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8"/>
  </p:notesMasterIdLst>
  <p:sldIdLst>
    <p:sldId id="256" r:id="rId2"/>
    <p:sldId id="367" r:id="rId3"/>
    <p:sldId id="371" r:id="rId4"/>
    <p:sldId id="402" r:id="rId5"/>
    <p:sldId id="368" r:id="rId6"/>
    <p:sldId id="432" r:id="rId7"/>
    <p:sldId id="433" r:id="rId8"/>
    <p:sldId id="434" r:id="rId9"/>
    <p:sldId id="356" r:id="rId10"/>
    <p:sldId id="422" r:id="rId11"/>
    <p:sldId id="403" r:id="rId12"/>
    <p:sldId id="428" r:id="rId13"/>
    <p:sldId id="429" r:id="rId14"/>
    <p:sldId id="430" r:id="rId15"/>
    <p:sldId id="425" r:id="rId16"/>
    <p:sldId id="426" r:id="rId17"/>
    <p:sldId id="404" r:id="rId18"/>
    <p:sldId id="405" r:id="rId19"/>
    <p:sldId id="355" r:id="rId20"/>
    <p:sldId id="406" r:id="rId21"/>
    <p:sldId id="407" r:id="rId22"/>
    <p:sldId id="408" r:id="rId23"/>
    <p:sldId id="410" r:id="rId24"/>
    <p:sldId id="411" r:id="rId25"/>
    <p:sldId id="412" r:id="rId26"/>
    <p:sldId id="413" r:id="rId27"/>
    <p:sldId id="337" r:id="rId28"/>
    <p:sldId id="414" r:id="rId29"/>
    <p:sldId id="416" r:id="rId30"/>
    <p:sldId id="417" r:id="rId31"/>
    <p:sldId id="415" r:id="rId32"/>
    <p:sldId id="418" r:id="rId33"/>
    <p:sldId id="419" r:id="rId34"/>
    <p:sldId id="420" r:id="rId35"/>
    <p:sldId id="435" r:id="rId36"/>
    <p:sldId id="436" r:id="rId37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3" autoAdjust="0"/>
    <p:restoredTop sz="94573" autoAdjust="0"/>
  </p:normalViewPr>
  <p:slideViewPr>
    <p:cSldViewPr>
      <p:cViewPr>
        <p:scale>
          <a:sx n="90" d="100"/>
          <a:sy n="90" d="100"/>
        </p:scale>
        <p:origin x="-139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pPr>
              <a:defRPr/>
            </a:pPr>
            <a:fld id="{679AAA6D-4C09-4E6F-A6B9-9E48C1E82E3A}" type="datetimeFigureOut">
              <a:rPr lang="en-US"/>
              <a:pPr>
                <a:defRPr/>
              </a:pPr>
              <a:t>5/22/2012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0452" tIns="45226" rIns="90452" bIns="452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pPr>
              <a:defRPr/>
            </a:pPr>
            <a:fld id="{DDCC979A-E9C7-4539-9254-FC9D3CFD7E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B9E96-A6B2-46C3-938B-4D0226DD6072}" type="slidenum">
              <a:rPr lang="en-CA" smtClean="0"/>
              <a:pPr/>
              <a:t>1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3DB45-417C-4B6F-A6A4-05969D8F5293}" type="slidenum">
              <a:rPr lang="en-CA" smtClean="0"/>
              <a:pPr/>
              <a:t>28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09ABDB-7371-45F0-8FF3-FE25E17B28F4}" type="slidenum">
              <a:rPr lang="en-CA" smtClean="0"/>
              <a:pPr/>
              <a:t>29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A9B2D-A445-4DC0-B673-D3DA3F78DF20}" type="slidenum">
              <a:rPr lang="en-CA" smtClean="0"/>
              <a:pPr/>
              <a:t>9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B637E-2F8C-4570-8165-C4FF850C793F}" type="slidenum">
              <a:rPr lang="en-CA" smtClean="0"/>
              <a:pPr/>
              <a:t>19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C97257-365F-40B3-A763-4A203288CF2B}" type="slidenum">
              <a:rPr lang="en-CA" smtClean="0"/>
              <a:pPr/>
              <a:t>27</a:t>
            </a:fld>
            <a:endParaRPr lang="en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52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52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47FA-7989-442F-92AF-02A211A0E69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E372-B787-4167-991B-50F462A9BF9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F649-6E40-4227-8191-039741DEC82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5342-4AD4-4743-94C7-316D33A464D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1FBF-A7AC-4951-9D3C-DFCA4F0876D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AADD-D9DB-4244-85FF-532E48EDEC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295D-DFB1-4AD1-BA47-8501CB903E5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2AC0-9DBC-4D98-A565-32AFCC5A9AA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DF1F-6BA1-4928-99D2-0A328D8CBCA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1933-8C02-496B-989A-A5EAEF992D5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897A-9D9B-4478-AC50-08B5C36C36F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2B96-B379-406F-955A-1571EC3CB58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2A69-1527-4BF1-856D-E0D90CCA5A3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1455-73F3-432C-8470-8D79C8EF0B7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9F1F84F-C6E1-4498-8F4C-CD8C3F8AFFC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15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15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15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932" r:id="rId3"/>
    <p:sldLayoutId id="2147483931" r:id="rId4"/>
    <p:sldLayoutId id="2147483930" r:id="rId5"/>
    <p:sldLayoutId id="2147483929" r:id="rId6"/>
    <p:sldLayoutId id="2147483928" r:id="rId7"/>
    <p:sldLayoutId id="2147483927" r:id="rId8"/>
    <p:sldLayoutId id="2147483926" r:id="rId9"/>
    <p:sldLayoutId id="2147483925" r:id="rId10"/>
    <p:sldLayoutId id="2147483924" r:id="rId11"/>
    <p:sldLayoutId id="2147483923" r:id="rId12"/>
    <p:sldLayoutId id="2147483922" r:id="rId13"/>
    <p:sldLayoutId id="214748392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cos@tru.c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Thompson Rivers University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211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Operating Budget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2012– 2013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/>
              <a:t>Board of Governors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/>
              <a:t>May 24, 2012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373688"/>
            <a:ext cx="850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466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 smtClean="0"/>
              <a:t>Draft Operating Fund Revenues – On Campus</a:t>
            </a:r>
          </a:p>
          <a:p>
            <a:pPr algn="ctr"/>
            <a:r>
              <a:rPr lang="en-US" sz="1200" dirty="0" smtClean="0"/>
              <a:t>Excludes Open Learning and TRU World Support</a:t>
            </a:r>
            <a:endParaRPr lang="en-CA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9"/>
            <a:ext cx="457199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9"/>
            <a:ext cx="4572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3" y="692697"/>
          <a:ext cx="8064895" cy="5245338"/>
        </p:xfrm>
        <a:graphic>
          <a:graphicData uri="http://schemas.openxmlformats.org/drawingml/2006/table">
            <a:tbl>
              <a:tblPr/>
              <a:tblGrid>
                <a:gridCol w="2793590"/>
                <a:gridCol w="66231"/>
                <a:gridCol w="628345"/>
                <a:gridCol w="50946"/>
                <a:gridCol w="679291"/>
                <a:gridCol w="45851"/>
                <a:gridCol w="730240"/>
                <a:gridCol w="81515"/>
                <a:gridCol w="730240"/>
                <a:gridCol w="91704"/>
                <a:gridCol w="679291"/>
                <a:gridCol w="71326"/>
                <a:gridCol w="645328"/>
                <a:gridCol w="66231"/>
                <a:gridCol w="704766"/>
              </a:tblGrid>
              <a:tr h="595710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Provincial Operating Grant</a:t>
                      </a:r>
                    </a:p>
                  </a:txBody>
                  <a:tcPr marL="3790" marR="3790" marT="3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39832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70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FY2005/06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FY2006/07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FY2007/08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FY2008/09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FY2009/10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FY2010/11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FY2011/12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03446">
                <a:tc>
                  <a:txBody>
                    <a:bodyPr/>
                    <a:lstStyle/>
                    <a:p>
                      <a:pPr algn="ctr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Royal Roads University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6,855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7,394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7,780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8,040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8,673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8,678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8,678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Simon Fraser University 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9,020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9,491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9,891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9,994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10,614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10,736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10,731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Thompson Rivers University 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6,777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7,096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7,435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7,549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8,058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8,076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8,079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B.C. (Okanagan) 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6,343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8,243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8,801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8,930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9,070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9,070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9,070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British Columbia (Vancouver)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11,034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11,738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12,754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13,181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14,274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14,501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14,716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Northern BC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11,712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12,256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12,647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12,773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13,565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13,716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13,721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Victoria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8,761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9,266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9,703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9,880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10,532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10,672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10,672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Total Grants to Group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Average funding per FTE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9,502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10,099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10,726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10,965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11,709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11,864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11,949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85675"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675"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179512" y="321297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Left Arrow 4"/>
          <p:cNvSpPr/>
          <p:nvPr/>
        </p:nvSpPr>
        <p:spPr>
          <a:xfrm>
            <a:off x="8676456" y="3140968"/>
            <a:ext cx="30969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9127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59632" y="90872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/>
              <a:t>Average Debt Among Borrowers at Graduation in Canada for Bachelor's Degree Graduates, 1982-2009 (in 2009 dollars)</a:t>
            </a:r>
            <a:endParaRPr lang="en-CA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1331640" y="5877272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Source: Statistics Canada's National Graduate Surveys, Canadian University Survey Consortium Graduating Student Surveys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9847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59632" y="105273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+mn-lt"/>
              </a:rPr>
              <a:t>Monthly Student Loan Payments in Canada, 1982 to 2011 (in 2009 dollars)</a:t>
            </a:r>
            <a:endParaRPr lang="en-CA" sz="16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594928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latin typeface="+mn-lt"/>
              </a:rPr>
              <a:t>Source: Statistics Canada's National Graduate Surveys, Canadian University Survey Consortium Graduating Student Surveys</a:t>
            </a:r>
            <a:endParaRPr lang="en-CA" sz="12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8407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59632" y="764704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+mn-lt"/>
              </a:rPr>
              <a:t>Percentage of Monthly Gross Earnings of Graduates Devoted to Student Loan Payments by Year of Graduation and Level of Study, 1988-2007 (in 2007 Real Dollars</a:t>
            </a:r>
            <a:endParaRPr lang="en-CA" sz="16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5877272"/>
            <a:ext cx="684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latin typeface="+mn-lt"/>
              </a:rPr>
              <a:t>Source: Statistics Canada's 1986, 1990, 1995, 2000 and 2005 National Graduates Surveys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90872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+mn-lt"/>
              </a:rPr>
              <a:t>Incidence and Average Amount of Undergraduate Debt at Graduation in 2005, by Province (in 2011 Dollars)</a:t>
            </a:r>
            <a:endParaRPr lang="en-CA" sz="16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5805264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Source: Statistics Canada's National Graduates Survey</a:t>
            </a:r>
            <a:endParaRPr lang="en-CA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~1\ADMINI~1\LOCALS~1\Temp\XPgrpwise\4FAD3692TRUDOM6POFFICE61001396939133BFD1\IMAGE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776864" cy="20684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1268760"/>
            <a:ext cx="228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Access and Tuition</a:t>
            </a:r>
            <a:endParaRPr lang="en-CA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113"/>
            <a:ext cx="8964488" cy="593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p Arrow 2"/>
          <p:cNvSpPr/>
          <p:nvPr/>
        </p:nvSpPr>
        <p:spPr>
          <a:xfrm>
            <a:off x="2915816" y="6381328"/>
            <a:ext cx="144016" cy="332656"/>
          </a:xfrm>
          <a:prstGeom prst="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36496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Up Arrow 9"/>
          <p:cNvSpPr/>
          <p:nvPr/>
        </p:nvSpPr>
        <p:spPr>
          <a:xfrm>
            <a:off x="2843808" y="6525344"/>
            <a:ext cx="144016" cy="332656"/>
          </a:xfrm>
          <a:prstGeom prst="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614363"/>
          </a:xfrm>
        </p:spPr>
        <p:txBody>
          <a:bodyPr/>
          <a:lstStyle/>
          <a:p>
            <a:pPr algn="ctr"/>
            <a:r>
              <a:rPr lang="en-CA" sz="2800" dirty="0" smtClean="0"/>
              <a:t>Draft Operating Fund Expenditures (Total)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4279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7160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71600"/>
          </a:xfrm>
        </p:spPr>
        <p:txBody>
          <a:bodyPr/>
          <a:lstStyle/>
          <a:p>
            <a:pPr algn="ctr"/>
            <a:r>
              <a:rPr lang="en-CA" sz="2800" b="1" dirty="0" smtClean="0"/>
              <a:t>Budget Committee of Senate - BCOS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sz="2800" dirty="0" smtClean="0"/>
              <a:t>Regular monthly meetings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sz="2800" dirty="0" smtClean="0"/>
              <a:t>Regular capital construction updates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sz="2800" dirty="0" smtClean="0"/>
              <a:t>Presentations from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CA" sz="2400" dirty="0" smtClean="0"/>
              <a:t>Faculty of Culinary Arts and Tourism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School of Nursing</a:t>
            </a:r>
            <a:endParaRPr lang="en-CA" sz="2400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CA" sz="2400" dirty="0" smtClean="0"/>
              <a:t>Human Resources – Benefits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Finance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TRUSU – Tuition Fees</a:t>
            </a:r>
            <a:endParaRPr lang="en-CA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CA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2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323528" y="4365104"/>
            <a:ext cx="8568952" cy="360040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51520" y="5517232"/>
            <a:ext cx="8568952" cy="360040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04105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755576" y="5949280"/>
            <a:ext cx="5904656" cy="576064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/>
            <a:r>
              <a:rPr lang="en-CA" sz="2800" b="1" dirty="0" smtClean="0"/>
              <a:t>Current Situation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000" dirty="0" smtClean="0"/>
              <a:t>On Campus enrolment continues to decline slightly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International Enrolment continues to increase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Law School will be enroling the second cohort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Cost Drivers continue to rise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Salaries and benefits (before any COLA adjustment)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Progression through the scales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Benefit Premiums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Promotion through the ranks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Higher Education Cost Index – Non Salary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Fiscal Year Results for 2011-12 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Projected to have a small surplus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Divisional Carry Forwards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Faculties, Schools and Divisions projected to have a positive carry forward 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Institutional Contingency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Anticipated to remain at 2%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/>
            <a:r>
              <a:rPr lang="en-CA" sz="2800" b="1" dirty="0" smtClean="0"/>
              <a:t>Storm Clouds </a:t>
            </a:r>
            <a:br>
              <a:rPr lang="en-CA" sz="2800" b="1" dirty="0" smtClean="0"/>
            </a:br>
            <a:r>
              <a:rPr lang="en-CA" sz="2800" b="1" dirty="0" smtClean="0"/>
              <a:t>2012-13 and Beyond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200" dirty="0" smtClean="0"/>
              <a:t>Government Grants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Has been 0, 0 for the past two years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0,-1.0, and -1.5 over the next three years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On Campus Domestic Enrolment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Continues to decline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Domestic Tuition and Mandatory Ancillary fees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Capped at 2%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Reduced Annual Capital Allowance – Deferred Maintenance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Rising Cost Drivers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Progression, promotion, inflation and increased services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Salaries and Benefits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Have just come off a 0 and 0 </a:t>
            </a:r>
            <a:endParaRPr lang="en-CA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en-CA" sz="2800" b="1" dirty="0" smtClean="0"/>
              <a:t>Budget Strategies - Discussion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Increase Revenues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Increase Services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Identify institution wide savings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Faculty, school, divisional savings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Other Considerations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Other revenue / cost savings suggestions to </a:t>
            </a:r>
            <a:r>
              <a:rPr lang="en-CA" sz="2400" dirty="0" smtClean="0">
                <a:hlinkClick r:id="rId2"/>
              </a:rPr>
              <a:t>bcos@tru.ca</a:t>
            </a:r>
            <a:r>
              <a:rPr lang="en-CA" sz="2400" dirty="0" smtClean="0"/>
              <a:t> by March 16, 2012. Following March 19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BCOS meeting a further extension for suggestions to April 10th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Will be posted to the BCOS filepro site as they are received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Will be forwarded to the appropriate area(s) for consideration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BCOS budget deliberation timeline and internal communication plan</a:t>
            </a:r>
            <a:endParaRPr lang="en-CA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556792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Thompson Rivers University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Budget Committee of Senate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Deliberations and Recommendations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April 10, 2012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71600"/>
          </a:xfrm>
        </p:spPr>
        <p:txBody>
          <a:bodyPr/>
          <a:lstStyle/>
          <a:p>
            <a:pPr algn="ctr"/>
            <a:r>
              <a:rPr lang="en-CA" sz="2800" b="1" dirty="0" smtClean="0"/>
              <a:t>Understanding included in BCOS Recommendation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Understanding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Revenue and Expenditure Budget v3 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Budget Assumptions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Domestic Tuition and Ancillary Fee Increase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International Student Tuition Fee and Ancillary Fee Increase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Parking Fee Increase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Expenditure Reduction – Savings Plan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2012/13 - savings of 1.5% to 2.0%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2013/14 – savings of 1.5%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2014/15 – savings of 1.5% to 2.0%</a:t>
            </a:r>
          </a:p>
          <a:p>
            <a:pPr lvl="1">
              <a:buFont typeface="Arial" pitchFamily="34" charset="0"/>
              <a:buChar char="•"/>
            </a:pPr>
            <a:endParaRPr lang="en-CA" sz="2000" dirty="0" smtClean="0"/>
          </a:p>
          <a:p>
            <a:pPr lvl="1">
              <a:buFont typeface="Arial" pitchFamily="34" charset="0"/>
              <a:buChar char="•"/>
            </a:pPr>
            <a:endParaRPr lang="en-CA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33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/>
          <a:lstStyle/>
          <a:p>
            <a:pPr algn="ctr" eaLnBrk="1" hangingPunct="1"/>
            <a:r>
              <a:rPr lang="en-CA" sz="2000" dirty="0" smtClean="0"/>
              <a:t>Draft Operating Fund Budget of Revenues and Expenditures </a:t>
            </a:r>
            <a:br>
              <a:rPr lang="en-CA" sz="2000" dirty="0" smtClean="0"/>
            </a:br>
            <a:r>
              <a:rPr lang="en-CA" sz="2000" dirty="0" smtClean="0"/>
              <a:t>for the 2012/2013 Fiscal Year</a:t>
            </a:r>
            <a:br>
              <a:rPr lang="en-CA" sz="2000" dirty="0" smtClean="0"/>
            </a:br>
            <a:endParaRPr lang="en-CA" sz="20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9592" y="1196741"/>
          <a:ext cx="7128792" cy="4968562"/>
        </p:xfrm>
        <a:graphic>
          <a:graphicData uri="http://schemas.openxmlformats.org/drawingml/2006/table">
            <a:tbl>
              <a:tblPr/>
              <a:tblGrid>
                <a:gridCol w="595078"/>
                <a:gridCol w="2526045"/>
                <a:gridCol w="971556"/>
                <a:gridCol w="1093001"/>
                <a:gridCol w="971556"/>
                <a:gridCol w="971556"/>
              </a:tblGrid>
              <a:tr h="165556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Revenue/Expenditure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2012/13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2011/12 Q3 Forecast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2011/12 Budget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2010/11 Actual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Government Allocations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ALMD Block Grant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64,600,000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65,481,980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64,314,885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65,478,818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ALMD Aboriginal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ALMD one time Trades delivery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384,386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384,386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204,000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ITA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4,724,000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4,112,442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4,199,264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4,590,958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Government Allocations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69,524,000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70,178,808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69,098,535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70,573,776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Tuition and 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Tuition - Domestic (Credit &amp; Non-Credit)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30,450,000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27,182,807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29,173,230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26,266,003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Tuition - International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26,141,000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25,866,259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23,435,338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21,768,858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Lab &amp; Course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4,792,000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5,306,439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4,291,005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4,279,251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Other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3,005,000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2,635,760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2,477,036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3,118,720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Investment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2,263,000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2,185,295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2,530,353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Internal Revenue Transfer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(220,282)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17,561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584,963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Tuition and Other Revenue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66,688,000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63,033,983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61,579,465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58,548,148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136,212,000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133,212,791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130,678,000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129,121,924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Expenditures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Divisional Operating  - On Campus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104,290,000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102,238,452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100,242,794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95,902,756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Divisional Operating  - Open Learning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16,257,000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15,418,000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15,655,206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15,087,855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Divisional Operating  - TRU World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11,000,000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10,305,079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10,005,000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10,084,580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Expenditures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131,547,000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127,961,531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125,903,000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121,075,191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Board 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1,900,000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1,650,000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Law School Start 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(335,000)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International Building Reserves and Payments (net)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3,000,000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2,579,237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2,875,000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2,760,000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Excess (Deficiency) of Revenues over Expenditures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772,023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3,636,733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Thompson Rivers University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365625"/>
            <a:ext cx="5040313" cy="1822450"/>
          </a:xfrm>
        </p:spPr>
        <p:txBody>
          <a:bodyPr/>
          <a:lstStyle/>
          <a:p>
            <a:pPr eaLnBrk="1" hangingPunct="1"/>
            <a:r>
              <a:rPr lang="en-CA" dirty="0" smtClean="0"/>
              <a:t>Capital Projects Update</a:t>
            </a:r>
          </a:p>
          <a:p>
            <a:pPr eaLnBrk="1" hangingPunct="1"/>
            <a:r>
              <a:rPr lang="en-CA" dirty="0" smtClean="0"/>
              <a:t>2012 – 2013</a:t>
            </a:r>
          </a:p>
          <a:p>
            <a:pPr eaLnBrk="1" hangingPunct="1"/>
            <a:endParaRPr lang="en-CA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373688"/>
            <a:ext cx="850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57200"/>
            <a:ext cx="8786874" cy="1371600"/>
          </a:xfrm>
        </p:spPr>
        <p:txBody>
          <a:bodyPr/>
          <a:lstStyle/>
          <a:p>
            <a:pPr algn="ctr" eaLnBrk="1" hangingPunct="1"/>
            <a:r>
              <a:rPr lang="en-CA" sz="2800" b="1" dirty="0" smtClean="0"/>
              <a:t>Capital Projects Completed in 2011-12 </a:t>
            </a:r>
            <a:br>
              <a:rPr lang="en-CA" sz="2800" b="1" dirty="0" smtClean="0"/>
            </a:br>
            <a:r>
              <a:rPr lang="en-CA" sz="2800" b="1" dirty="0" smtClean="0"/>
              <a:t>and/or</a:t>
            </a:r>
            <a:br>
              <a:rPr lang="en-CA" sz="2800" b="1" dirty="0" smtClean="0"/>
            </a:br>
            <a:r>
              <a:rPr lang="en-CA" sz="2800" b="1" dirty="0" smtClean="0"/>
              <a:t>  currently under construction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8229600" cy="44291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House of Learning - complete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Old Main Building Code Upgrades - complete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Faculty Annex N - complete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Third Floor Campus Activity Centre - complete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Third Floor Old Main (Shell) – under construction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University Village</a:t>
            </a:r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83568"/>
          </a:xfrm>
        </p:spPr>
        <p:txBody>
          <a:bodyPr/>
          <a:lstStyle/>
          <a:p>
            <a:pPr algn="ctr"/>
            <a:r>
              <a:rPr lang="en-CA" sz="3200" b="1" dirty="0" smtClean="0"/>
              <a:t>Sub-committees of BCOS</a:t>
            </a:r>
            <a:br>
              <a:rPr lang="en-CA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438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Budget Review of New Programs and Courses</a:t>
            </a:r>
          </a:p>
          <a:p>
            <a:pPr>
              <a:buNone/>
            </a:pPr>
            <a:r>
              <a:rPr lang="en-CA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Tuition Waiver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lvl="0" algn="ctr"/>
            <a:r>
              <a:rPr lang="en-CA" sz="2800" b="1" dirty="0" smtClean="0">
                <a:ea typeface="Calibri" pitchFamily="34" charset="0"/>
                <a:cs typeface="Times New Roman" pitchFamily="18" charset="0"/>
              </a:rPr>
              <a:t>Old Main – Third Floor Addition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529408"/>
            <a:ext cx="8219256" cy="4635896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CA" sz="2400" b="1" dirty="0" smtClean="0">
                <a:ea typeface="Calibri" pitchFamily="34" charset="0"/>
                <a:cs typeface="Times New Roman" pitchFamily="18" charset="0"/>
              </a:rPr>
              <a:t>Overview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/>
              <a:t>Project Budget – Two Phases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Phase I - Shell including replacement of windows and cladding (Capital building levy and  internal restriction of funds)  - $10M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Phase II - Fit out to be financed through public and private fundraising - $9.2M.  Phase II construction will not commence until funding is secured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/>
              <a:t>Additional 40,000 square feet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/>
              <a:t>Schedule - Shell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Onsite construction will commence May 20112 with the completion of the shell targeted for September 2012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/>
              <a:t>Working Drawings – Fit out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Will commence May 2012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Completed working drawings – November 2012</a:t>
            </a:r>
          </a:p>
          <a:p>
            <a:pPr lvl="0">
              <a:buNone/>
            </a:pPr>
            <a:endParaRPr lang="en-CA" sz="1400" dirty="0" smtClean="0"/>
          </a:p>
          <a:p>
            <a:pPr lvl="1"/>
            <a:endParaRPr lang="en-CA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7250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308304" y="10527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South View</a:t>
            </a:r>
            <a:endParaRPr lang="en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213725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6296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North View</a:t>
            </a:r>
            <a:endParaRPr lang="en-CA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17032"/>
            <a:ext cx="4530725" cy="26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764704"/>
            <a:ext cx="4572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1720" y="3501008"/>
            <a:ext cx="5184576" cy="461665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3"/>
                </a:solidFill>
              </a:rPr>
              <a:t>Conceptual / Rendering View only</a:t>
            </a:r>
            <a:endParaRPr lang="en-CA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b="1" dirty="0" smtClean="0"/>
              <a:t>University Village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Update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External Board members have been appointed by the Board of Governors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Faculty and Student Board member need to be elected appointed</a:t>
            </a:r>
            <a:endParaRPr 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89248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59632" y="1268760"/>
            <a:ext cx="2318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35szdcc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662" y="0"/>
            <a:ext cx="9314181" cy="6858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23728" y="764704"/>
            <a:ext cx="5029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30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spc="300" dirty="0" smtClean="0">
                <a:solidFill>
                  <a:schemeClr val="bg1"/>
                </a:solidFill>
                <a:latin typeface="+mn-lt"/>
                <a:cs typeface="Arial"/>
              </a:rPr>
              <a:t>Questions ??</a:t>
            </a:r>
            <a:r>
              <a:rPr kumimoji="0" lang="en-US" sz="4400" b="1" i="0" u="none" strike="noStrike" kern="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rPr>
              <a:t> </a:t>
            </a:r>
            <a:br>
              <a:rPr kumimoji="0" lang="en-US" sz="4400" b="1" i="0" u="none" strike="noStrike" kern="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rPr>
            </a:br>
            <a:endParaRPr kumimoji="0" lang="en-US" sz="4400" b="1" i="0" u="none" strike="noStrike" kern="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/>
            <a:r>
              <a:rPr lang="en-CA" sz="2800" b="1" dirty="0" smtClean="0"/>
              <a:t>Background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36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b="1" dirty="0" smtClean="0"/>
              <a:t>Enrolment Data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School District #73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TRU - trends </a:t>
            </a:r>
          </a:p>
          <a:p>
            <a:pPr>
              <a:buFont typeface="Arial" pitchFamily="34" charset="0"/>
              <a:buChar char="•"/>
            </a:pPr>
            <a:r>
              <a:rPr lang="en-CA" sz="2400" b="1" dirty="0" smtClean="0"/>
              <a:t>Revenue Sources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Government grants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Tuition 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Other revenues</a:t>
            </a:r>
          </a:p>
          <a:p>
            <a:pPr>
              <a:buFont typeface="Arial" pitchFamily="34" charset="0"/>
              <a:buChar char="•"/>
            </a:pPr>
            <a:r>
              <a:rPr lang="en-CA" sz="2400" b="1" dirty="0" smtClean="0"/>
              <a:t>Expenditures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Categories</a:t>
            </a:r>
          </a:p>
          <a:p>
            <a:pPr>
              <a:buFont typeface="Arial" pitchFamily="34" charset="0"/>
              <a:buChar char="•"/>
            </a:pPr>
            <a:r>
              <a:rPr lang="en-CA" sz="2400" b="1" dirty="0" smtClean="0"/>
              <a:t>Benchmark Data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Comparative information</a:t>
            </a:r>
            <a:endParaRPr lang="en-C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5009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2068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Academic Course Registrant Enrolment Trends</a:t>
            </a:r>
            <a:br>
              <a:rPr lang="en-US" sz="2800" dirty="0" smtClean="0"/>
            </a:br>
            <a:r>
              <a:rPr lang="en-US" sz="2800" dirty="0" smtClean="0"/>
              <a:t>% Change 2006-07 to 2011-12</a:t>
            </a:r>
            <a:endParaRPr lang="en-C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68337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476672"/>
            <a:ext cx="5417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% Change Enrolments - 2006-07 to 2011-12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652588"/>
            <a:ext cx="668337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476672"/>
            <a:ext cx="5417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% Change Enrolments - 2006-07 to 2011-12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869160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Course registrant data for International</a:t>
            </a:r>
            <a:r>
              <a:rPr lang="en-US" dirty="0" smtClean="0"/>
              <a:t>:</a:t>
            </a:r>
          </a:p>
          <a:p>
            <a:r>
              <a:rPr lang="en-US" sz="1200" dirty="0" smtClean="0"/>
              <a:t>2006-07 -  351</a:t>
            </a:r>
          </a:p>
          <a:p>
            <a:r>
              <a:rPr lang="en-US" sz="1200" dirty="0" smtClean="0"/>
              <a:t>2007-08 - 384</a:t>
            </a:r>
          </a:p>
          <a:p>
            <a:r>
              <a:rPr lang="en-US" sz="1200" dirty="0" smtClean="0"/>
              <a:t>2008-09 - 522</a:t>
            </a:r>
          </a:p>
          <a:p>
            <a:r>
              <a:rPr lang="en-US" sz="1200" dirty="0" smtClean="0"/>
              <a:t>2009-10 - 644</a:t>
            </a:r>
          </a:p>
          <a:p>
            <a:r>
              <a:rPr lang="en-US" sz="1200" dirty="0" smtClean="0"/>
              <a:t>2010-11 - 461</a:t>
            </a:r>
          </a:p>
          <a:p>
            <a:r>
              <a:rPr lang="en-US" sz="1200" dirty="0" smtClean="0"/>
              <a:t>2011-12 - 2218</a:t>
            </a:r>
          </a:p>
          <a:p>
            <a:endParaRPr lang="en-US" sz="1200" dirty="0" smtClean="0"/>
          </a:p>
          <a:p>
            <a:r>
              <a:rPr lang="en-US" sz="1200" dirty="0" smtClean="0"/>
              <a:t>In 2011-12 , there was a change in the determination of domestic students, must show proof of citizenship</a:t>
            </a:r>
          </a:p>
          <a:p>
            <a:endParaRPr lang="en-US" sz="1200" dirty="0" smtClean="0"/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68337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214422"/>
          </a:xfrm>
        </p:spPr>
        <p:txBody>
          <a:bodyPr/>
          <a:lstStyle/>
          <a:p>
            <a:pPr algn="ctr"/>
            <a:r>
              <a:rPr lang="en-CA" sz="2800" dirty="0" smtClean="0"/>
              <a:t>Draft Operating Fund Revenues (Total)</a:t>
            </a:r>
            <a:endParaRPr lang="en-US" sz="2800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454183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764705"/>
            <a:ext cx="46101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27239</TotalTime>
  <Words>1281</Words>
  <Application>Microsoft Office PowerPoint</Application>
  <PresentationFormat>On-screen Show (4:3)</PresentationFormat>
  <Paragraphs>441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Pixel</vt:lpstr>
      <vt:lpstr>Thompson Rivers University</vt:lpstr>
      <vt:lpstr>Budget Committee of Senate - BCOS</vt:lpstr>
      <vt:lpstr>Sub-committees of BCOS </vt:lpstr>
      <vt:lpstr>Background</vt:lpstr>
      <vt:lpstr>Slide 5</vt:lpstr>
      <vt:lpstr>Slide 6</vt:lpstr>
      <vt:lpstr>Slide 7</vt:lpstr>
      <vt:lpstr>Slide 8</vt:lpstr>
      <vt:lpstr>Draft Operating Fund Revenues (Total)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Draft Operating Fund Expenditures (Total)</vt:lpstr>
      <vt:lpstr>Slide 20</vt:lpstr>
      <vt:lpstr>Slide 21</vt:lpstr>
      <vt:lpstr>Current Situation</vt:lpstr>
      <vt:lpstr>Storm Clouds  2012-13 and Beyond</vt:lpstr>
      <vt:lpstr>Budget Strategies - Discussion</vt:lpstr>
      <vt:lpstr>Slide 25</vt:lpstr>
      <vt:lpstr>Understanding included in BCOS Recommendation </vt:lpstr>
      <vt:lpstr>Draft Operating Fund Budget of Revenues and Expenditures  for the 2012/2013 Fiscal Year </vt:lpstr>
      <vt:lpstr>Thompson Rivers University</vt:lpstr>
      <vt:lpstr>Capital Projects Completed in 2011-12  and/or   currently under construction </vt:lpstr>
      <vt:lpstr>Old Main – Third Floor Addition</vt:lpstr>
      <vt:lpstr>Slide 31</vt:lpstr>
      <vt:lpstr>Slide 32</vt:lpstr>
      <vt:lpstr>Slide 33</vt:lpstr>
      <vt:lpstr>University Village</vt:lpstr>
      <vt:lpstr>Slide 35</vt:lpstr>
      <vt:lpstr>Slide 36</vt:lpstr>
    </vt:vector>
  </TitlesOfParts>
  <Company>UCC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Thompson Rivers University</dc:title>
  <dc:creator>uccuser</dc:creator>
  <cp:lastModifiedBy>Administrator</cp:lastModifiedBy>
  <cp:revision>993</cp:revision>
  <dcterms:created xsi:type="dcterms:W3CDTF">2006-05-05T16:31:06Z</dcterms:created>
  <dcterms:modified xsi:type="dcterms:W3CDTF">2012-05-22T18:35:26Z</dcterms:modified>
</cp:coreProperties>
</file>