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3.xml" ContentType="application/vnd.openxmlformats-officedocument.drawingml.chart+xml"/>
  <Override PartName="/ppt/notesSlides/notesSlide37.xml" ContentType="application/vnd.openxmlformats-officedocument.presentationml.notesSlide+xml"/>
  <Override PartName="/ppt/charts/chart14.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5.xml" ContentType="application/vnd.openxmlformats-officedocument.drawingml.chart+xml"/>
  <Override PartName="/ppt/drawings/drawing2.xml" ContentType="application/vnd.openxmlformats-officedocument.drawingml.chartshapes+xml"/>
  <Override PartName="/ppt/notesSlides/notesSlide40.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notesSlides/notesSlide41.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65" r:id="rId2"/>
    <p:sldId id="291" r:id="rId3"/>
    <p:sldId id="293" r:id="rId4"/>
    <p:sldId id="294" r:id="rId5"/>
    <p:sldId id="295" r:id="rId6"/>
    <p:sldId id="296" r:id="rId7"/>
    <p:sldId id="297" r:id="rId8"/>
    <p:sldId id="319" r:id="rId9"/>
    <p:sldId id="320"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48" r:id="rId29"/>
    <p:sldId id="316" r:id="rId30"/>
    <p:sldId id="354" r:id="rId31"/>
    <p:sldId id="318" r:id="rId32"/>
    <p:sldId id="345" r:id="rId33"/>
    <p:sldId id="330" r:id="rId34"/>
    <p:sldId id="347" r:id="rId35"/>
    <p:sldId id="322" r:id="rId36"/>
    <p:sldId id="349" r:id="rId37"/>
    <p:sldId id="323" r:id="rId38"/>
    <p:sldId id="344" r:id="rId39"/>
    <p:sldId id="350" r:id="rId40"/>
    <p:sldId id="336" r:id="rId41"/>
    <p:sldId id="332" r:id="rId42"/>
    <p:sldId id="333" r:id="rId43"/>
    <p:sldId id="334" r:id="rId44"/>
    <p:sldId id="335" r:id="rId45"/>
    <p:sldId id="346" r:id="rId46"/>
    <p:sldId id="353" r:id="rId47"/>
    <p:sldId id="352" r:id="rId48"/>
    <p:sldId id="339" r:id="rId49"/>
    <p:sldId id="340" r:id="rId50"/>
    <p:sldId id="341" r:id="rId51"/>
    <p:sldId id="342" r:id="rId5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6D4F"/>
    <a:srgbClr val="007694"/>
    <a:srgbClr val="011A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9237" autoAdjust="0"/>
  </p:normalViewPr>
  <p:slideViewPr>
    <p:cSldViewPr snapToGrid="0" snapToObjects="1">
      <p:cViewPr>
        <p:scale>
          <a:sx n="120" d="100"/>
          <a:sy n="120" d="100"/>
        </p:scale>
        <p:origin x="-355"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mcoulter:Desktop:TownHall%205YR%20Accum%20Surplus.xlsx" TargetMode="External"/></Relationships>
</file>

<file path=ppt/charts/_rels/chart11.xml.rels><?xml version="1.0" encoding="UTF-8" standalone="yes"?>
<Relationships xmlns="http://schemas.openxmlformats.org/package/2006/relationships"><Relationship Id="rId2" Type="http://schemas.openxmlformats.org/officeDocument/2006/relationships/oleObject" Target="Macintosh%20HD:Users:mcoulter:Desktop:Copy%20of%20TownHall%20Finance%20Data_Matts%20Edits.xlsx"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mmilovick\AppData\Local\Microsoft\Windows\Temporary%20Internet%20Files\Content.Outlook\TXW525M2\A2014-15%20Operating%20Fund%20detail%20for%20board%20packag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mmilovick\AppData\Local\Microsoft\Windows\Temporary%20Internet%20Files\Content.Outlook\TXW525M2\A2014-15%20Operating%20Fund%20detail%20for%20board%20packag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mmilovick\AppData\Local\Microsoft\Windows\Temporary%20Internet%20Files\Content.Outlook\TXW525M2\A2014-15%20Operating%20Fund%20detail%20for%20board%20package.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milovick\AppData\Local\Microsoft\Windows\Temporary%20Internet%20Files\Content.Outlook\TXW525M2\A2014-15%20Operating%20Fund%20detail%20for%20board%20package.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mmilovick\AppData\Local\Microsoft\Windows\Temporary%20Internet%20Files\Content.Outlook\TXW525M2\Summary%20of%20Departmental%20Operating%20Budgets_201405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milovick\AppData\Local\Microsoft\Windows\Temporary%20Internet%20Files\Content.Outlook\TXW525M2\Funding%20Comparison%20Graph%20from%20Tableau%20(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coulter:Desktop:Copy%20of%20TownHall%20Finance%20Data_Matts%20Edits.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Macintosh%20HD:Users:mcoulter:Desktop:Copy%20of%20TownHall%20Finance%20Data_Matts%20Edits.xlsx" TargetMode="External"/><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'5year trend AVED Grants'!$A$19</c:f>
              <c:strCache>
                <c:ptCount val="1"/>
                <c:pt idx="0">
                  <c:v>Operating Grant</c:v>
                </c:pt>
              </c:strCache>
            </c:strRef>
          </c:tx>
          <c:spPr>
            <a:solidFill>
              <a:srgbClr val="007694"/>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'5year trend AVED Grants'!$B$18:$F$18</c:f>
              <c:numCache>
                <c:formatCode>General</c:formatCode>
                <c:ptCount val="5"/>
                <c:pt idx="0">
                  <c:v>2010</c:v>
                </c:pt>
                <c:pt idx="1">
                  <c:v>2011</c:v>
                </c:pt>
                <c:pt idx="2">
                  <c:v>2012</c:v>
                </c:pt>
                <c:pt idx="3">
                  <c:v>2013</c:v>
                </c:pt>
                <c:pt idx="4">
                  <c:v>2014</c:v>
                </c:pt>
              </c:numCache>
            </c:numRef>
          </c:cat>
          <c:val>
            <c:numRef>
              <c:f>'5year trend AVED Grants'!$B$19:$F$19</c:f>
              <c:numCache>
                <c:formatCode>_("$"* #,##0_);_("$"* \(#,##0\);_("$"* "-"??_);_(@_)</c:formatCode>
                <c:ptCount val="5"/>
                <c:pt idx="0">
                  <c:v>64837.921999999999</c:v>
                </c:pt>
                <c:pt idx="1">
                  <c:v>64642.322</c:v>
                </c:pt>
                <c:pt idx="2">
                  <c:v>64642.322</c:v>
                </c:pt>
                <c:pt idx="3">
                  <c:v>64642.322</c:v>
                </c:pt>
                <c:pt idx="4">
                  <c:v>64440.966</c:v>
                </c:pt>
              </c:numCache>
            </c:numRef>
          </c:val>
        </c:ser>
        <c:ser>
          <c:idx val="1"/>
          <c:order val="1"/>
          <c:tx>
            <c:strRef>
              <c:f>'5year trend AVED Grants'!$A$20</c:f>
              <c:strCache>
                <c:ptCount val="1"/>
                <c:pt idx="0">
                  <c:v>Routine Capital Grant</c:v>
                </c:pt>
              </c:strCache>
            </c:strRef>
          </c:tx>
          <c:spPr>
            <a:solidFill>
              <a:schemeClr val="accent2"/>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'5year trend AVED Grants'!$B$18:$F$18</c:f>
              <c:numCache>
                <c:formatCode>General</c:formatCode>
                <c:ptCount val="5"/>
                <c:pt idx="0">
                  <c:v>2010</c:v>
                </c:pt>
                <c:pt idx="1">
                  <c:v>2011</c:v>
                </c:pt>
                <c:pt idx="2">
                  <c:v>2012</c:v>
                </c:pt>
                <c:pt idx="3">
                  <c:v>2013</c:v>
                </c:pt>
                <c:pt idx="4">
                  <c:v>2014</c:v>
                </c:pt>
              </c:numCache>
            </c:numRef>
          </c:cat>
          <c:val>
            <c:numRef>
              <c:f>'5year trend AVED Grants'!$B$20:$F$20</c:f>
              <c:numCache>
                <c:formatCode>_("$"* #,##0_);_("$"* \(#,##0\);_("$"* "-"??_);_(@_)</c:formatCode>
                <c:ptCount val="5"/>
                <c:pt idx="0">
                  <c:v>1711.87</c:v>
                </c:pt>
                <c:pt idx="1">
                  <c:v>655.4359999999989</c:v>
                </c:pt>
                <c:pt idx="2">
                  <c:v>655.4359999999989</c:v>
                </c:pt>
                <c:pt idx="3">
                  <c:v>837.97500000000002</c:v>
                </c:pt>
                <c:pt idx="4">
                  <c:v>814.976</c:v>
                </c:pt>
              </c:numCache>
            </c:numRef>
          </c:val>
        </c:ser>
        <c:dLbls>
          <c:showLegendKey val="0"/>
          <c:showVal val="1"/>
          <c:showCatName val="0"/>
          <c:showSerName val="0"/>
          <c:showPercent val="0"/>
          <c:showBubbleSize val="0"/>
        </c:dLbls>
        <c:gapWidth val="150"/>
        <c:overlap val="100"/>
        <c:axId val="88085632"/>
        <c:axId val="88087168"/>
      </c:barChart>
      <c:catAx>
        <c:axId val="88085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8087168"/>
        <c:crosses val="autoZero"/>
        <c:auto val="1"/>
        <c:lblAlgn val="ctr"/>
        <c:lblOffset val="100"/>
        <c:noMultiLvlLbl val="0"/>
      </c:catAx>
      <c:valAx>
        <c:axId val="880871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085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'Accum Surplus'!$B$4</c:f>
              <c:strCache>
                <c:ptCount val="1"/>
                <c:pt idx="0">
                  <c:v>Accumulated Surplus</c:v>
                </c:pt>
              </c:strCache>
            </c:strRef>
          </c:tx>
          <c:spPr>
            <a:solidFill>
              <a:srgbClr val="007694"/>
            </a:solidFill>
            <a:ln>
              <a:noFill/>
            </a:ln>
            <a:effectLst/>
          </c:spPr>
          <c:invertIfNegative val="0"/>
          <c:cat>
            <c:numRef>
              <c:f>'Accum Surplus'!$C$3:$G$3</c:f>
              <c:numCache>
                <c:formatCode>General</c:formatCode>
                <c:ptCount val="5"/>
                <c:pt idx="0">
                  <c:v>2010</c:v>
                </c:pt>
                <c:pt idx="1">
                  <c:v>2011</c:v>
                </c:pt>
                <c:pt idx="2">
                  <c:v>2012</c:v>
                </c:pt>
                <c:pt idx="3">
                  <c:v>2013</c:v>
                </c:pt>
                <c:pt idx="4">
                  <c:v>2014</c:v>
                </c:pt>
              </c:numCache>
            </c:numRef>
          </c:cat>
          <c:val>
            <c:numRef>
              <c:f>'Accum Surplus'!$C$4:$G$4</c:f>
              <c:numCache>
                <c:formatCode>_("$"* #,##0_);_("$"* \(#,##0\);_("$"* "-"??_);_(@_)</c:formatCode>
                <c:ptCount val="5"/>
                <c:pt idx="0">
                  <c:v>45.3</c:v>
                </c:pt>
                <c:pt idx="1">
                  <c:v>54</c:v>
                </c:pt>
                <c:pt idx="2">
                  <c:v>71.300000000000011</c:v>
                </c:pt>
                <c:pt idx="3">
                  <c:v>75.700000000000017</c:v>
                </c:pt>
                <c:pt idx="4">
                  <c:v>79.3</c:v>
                </c:pt>
              </c:numCache>
            </c:numRef>
          </c:val>
        </c:ser>
        <c:dLbls>
          <c:showLegendKey val="0"/>
          <c:showVal val="0"/>
          <c:showCatName val="0"/>
          <c:showSerName val="0"/>
          <c:showPercent val="0"/>
          <c:showBubbleSize val="0"/>
        </c:dLbls>
        <c:gapWidth val="219"/>
        <c:overlap val="-27"/>
        <c:axId val="91339392"/>
        <c:axId val="91349376"/>
      </c:barChart>
      <c:catAx>
        <c:axId val="91339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1349376"/>
        <c:crosses val="autoZero"/>
        <c:auto val="1"/>
        <c:lblAlgn val="ctr"/>
        <c:lblOffset val="100"/>
        <c:noMultiLvlLbl val="0"/>
      </c:catAx>
      <c:valAx>
        <c:axId val="913493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33939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'#11-Annual surplus'!$A$7</c:f>
              <c:strCache>
                <c:ptCount val="1"/>
                <c:pt idx="0">
                  <c:v>Annual surplus</c:v>
                </c:pt>
              </c:strCache>
            </c:strRef>
          </c:tx>
          <c:spPr>
            <a:solidFill>
              <a:srgbClr val="007694"/>
            </a:solidFill>
            <a:ln>
              <a:noFill/>
            </a:ln>
            <a:effectLst/>
          </c:spPr>
          <c:invertIfNegative val="0"/>
          <c:cat>
            <c:numRef>
              <c:f>'#11-Annual surplus'!$B$6:$F$6</c:f>
              <c:numCache>
                <c:formatCode>General</c:formatCode>
                <c:ptCount val="5"/>
                <c:pt idx="0">
                  <c:v>2010</c:v>
                </c:pt>
                <c:pt idx="1">
                  <c:v>2011</c:v>
                </c:pt>
                <c:pt idx="2">
                  <c:v>2012</c:v>
                </c:pt>
                <c:pt idx="3">
                  <c:v>2013</c:v>
                </c:pt>
                <c:pt idx="4">
                  <c:v>2014</c:v>
                </c:pt>
              </c:numCache>
            </c:numRef>
          </c:cat>
          <c:val>
            <c:numRef>
              <c:f>'#11-Annual surplus'!$B$7:$F$7</c:f>
              <c:numCache>
                <c:formatCode>_("$"* #,##0_);_("$"* \(#,##0\);_("$"* "-"??_);_(@_)</c:formatCode>
                <c:ptCount val="5"/>
                <c:pt idx="0">
                  <c:v>9928</c:v>
                </c:pt>
                <c:pt idx="1">
                  <c:v>8628</c:v>
                </c:pt>
                <c:pt idx="2">
                  <c:v>8675</c:v>
                </c:pt>
                <c:pt idx="3">
                  <c:v>4007</c:v>
                </c:pt>
                <c:pt idx="4">
                  <c:v>4221</c:v>
                </c:pt>
              </c:numCache>
            </c:numRef>
          </c:val>
        </c:ser>
        <c:dLbls>
          <c:showLegendKey val="0"/>
          <c:showVal val="0"/>
          <c:showCatName val="0"/>
          <c:showSerName val="0"/>
          <c:showPercent val="0"/>
          <c:showBubbleSize val="0"/>
        </c:dLbls>
        <c:gapWidth val="150"/>
        <c:overlap val="100"/>
        <c:axId val="91490176"/>
        <c:axId val="91491712"/>
      </c:barChart>
      <c:catAx>
        <c:axId val="9149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91712"/>
        <c:crosses val="autoZero"/>
        <c:auto val="1"/>
        <c:lblAlgn val="ctr"/>
        <c:lblOffset val="100"/>
        <c:noMultiLvlLbl val="0"/>
      </c:catAx>
      <c:valAx>
        <c:axId val="91491712"/>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9017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'#13-Interest Income'!$A$4</c:f>
              <c:strCache>
                <c:ptCount val="1"/>
                <c:pt idx="0">
                  <c:v>Interest income</c:v>
                </c:pt>
              </c:strCache>
            </c:strRef>
          </c:tx>
          <c:spPr>
            <a:solidFill>
              <a:srgbClr val="007694"/>
            </a:solidFill>
            <a:ln>
              <a:noFill/>
            </a:ln>
            <a:effectLst/>
          </c:spPr>
          <c:invertIfNegative val="0"/>
          <c:dLbls>
            <c:showLegendKey val="0"/>
            <c:showVal val="1"/>
            <c:showCatName val="0"/>
            <c:showSerName val="0"/>
            <c:showPercent val="0"/>
            <c:showBubbleSize val="0"/>
            <c:showLeaderLines val="0"/>
          </c:dLbls>
          <c:cat>
            <c:numRef>
              <c:f>'#13-Interest Income'!$B$3:$F$3</c:f>
              <c:numCache>
                <c:formatCode>General</c:formatCode>
                <c:ptCount val="5"/>
                <c:pt idx="0">
                  <c:v>2010</c:v>
                </c:pt>
                <c:pt idx="1">
                  <c:v>2011</c:v>
                </c:pt>
                <c:pt idx="2">
                  <c:v>2012</c:v>
                </c:pt>
                <c:pt idx="3">
                  <c:v>2013</c:v>
                </c:pt>
                <c:pt idx="4">
                  <c:v>2014</c:v>
                </c:pt>
              </c:numCache>
            </c:numRef>
          </c:cat>
          <c:val>
            <c:numRef>
              <c:f>'#13-Interest Income'!$B$4:$F$4</c:f>
              <c:numCache>
                <c:formatCode>_("$"* #,##0_);_("$"* \(#,##0\);_("$"* "-"??_);_(@_)</c:formatCode>
                <c:ptCount val="5"/>
                <c:pt idx="0">
                  <c:v>2681</c:v>
                </c:pt>
                <c:pt idx="1">
                  <c:v>2670</c:v>
                </c:pt>
                <c:pt idx="2">
                  <c:v>3858</c:v>
                </c:pt>
                <c:pt idx="3">
                  <c:v>3067</c:v>
                </c:pt>
                <c:pt idx="4">
                  <c:v>2623</c:v>
                </c:pt>
              </c:numCache>
            </c:numRef>
          </c:val>
        </c:ser>
        <c:dLbls>
          <c:showLegendKey val="0"/>
          <c:showVal val="0"/>
          <c:showCatName val="0"/>
          <c:showSerName val="0"/>
          <c:showPercent val="0"/>
          <c:showBubbleSize val="0"/>
        </c:dLbls>
        <c:gapWidth val="219"/>
        <c:overlap val="-27"/>
        <c:axId val="91507712"/>
        <c:axId val="91529984"/>
      </c:barChart>
      <c:catAx>
        <c:axId val="9150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29984"/>
        <c:crosses val="autoZero"/>
        <c:auto val="1"/>
        <c:lblAlgn val="ctr"/>
        <c:lblOffset val="100"/>
        <c:noMultiLvlLbl val="0"/>
      </c:catAx>
      <c:valAx>
        <c:axId val="91529984"/>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5077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FY2014/15</c:v>
          </c:tx>
          <c:invertIfNegative val="0"/>
          <c:dLbls>
            <c:dLbl>
              <c:idx val="0"/>
              <c:tx>
                <c:rich>
                  <a:bodyPr/>
                  <a:lstStyle/>
                  <a:p>
                    <a:r>
                      <a:rPr lang="en-US" smtClean="0"/>
                      <a:t>47.61%</a:t>
                    </a:r>
                    <a:endParaRPr lang="en-US"/>
                  </a:p>
                </c:rich>
              </c:tx>
              <c:showLegendKey val="0"/>
              <c:showVal val="1"/>
              <c:showCatName val="0"/>
              <c:showSerName val="0"/>
              <c:showPercent val="0"/>
              <c:showBubbleSize val="0"/>
            </c:dLbl>
            <c:dLbl>
              <c:idx val="1"/>
              <c:tx>
                <c:rich>
                  <a:bodyPr/>
                  <a:lstStyle/>
                  <a:p>
                    <a:r>
                      <a:rPr lang="en-US" smtClean="0"/>
                      <a:t>23.74%</a:t>
                    </a:r>
                    <a:endParaRPr lang="en-US"/>
                  </a:p>
                </c:rich>
              </c:tx>
              <c:showLegendKey val="0"/>
              <c:showVal val="1"/>
              <c:showCatName val="0"/>
              <c:showSerName val="0"/>
              <c:showPercent val="0"/>
              <c:showBubbleSize val="0"/>
            </c:dLbl>
            <c:dLbl>
              <c:idx val="2"/>
              <c:tx>
                <c:rich>
                  <a:bodyPr/>
                  <a:lstStyle/>
                  <a:p>
                    <a:r>
                      <a:rPr lang="en-US" smtClean="0"/>
                      <a:t>20.25%</a:t>
                    </a:r>
                    <a:endParaRPr lang="en-US"/>
                  </a:p>
                </c:rich>
              </c:tx>
              <c:showLegendKey val="0"/>
              <c:showVal val="1"/>
              <c:showCatName val="0"/>
              <c:showSerName val="0"/>
              <c:showPercent val="0"/>
              <c:showBubbleSize val="0"/>
            </c:dLbl>
            <c:dLbl>
              <c:idx val="3"/>
              <c:tx>
                <c:rich>
                  <a:bodyPr/>
                  <a:lstStyle/>
                  <a:p>
                    <a:r>
                      <a:rPr lang="en-US" smtClean="0"/>
                      <a:t>4.25%</a:t>
                    </a:r>
                    <a:endParaRPr lang="en-US"/>
                  </a:p>
                </c:rich>
              </c:tx>
              <c:showLegendKey val="0"/>
              <c:showVal val="1"/>
              <c:showCatName val="0"/>
              <c:showSerName val="0"/>
              <c:showPercent val="0"/>
              <c:showBubbleSize val="0"/>
            </c:dLbl>
            <c:dLbl>
              <c:idx val="4"/>
              <c:tx>
                <c:rich>
                  <a:bodyPr/>
                  <a:lstStyle/>
                  <a:p>
                    <a:r>
                      <a:rPr lang="en-US" smtClean="0"/>
                      <a:t>1.41%</a:t>
                    </a:r>
                    <a:endParaRPr lang="en-US"/>
                  </a:p>
                </c:rich>
              </c:tx>
              <c:showLegendKey val="0"/>
              <c:showVal val="1"/>
              <c:showCatName val="0"/>
              <c:showSerName val="0"/>
              <c:showPercent val="0"/>
              <c:showBubbleSize val="0"/>
            </c:dLbl>
            <c:dLbl>
              <c:idx val="5"/>
              <c:tx>
                <c:rich>
                  <a:bodyPr/>
                  <a:lstStyle/>
                  <a:p>
                    <a:r>
                      <a:rPr lang="en-US" smtClean="0"/>
                      <a:t>2.73%</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'Summary P&amp;L (2)'!$C$10:$C$16</c:f>
              <c:strCache>
                <c:ptCount val="6"/>
                <c:pt idx="0">
                  <c:v>Government Grants</c:v>
                </c:pt>
                <c:pt idx="1">
                  <c:v>Tuition - Domestic</c:v>
                </c:pt>
                <c:pt idx="2">
                  <c:v>Tuition - International</c:v>
                </c:pt>
                <c:pt idx="3">
                  <c:v>Lab and Course Fees</c:v>
                </c:pt>
                <c:pt idx="4">
                  <c:v>Interest Revenue</c:v>
                </c:pt>
                <c:pt idx="5">
                  <c:v>Other Revenues</c:v>
                </c:pt>
              </c:strCache>
            </c:strRef>
          </c:cat>
          <c:val>
            <c:numRef>
              <c:f>'Summary P&amp;L (2)'!$M$10:$M$16</c:f>
              <c:numCache>
                <c:formatCode>General</c:formatCode>
                <c:ptCount val="6"/>
                <c:pt idx="0">
                  <c:v>47.61091807499799</c:v>
                </c:pt>
                <c:pt idx="1">
                  <c:v>23.738911760862884</c:v>
                </c:pt>
                <c:pt idx="2">
                  <c:v>20.254760867435255</c:v>
                </c:pt>
                <c:pt idx="3">
                  <c:v>4.2506634532431278</c:v>
                </c:pt>
                <c:pt idx="4">
                  <c:v>1.4117778268561425</c:v>
                </c:pt>
                <c:pt idx="5">
                  <c:v>2.7329680166046009</c:v>
                </c:pt>
              </c:numCache>
            </c:numRef>
          </c:val>
        </c:ser>
        <c:ser>
          <c:idx val="1"/>
          <c:order val="1"/>
          <c:tx>
            <c:v>FY2013/14</c:v>
          </c:tx>
          <c:invertIfNegative val="0"/>
          <c:dLbls>
            <c:dLbl>
              <c:idx val="0"/>
              <c:tx>
                <c:rich>
                  <a:bodyPr/>
                  <a:lstStyle/>
                  <a:p>
                    <a:r>
                      <a:rPr lang="en-US" smtClean="0"/>
                      <a:t>48.97%</a:t>
                    </a:r>
                    <a:endParaRPr lang="en-US"/>
                  </a:p>
                </c:rich>
              </c:tx>
              <c:showLegendKey val="0"/>
              <c:showVal val="1"/>
              <c:showCatName val="0"/>
              <c:showSerName val="0"/>
              <c:showPercent val="0"/>
              <c:showBubbleSize val="0"/>
            </c:dLbl>
            <c:dLbl>
              <c:idx val="1"/>
              <c:tx>
                <c:rich>
                  <a:bodyPr/>
                  <a:lstStyle/>
                  <a:p>
                    <a:r>
                      <a:rPr lang="en-US" smtClean="0"/>
                      <a:t>24.00%</a:t>
                    </a:r>
                    <a:endParaRPr lang="en-US"/>
                  </a:p>
                </c:rich>
              </c:tx>
              <c:showLegendKey val="0"/>
              <c:showVal val="1"/>
              <c:showCatName val="0"/>
              <c:showSerName val="0"/>
              <c:showPercent val="0"/>
              <c:showBubbleSize val="0"/>
            </c:dLbl>
            <c:dLbl>
              <c:idx val="2"/>
              <c:tx>
                <c:rich>
                  <a:bodyPr/>
                  <a:lstStyle/>
                  <a:p>
                    <a:r>
                      <a:rPr lang="en-US" smtClean="0"/>
                      <a:t>19.28%</a:t>
                    </a:r>
                    <a:endParaRPr lang="en-US"/>
                  </a:p>
                </c:rich>
              </c:tx>
              <c:showLegendKey val="0"/>
              <c:showVal val="1"/>
              <c:showCatName val="0"/>
              <c:showSerName val="0"/>
              <c:showPercent val="0"/>
              <c:showBubbleSize val="0"/>
            </c:dLbl>
            <c:dLbl>
              <c:idx val="3"/>
              <c:tx>
                <c:rich>
                  <a:bodyPr/>
                  <a:lstStyle/>
                  <a:p>
                    <a:r>
                      <a:rPr lang="en-US" smtClean="0"/>
                      <a:t>3.72%</a:t>
                    </a:r>
                    <a:endParaRPr lang="en-US"/>
                  </a:p>
                </c:rich>
              </c:tx>
              <c:showLegendKey val="0"/>
              <c:showVal val="1"/>
              <c:showCatName val="0"/>
              <c:showSerName val="0"/>
              <c:showPercent val="0"/>
              <c:showBubbleSize val="0"/>
            </c:dLbl>
            <c:dLbl>
              <c:idx val="4"/>
              <c:tx>
                <c:rich>
                  <a:bodyPr/>
                  <a:lstStyle/>
                  <a:p>
                    <a:r>
                      <a:rPr lang="en-US" smtClean="0"/>
                      <a:t>1.57%</a:t>
                    </a:r>
                    <a:endParaRPr lang="en-US"/>
                  </a:p>
                </c:rich>
              </c:tx>
              <c:showLegendKey val="0"/>
              <c:showVal val="1"/>
              <c:showCatName val="0"/>
              <c:showSerName val="0"/>
              <c:showPercent val="0"/>
              <c:showBubbleSize val="0"/>
            </c:dLbl>
            <c:dLbl>
              <c:idx val="5"/>
              <c:tx>
                <c:rich>
                  <a:bodyPr/>
                  <a:lstStyle/>
                  <a:p>
                    <a:r>
                      <a:rPr lang="en-US" smtClean="0"/>
                      <a:t>2.46%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'Summary P&amp;L (2)'!$C$10:$C$16</c:f>
              <c:strCache>
                <c:ptCount val="6"/>
                <c:pt idx="0">
                  <c:v>Government Grants</c:v>
                </c:pt>
                <c:pt idx="1">
                  <c:v>Tuition - Domestic</c:v>
                </c:pt>
                <c:pt idx="2">
                  <c:v>Tuition - International</c:v>
                </c:pt>
                <c:pt idx="3">
                  <c:v>Lab and Course Fees</c:v>
                </c:pt>
                <c:pt idx="4">
                  <c:v>Interest Revenue</c:v>
                </c:pt>
                <c:pt idx="5">
                  <c:v>Other Revenues</c:v>
                </c:pt>
              </c:strCache>
            </c:strRef>
          </c:cat>
          <c:val>
            <c:numRef>
              <c:f>'Summary P&amp;L (2)'!$N$10:$N$16</c:f>
              <c:numCache>
                <c:formatCode>General</c:formatCode>
                <c:ptCount val="6"/>
                <c:pt idx="0">
                  <c:v>48.965891204797011</c:v>
                </c:pt>
                <c:pt idx="1">
                  <c:v>24.002794884643343</c:v>
                </c:pt>
                <c:pt idx="2">
                  <c:v>19.278918467738464</c:v>
                </c:pt>
                <c:pt idx="3">
                  <c:v>3.7215010406959057</c:v>
                </c:pt>
                <c:pt idx="4">
                  <c:v>1.5723353942886542</c:v>
                </c:pt>
                <c:pt idx="5">
                  <c:v>2.4585590078366319</c:v>
                </c:pt>
              </c:numCache>
            </c:numRef>
          </c:val>
        </c:ser>
        <c:dLbls>
          <c:showLegendKey val="0"/>
          <c:showVal val="0"/>
          <c:showCatName val="0"/>
          <c:showSerName val="0"/>
          <c:showPercent val="0"/>
          <c:showBubbleSize val="0"/>
        </c:dLbls>
        <c:gapWidth val="150"/>
        <c:axId val="144317440"/>
        <c:axId val="144327424"/>
      </c:barChart>
      <c:catAx>
        <c:axId val="144317440"/>
        <c:scaling>
          <c:orientation val="minMax"/>
        </c:scaling>
        <c:delete val="0"/>
        <c:axPos val="l"/>
        <c:majorTickMark val="out"/>
        <c:minorTickMark val="none"/>
        <c:tickLblPos val="nextTo"/>
        <c:crossAx val="144327424"/>
        <c:crosses val="autoZero"/>
        <c:auto val="1"/>
        <c:lblAlgn val="ctr"/>
        <c:lblOffset val="100"/>
        <c:noMultiLvlLbl val="0"/>
      </c:catAx>
      <c:valAx>
        <c:axId val="144327424"/>
        <c:scaling>
          <c:orientation val="minMax"/>
        </c:scaling>
        <c:delete val="0"/>
        <c:axPos val="b"/>
        <c:majorGridlines/>
        <c:numFmt formatCode="General" sourceLinked="0"/>
        <c:majorTickMark val="out"/>
        <c:minorTickMark val="none"/>
        <c:tickLblPos val="nextTo"/>
        <c:crossAx val="144317440"/>
        <c:crosses val="autoZero"/>
        <c:crossBetween val="between"/>
      </c:valAx>
    </c:plotArea>
    <c:legend>
      <c:legendPos val="r"/>
      <c:layout>
        <c:manualLayout>
          <c:xMode val="edge"/>
          <c:yMode val="edge"/>
          <c:x val="0.83403905083720509"/>
          <c:y val="6.361080745839294E-2"/>
          <c:w val="0.13135626847101467"/>
          <c:h val="0.11948839965681028"/>
        </c:manualLayout>
      </c:layout>
      <c:overlay val="0"/>
      <c:spPr>
        <a:noFill/>
      </c:sp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7108486439196"/>
          <c:y val="4.1666666666666664E-2"/>
          <c:w val="0.66841622922134736"/>
          <c:h val="0.86550160396617093"/>
        </c:manualLayout>
      </c:layout>
      <c:barChart>
        <c:barDir val="bar"/>
        <c:grouping val="clustered"/>
        <c:varyColors val="0"/>
        <c:ser>
          <c:idx val="0"/>
          <c:order val="0"/>
          <c:tx>
            <c:v>FY2014/15</c:v>
          </c:tx>
          <c:invertIfNegative val="0"/>
          <c:dLbls>
            <c:numFmt formatCode="&quot;$&quot;#,##0" sourceLinked="0"/>
            <c:showLegendKey val="0"/>
            <c:showVal val="1"/>
            <c:showCatName val="0"/>
            <c:showSerName val="0"/>
            <c:showPercent val="0"/>
            <c:showBubbleSize val="0"/>
            <c:showLeaderLines val="0"/>
          </c:dLbls>
          <c:cat>
            <c:strRef>
              <c:f>'Summary P&amp;L (2)'!$C$10:$C$16</c:f>
              <c:strCache>
                <c:ptCount val="6"/>
                <c:pt idx="0">
                  <c:v>Government Grants</c:v>
                </c:pt>
                <c:pt idx="1">
                  <c:v>Tuition - Domestic</c:v>
                </c:pt>
                <c:pt idx="2">
                  <c:v>Tuition - International</c:v>
                </c:pt>
                <c:pt idx="3">
                  <c:v>Lab and Course Fees</c:v>
                </c:pt>
                <c:pt idx="4">
                  <c:v>Interest Revenue</c:v>
                </c:pt>
                <c:pt idx="5">
                  <c:v>Other Revenues</c:v>
                </c:pt>
              </c:strCache>
            </c:strRef>
          </c:cat>
          <c:val>
            <c:numRef>
              <c:f>'Summary P&amp;L (2)'!$E$10:$E$16</c:f>
              <c:numCache>
                <c:formatCode>_(* #,##0_);_(* \(#,##0\);_(* "-"??_);_(@_)</c:formatCode>
                <c:ptCount val="6"/>
                <c:pt idx="0">
                  <c:v>68325000</c:v>
                </c:pt>
                <c:pt idx="1">
                  <c:v>34067000</c:v>
                </c:pt>
                <c:pt idx="2">
                  <c:v>29066999.592142858</c:v>
                </c:pt>
                <c:pt idx="3">
                  <c:v>6099999.5838212781</c:v>
                </c:pt>
                <c:pt idx="4">
                  <c:v>2026000</c:v>
                </c:pt>
                <c:pt idx="5">
                  <c:v>3922000.4</c:v>
                </c:pt>
              </c:numCache>
            </c:numRef>
          </c:val>
        </c:ser>
        <c:ser>
          <c:idx val="1"/>
          <c:order val="1"/>
          <c:tx>
            <c:v>FY2013/14</c:v>
          </c:tx>
          <c:invertIfNegative val="0"/>
          <c:dLbls>
            <c:dLbl>
              <c:idx val="5"/>
              <c:tx>
                <c:rich>
                  <a:bodyPr/>
                  <a:lstStyle/>
                  <a:p>
                    <a:r>
                      <a:rPr lang="en-US"/>
                      <a:t> </a:t>
                    </a:r>
                    <a:r>
                      <a:rPr lang="en-US" smtClean="0"/>
                      <a:t>$3,495,186 </a:t>
                    </a:r>
                    <a:endParaRPr lang="en-US"/>
                  </a:p>
                </c:rich>
              </c:tx>
              <c:showLegendKey val="0"/>
              <c:showVal val="1"/>
              <c:showCatName val="0"/>
              <c:showSerName val="0"/>
              <c:showPercent val="0"/>
              <c:showBubbleSize val="0"/>
            </c:dLbl>
            <c:numFmt formatCode="&quot;$&quot;#,##0" sourceLinked="0"/>
            <c:showLegendKey val="0"/>
            <c:showVal val="1"/>
            <c:showCatName val="0"/>
            <c:showSerName val="0"/>
            <c:showPercent val="0"/>
            <c:showBubbleSize val="0"/>
            <c:showLeaderLines val="0"/>
          </c:dLbls>
          <c:cat>
            <c:strRef>
              <c:f>'Summary P&amp;L (2)'!$C$10:$C$16</c:f>
              <c:strCache>
                <c:ptCount val="6"/>
                <c:pt idx="0">
                  <c:v>Government Grants</c:v>
                </c:pt>
                <c:pt idx="1">
                  <c:v>Tuition - Domestic</c:v>
                </c:pt>
                <c:pt idx="2">
                  <c:v>Tuition - International</c:v>
                </c:pt>
                <c:pt idx="3">
                  <c:v>Lab and Course Fees</c:v>
                </c:pt>
                <c:pt idx="4">
                  <c:v>Interest Revenue</c:v>
                </c:pt>
                <c:pt idx="5">
                  <c:v>Other Revenues</c:v>
                </c:pt>
              </c:strCache>
            </c:strRef>
          </c:cat>
          <c:val>
            <c:numRef>
              <c:f>'Summary P&amp;L (2)'!$H$10:$H$16</c:f>
              <c:numCache>
                <c:formatCode>_(* #,##0_);_(* \(#,##0\);_(* "-"??_);_(@_)</c:formatCode>
                <c:ptCount val="6"/>
                <c:pt idx="0">
                  <c:v>69611873</c:v>
                </c:pt>
                <c:pt idx="1">
                  <c:v>34123335</c:v>
                </c:pt>
                <c:pt idx="2">
                  <c:v>27407683</c:v>
                </c:pt>
                <c:pt idx="3">
                  <c:v>5290635</c:v>
                </c:pt>
                <c:pt idx="4">
                  <c:v>2235295</c:v>
                </c:pt>
                <c:pt idx="5">
                  <c:v>3495186</c:v>
                </c:pt>
              </c:numCache>
            </c:numRef>
          </c:val>
        </c:ser>
        <c:dLbls>
          <c:showLegendKey val="0"/>
          <c:showVal val="0"/>
          <c:showCatName val="0"/>
          <c:showSerName val="0"/>
          <c:showPercent val="0"/>
          <c:showBubbleSize val="0"/>
        </c:dLbls>
        <c:gapWidth val="150"/>
        <c:axId val="144454400"/>
        <c:axId val="144455936"/>
      </c:barChart>
      <c:catAx>
        <c:axId val="144454400"/>
        <c:scaling>
          <c:orientation val="minMax"/>
        </c:scaling>
        <c:delete val="0"/>
        <c:axPos val="l"/>
        <c:majorTickMark val="out"/>
        <c:minorTickMark val="none"/>
        <c:tickLblPos val="nextTo"/>
        <c:crossAx val="144455936"/>
        <c:crosses val="autoZero"/>
        <c:auto val="1"/>
        <c:lblAlgn val="ctr"/>
        <c:lblOffset val="100"/>
        <c:noMultiLvlLbl val="0"/>
      </c:catAx>
      <c:valAx>
        <c:axId val="144455936"/>
        <c:scaling>
          <c:orientation val="minMax"/>
        </c:scaling>
        <c:delete val="0"/>
        <c:axPos val="b"/>
        <c:majorGridlines/>
        <c:numFmt formatCode="_(* #,##0_);_(* \(#,##0\);_(* &quot;-&quot;??_);_(@_)" sourceLinked="1"/>
        <c:majorTickMark val="out"/>
        <c:minorTickMark val="none"/>
        <c:tickLblPos val="nextTo"/>
        <c:crossAx val="144454400"/>
        <c:crosses val="autoZero"/>
        <c:crossBetween val="between"/>
      </c:valAx>
    </c:plotArea>
    <c:legend>
      <c:legendPos val="r"/>
      <c:layout>
        <c:manualLayout>
          <c:xMode val="edge"/>
          <c:yMode val="edge"/>
          <c:x val="0.74813291139802196"/>
          <c:y val="7.0079218821051628E-2"/>
          <c:w val="0.13690515809350984"/>
          <c:h val="0.14656870018907212"/>
        </c:manualLayout>
      </c:layout>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FY2014/15</c:v>
          </c:tx>
          <c:invertIfNegative val="0"/>
          <c:dLbls>
            <c:dLbl>
              <c:idx val="0"/>
              <c:tx>
                <c:rich>
                  <a:bodyPr/>
                  <a:lstStyle/>
                  <a:p>
                    <a:r>
                      <a:rPr lang="en-US" smtClean="0"/>
                      <a:t>76.58%</a:t>
                    </a:r>
                    <a:endParaRPr lang="en-US"/>
                  </a:p>
                </c:rich>
              </c:tx>
              <c:showLegendKey val="0"/>
              <c:showVal val="1"/>
              <c:showCatName val="0"/>
              <c:showSerName val="0"/>
              <c:showPercent val="0"/>
              <c:showBubbleSize val="0"/>
            </c:dLbl>
            <c:dLbl>
              <c:idx val="1"/>
              <c:tx>
                <c:rich>
                  <a:bodyPr/>
                  <a:lstStyle/>
                  <a:p>
                    <a:r>
                      <a:rPr lang="en-US" smtClean="0"/>
                      <a:t>0.27%</a:t>
                    </a:r>
                    <a:endParaRPr lang="en-US"/>
                  </a:p>
                </c:rich>
              </c:tx>
              <c:showLegendKey val="0"/>
              <c:showVal val="1"/>
              <c:showCatName val="0"/>
              <c:showSerName val="0"/>
              <c:showPercent val="0"/>
              <c:showBubbleSize val="0"/>
            </c:dLbl>
            <c:dLbl>
              <c:idx val="2"/>
              <c:tx>
                <c:rich>
                  <a:bodyPr/>
                  <a:lstStyle/>
                  <a:p>
                    <a:r>
                      <a:rPr lang="en-US" smtClean="0"/>
                      <a:t>0.56%</a:t>
                    </a:r>
                    <a:endParaRPr lang="en-US"/>
                  </a:p>
                </c:rich>
              </c:tx>
              <c:showLegendKey val="0"/>
              <c:showVal val="1"/>
              <c:showCatName val="0"/>
              <c:showSerName val="0"/>
              <c:showPercent val="0"/>
              <c:showBubbleSize val="0"/>
            </c:dLbl>
            <c:dLbl>
              <c:idx val="3"/>
              <c:tx>
                <c:rich>
                  <a:bodyPr/>
                  <a:lstStyle/>
                  <a:p>
                    <a:r>
                      <a:rPr lang="en-US" smtClean="0"/>
                      <a:t>4.24%</a:t>
                    </a:r>
                    <a:endParaRPr lang="en-US"/>
                  </a:p>
                </c:rich>
              </c:tx>
              <c:showLegendKey val="0"/>
              <c:showVal val="1"/>
              <c:showCatName val="0"/>
              <c:showSerName val="0"/>
              <c:showPercent val="0"/>
              <c:showBubbleSize val="0"/>
            </c:dLbl>
            <c:dLbl>
              <c:idx val="4"/>
              <c:tx>
                <c:rich>
                  <a:bodyPr/>
                  <a:lstStyle/>
                  <a:p>
                    <a:r>
                      <a:rPr lang="en-US" smtClean="0"/>
                      <a:t>7.37%</a:t>
                    </a:r>
                    <a:endParaRPr lang="en-US"/>
                  </a:p>
                </c:rich>
              </c:tx>
              <c:showLegendKey val="0"/>
              <c:showVal val="1"/>
              <c:showCatName val="0"/>
              <c:showSerName val="0"/>
              <c:showPercent val="0"/>
              <c:showBubbleSize val="0"/>
            </c:dLbl>
            <c:dLbl>
              <c:idx val="5"/>
              <c:tx>
                <c:rich>
                  <a:bodyPr/>
                  <a:lstStyle/>
                  <a:p>
                    <a:r>
                      <a:rPr lang="en-US" smtClean="0"/>
                      <a:t>4.56%</a:t>
                    </a:r>
                    <a:endParaRPr lang="en-US"/>
                  </a:p>
                </c:rich>
              </c:tx>
              <c:showLegendKey val="0"/>
              <c:showVal val="1"/>
              <c:showCatName val="0"/>
              <c:showSerName val="0"/>
              <c:showPercent val="0"/>
              <c:showBubbleSize val="0"/>
            </c:dLbl>
            <c:dLbl>
              <c:idx val="6"/>
              <c:tx>
                <c:rich>
                  <a:bodyPr/>
                  <a:lstStyle/>
                  <a:p>
                    <a:r>
                      <a:rPr lang="en-US" smtClean="0"/>
                      <a:t>2.42%</a:t>
                    </a:r>
                    <a:endParaRPr lang="en-US"/>
                  </a:p>
                </c:rich>
              </c:tx>
              <c:showLegendKey val="0"/>
              <c:showVal val="1"/>
              <c:showCatName val="0"/>
              <c:showSerName val="0"/>
              <c:showPercent val="0"/>
              <c:showBubbleSize val="0"/>
            </c:dLbl>
            <c:dLbl>
              <c:idx val="7"/>
              <c:tx>
                <c:rich>
                  <a:bodyPr/>
                  <a:lstStyle/>
                  <a:p>
                    <a:r>
                      <a:rPr lang="en-US" smtClean="0"/>
                      <a:t>1.67%</a:t>
                    </a:r>
                    <a:endParaRPr lang="en-US"/>
                  </a:p>
                </c:rich>
              </c:tx>
              <c:showLegendKey val="0"/>
              <c:showVal val="1"/>
              <c:showCatName val="0"/>
              <c:showSerName val="0"/>
              <c:showPercent val="0"/>
              <c:showBubbleSize val="0"/>
            </c:dLbl>
            <c:dLbl>
              <c:idx val="8"/>
              <c:tx>
                <c:rich>
                  <a:bodyPr/>
                  <a:lstStyle/>
                  <a:p>
                    <a:r>
                      <a:rPr lang="en-US" smtClean="0"/>
                      <a:t>0.80%</a:t>
                    </a:r>
                    <a:endParaRPr lang="en-US"/>
                  </a:p>
                </c:rich>
              </c:tx>
              <c:showLegendKey val="0"/>
              <c:showVal val="1"/>
              <c:showCatName val="0"/>
              <c:showSerName val="0"/>
              <c:showPercent val="0"/>
              <c:showBubbleSize val="0"/>
            </c:dLbl>
            <c:dLbl>
              <c:idx val="9"/>
              <c:tx>
                <c:rich>
                  <a:bodyPr/>
                  <a:lstStyle/>
                  <a:p>
                    <a:r>
                      <a:rPr lang="en-US" smtClean="0"/>
                      <a:t>0.51%</a:t>
                    </a:r>
                    <a:endParaRPr lang="en-US"/>
                  </a:p>
                </c:rich>
              </c:tx>
              <c:showLegendKey val="0"/>
              <c:showVal val="1"/>
              <c:showCatName val="0"/>
              <c:showSerName val="0"/>
              <c:showPercent val="0"/>
              <c:showBubbleSize val="0"/>
            </c:dLbl>
            <c:dLbl>
              <c:idx val="11"/>
              <c:tx>
                <c:rich>
                  <a:bodyPr/>
                  <a:lstStyle/>
                  <a:p>
                    <a:r>
                      <a:rPr lang="en-US" smtClean="0"/>
                      <a:t>0.99%</a:t>
                    </a:r>
                  </a:p>
                </c:rich>
              </c:tx>
              <c:showLegendKey val="0"/>
              <c:showVal val="1"/>
              <c:showCatName val="0"/>
              <c:showSerName val="0"/>
              <c:showPercent val="0"/>
              <c:showBubbleSize val="0"/>
            </c:dLbl>
            <c:spPr>
              <a:noFill/>
            </c:spPr>
            <c:txPr>
              <a:bodyPr/>
              <a:lstStyle/>
              <a:p>
                <a:pPr>
                  <a:defRPr sz="800"/>
                </a:pPr>
                <a:endParaRPr lang="en-US"/>
              </a:p>
            </c:txPr>
            <c:showLegendKey val="0"/>
            <c:showVal val="1"/>
            <c:showCatName val="0"/>
            <c:showSerName val="0"/>
            <c:showPercent val="0"/>
            <c:showBubbleSize val="0"/>
            <c:showLeaderLines val="0"/>
          </c:dLbls>
          <c:cat>
            <c:strRef>
              <c:f>'Summary P&amp;L (2)'!$C$28:$C$39</c:f>
              <c:strCache>
                <c:ptCount val="12"/>
                <c:pt idx="0">
                  <c:v>Compensation and Benefits</c:v>
                </c:pt>
                <c:pt idx="1">
                  <c:v>Strategic Initiatives </c:v>
                </c:pt>
                <c:pt idx="2">
                  <c:v>Institutional Issues - Contingency</c:v>
                </c:pt>
                <c:pt idx="3">
                  <c:v>Operating Supplies</c:v>
                </c:pt>
                <c:pt idx="4">
                  <c:v>Professional Fees, Memberships and Contracted Services</c:v>
                </c:pt>
                <c:pt idx="5">
                  <c:v>Building, Equipment, Operations and Maintenance</c:v>
                </c:pt>
                <c:pt idx="6">
                  <c:v>Travel and Training</c:v>
                </c:pt>
                <c:pt idx="7">
                  <c:v>Advertising, Promotion and  Recruitment</c:v>
                </c:pt>
                <c:pt idx="8">
                  <c:v>Bursaries, Awards and Scholarships</c:v>
                </c:pt>
                <c:pt idx="9">
                  <c:v>Computer, Technology Leasing and Upgrades</c:v>
                </c:pt>
                <c:pt idx="10">
                  <c:v>Planned Spending from Carry Forwards</c:v>
                </c:pt>
                <c:pt idx="11">
                  <c:v>Interest, Bank and Credit Card Charges</c:v>
                </c:pt>
              </c:strCache>
            </c:strRef>
          </c:cat>
          <c:val>
            <c:numRef>
              <c:f>'Summary P&amp;L (2)'!$M$28:$M$39</c:f>
              <c:numCache>
                <c:formatCode>General</c:formatCode>
                <c:ptCount val="12"/>
                <c:pt idx="0">
                  <c:v>76.585233072906192</c:v>
                </c:pt>
                <c:pt idx="1">
                  <c:v>0.26613537592036346</c:v>
                </c:pt>
                <c:pt idx="2">
                  <c:v>0.55947243390993529</c:v>
                </c:pt>
                <c:pt idx="3">
                  <c:v>4.2390513192177224</c:v>
                </c:pt>
                <c:pt idx="4">
                  <c:v>7.3709204763638665</c:v>
                </c:pt>
                <c:pt idx="5">
                  <c:v>4.5875269219421764</c:v>
                </c:pt>
                <c:pt idx="6">
                  <c:v>2.4224200653524792</c:v>
                </c:pt>
                <c:pt idx="7">
                  <c:v>1.6651840509934341</c:v>
                </c:pt>
                <c:pt idx="8">
                  <c:v>0.79693576656816012</c:v>
                </c:pt>
                <c:pt idx="9">
                  <c:v>0.51315635040487306</c:v>
                </c:pt>
                <c:pt idx="11">
                  <c:v>0.99396416642080487</c:v>
                </c:pt>
              </c:numCache>
            </c:numRef>
          </c:val>
        </c:ser>
        <c:ser>
          <c:idx val="1"/>
          <c:order val="1"/>
          <c:tx>
            <c:v>FY2013/14</c:v>
          </c:tx>
          <c:invertIfNegative val="0"/>
          <c:dLbls>
            <c:dLbl>
              <c:idx val="0"/>
              <c:tx>
                <c:rich>
                  <a:bodyPr/>
                  <a:lstStyle/>
                  <a:p>
                    <a:r>
                      <a:rPr lang="en-US" smtClean="0"/>
                      <a:t>77.49%</a:t>
                    </a:r>
                    <a:endParaRPr lang="en-US"/>
                  </a:p>
                </c:rich>
              </c:tx>
              <c:showLegendKey val="0"/>
              <c:showVal val="1"/>
              <c:showCatName val="0"/>
              <c:showSerName val="0"/>
              <c:showPercent val="0"/>
              <c:showBubbleSize val="0"/>
            </c:dLbl>
            <c:dLbl>
              <c:idx val="1"/>
              <c:tx>
                <c:rich>
                  <a:bodyPr/>
                  <a:lstStyle/>
                  <a:p>
                    <a:r>
                      <a:rPr lang="en-US" smtClean="0"/>
                      <a:t>0.09%</a:t>
                    </a:r>
                    <a:endParaRPr lang="en-US"/>
                  </a:p>
                </c:rich>
              </c:tx>
              <c:showLegendKey val="0"/>
              <c:showVal val="1"/>
              <c:showCatName val="0"/>
              <c:showSerName val="0"/>
              <c:showPercent val="0"/>
              <c:showBubbleSize val="0"/>
            </c:dLbl>
            <c:dLbl>
              <c:idx val="2"/>
              <c:tx>
                <c:rich>
                  <a:bodyPr/>
                  <a:lstStyle/>
                  <a:p>
                    <a:r>
                      <a:rPr lang="en-US" smtClean="0"/>
                      <a:t>0.23%</a:t>
                    </a:r>
                    <a:endParaRPr lang="en-US"/>
                  </a:p>
                </c:rich>
              </c:tx>
              <c:showLegendKey val="0"/>
              <c:showVal val="1"/>
              <c:showCatName val="0"/>
              <c:showSerName val="0"/>
              <c:showPercent val="0"/>
              <c:showBubbleSize val="0"/>
            </c:dLbl>
            <c:dLbl>
              <c:idx val="3"/>
              <c:tx>
                <c:rich>
                  <a:bodyPr/>
                  <a:lstStyle/>
                  <a:p>
                    <a:r>
                      <a:rPr lang="en-US" smtClean="0"/>
                      <a:t>4.38%</a:t>
                    </a:r>
                    <a:endParaRPr lang="en-US"/>
                  </a:p>
                </c:rich>
              </c:tx>
              <c:showLegendKey val="0"/>
              <c:showVal val="1"/>
              <c:showCatName val="0"/>
              <c:showSerName val="0"/>
              <c:showPercent val="0"/>
              <c:showBubbleSize val="0"/>
            </c:dLbl>
            <c:dLbl>
              <c:idx val="4"/>
              <c:tx>
                <c:rich>
                  <a:bodyPr/>
                  <a:lstStyle/>
                  <a:p>
                    <a:r>
                      <a:rPr lang="en-US" smtClean="0"/>
                      <a:t>7.29%</a:t>
                    </a:r>
                    <a:endParaRPr lang="en-US"/>
                  </a:p>
                </c:rich>
              </c:tx>
              <c:showLegendKey val="0"/>
              <c:showVal val="1"/>
              <c:showCatName val="0"/>
              <c:showSerName val="0"/>
              <c:showPercent val="0"/>
              <c:showBubbleSize val="0"/>
            </c:dLbl>
            <c:dLbl>
              <c:idx val="5"/>
              <c:tx>
                <c:rich>
                  <a:bodyPr/>
                  <a:lstStyle/>
                  <a:p>
                    <a:r>
                      <a:rPr lang="en-US" smtClean="0"/>
                      <a:t>4.62%</a:t>
                    </a:r>
                    <a:endParaRPr lang="en-US"/>
                  </a:p>
                </c:rich>
              </c:tx>
              <c:showLegendKey val="0"/>
              <c:showVal val="1"/>
              <c:showCatName val="0"/>
              <c:showSerName val="0"/>
              <c:showPercent val="0"/>
              <c:showBubbleSize val="0"/>
            </c:dLbl>
            <c:dLbl>
              <c:idx val="6"/>
              <c:tx>
                <c:rich>
                  <a:bodyPr/>
                  <a:lstStyle/>
                  <a:p>
                    <a:r>
                      <a:rPr lang="en-US" smtClean="0"/>
                      <a:t>2.14%</a:t>
                    </a:r>
                    <a:endParaRPr lang="en-US"/>
                  </a:p>
                </c:rich>
              </c:tx>
              <c:showLegendKey val="0"/>
              <c:showVal val="1"/>
              <c:showCatName val="0"/>
              <c:showSerName val="0"/>
              <c:showPercent val="0"/>
              <c:showBubbleSize val="0"/>
            </c:dLbl>
            <c:dLbl>
              <c:idx val="7"/>
              <c:tx>
                <c:rich>
                  <a:bodyPr/>
                  <a:lstStyle/>
                  <a:p>
                    <a:r>
                      <a:rPr lang="en-US" smtClean="0"/>
                      <a:t>1.88%</a:t>
                    </a:r>
                    <a:endParaRPr lang="en-US"/>
                  </a:p>
                </c:rich>
              </c:tx>
              <c:showLegendKey val="0"/>
              <c:showVal val="1"/>
              <c:showCatName val="0"/>
              <c:showSerName val="0"/>
              <c:showPercent val="0"/>
              <c:showBubbleSize val="0"/>
            </c:dLbl>
            <c:dLbl>
              <c:idx val="8"/>
              <c:tx>
                <c:rich>
                  <a:bodyPr/>
                  <a:lstStyle/>
                  <a:p>
                    <a:r>
                      <a:rPr lang="en-US" smtClean="0"/>
                      <a:t>0.89%</a:t>
                    </a:r>
                    <a:endParaRPr lang="en-US"/>
                  </a:p>
                </c:rich>
              </c:tx>
              <c:showLegendKey val="0"/>
              <c:showVal val="1"/>
              <c:showCatName val="0"/>
              <c:showSerName val="0"/>
              <c:showPercent val="0"/>
              <c:showBubbleSize val="0"/>
            </c:dLbl>
            <c:dLbl>
              <c:idx val="9"/>
              <c:tx>
                <c:rich>
                  <a:bodyPr/>
                  <a:lstStyle/>
                  <a:p>
                    <a:r>
                      <a:rPr lang="en-US" smtClean="0"/>
                      <a:t>0.50%</a:t>
                    </a:r>
                    <a:endParaRPr lang="en-US"/>
                  </a:p>
                </c:rich>
              </c:tx>
              <c:showLegendKey val="0"/>
              <c:showVal val="1"/>
              <c:showCatName val="0"/>
              <c:showSerName val="0"/>
              <c:showPercent val="0"/>
              <c:showBubbleSize val="0"/>
            </c:dLbl>
            <c:dLbl>
              <c:idx val="11"/>
              <c:tx>
                <c:rich>
                  <a:bodyPr/>
                  <a:lstStyle/>
                  <a:p>
                    <a:r>
                      <a:rPr lang="en-US" smtClean="0"/>
                      <a:t>0.49%</a:t>
                    </a:r>
                    <a:endParaRPr lang="en-US" dirty="0"/>
                  </a:p>
                </c:rich>
              </c:tx>
              <c:showLegendKey val="0"/>
              <c:showVal val="1"/>
              <c:showCatName val="0"/>
              <c:showSerName val="0"/>
              <c:showPercent val="0"/>
              <c:showBubbleSize val="0"/>
            </c:dLbl>
            <c:spPr>
              <a:noFill/>
            </c:spPr>
            <c:txPr>
              <a:bodyPr/>
              <a:lstStyle/>
              <a:p>
                <a:pPr>
                  <a:defRPr sz="800"/>
                </a:pPr>
                <a:endParaRPr lang="en-US"/>
              </a:p>
            </c:txPr>
            <c:showLegendKey val="0"/>
            <c:showVal val="1"/>
            <c:showCatName val="0"/>
            <c:showSerName val="0"/>
            <c:showPercent val="0"/>
            <c:showBubbleSize val="0"/>
            <c:showLeaderLines val="0"/>
          </c:dLbls>
          <c:cat>
            <c:strRef>
              <c:f>'Summary P&amp;L (2)'!$C$28:$C$39</c:f>
              <c:strCache>
                <c:ptCount val="12"/>
                <c:pt idx="0">
                  <c:v>Compensation and Benefits</c:v>
                </c:pt>
                <c:pt idx="1">
                  <c:v>Strategic Initiatives </c:v>
                </c:pt>
                <c:pt idx="2">
                  <c:v>Institutional Issues - Contingency</c:v>
                </c:pt>
                <c:pt idx="3">
                  <c:v>Operating Supplies</c:v>
                </c:pt>
                <c:pt idx="4">
                  <c:v>Professional Fees, Memberships and Contracted Services</c:v>
                </c:pt>
                <c:pt idx="5">
                  <c:v>Building, Equipment, Operations and Maintenance</c:v>
                </c:pt>
                <c:pt idx="6">
                  <c:v>Travel and Training</c:v>
                </c:pt>
                <c:pt idx="7">
                  <c:v>Advertising, Promotion and  Recruitment</c:v>
                </c:pt>
                <c:pt idx="8">
                  <c:v>Bursaries, Awards and Scholarships</c:v>
                </c:pt>
                <c:pt idx="9">
                  <c:v>Computer, Technology Leasing and Upgrades</c:v>
                </c:pt>
                <c:pt idx="10">
                  <c:v>Planned Spending from Carry Forwards</c:v>
                </c:pt>
                <c:pt idx="11">
                  <c:v>Interest, Bank and Credit Card Charges</c:v>
                </c:pt>
              </c:strCache>
            </c:strRef>
          </c:cat>
          <c:val>
            <c:numRef>
              <c:f>'Summary P&amp;L (2)'!$N$28:$N$39</c:f>
              <c:numCache>
                <c:formatCode>General</c:formatCode>
                <c:ptCount val="12"/>
                <c:pt idx="0">
                  <c:v>77.488503796029136</c:v>
                </c:pt>
                <c:pt idx="1">
                  <c:v>9.2267322719425782E-2</c:v>
                </c:pt>
                <c:pt idx="2">
                  <c:v>0.22565164938320534</c:v>
                </c:pt>
                <c:pt idx="3">
                  <c:v>4.3837472301280034</c:v>
                </c:pt>
                <c:pt idx="4">
                  <c:v>7.2941758665128535</c:v>
                </c:pt>
                <c:pt idx="5">
                  <c:v>4.6160914240166298</c:v>
                </c:pt>
                <c:pt idx="6">
                  <c:v>2.1407874854420834</c:v>
                </c:pt>
                <c:pt idx="7">
                  <c:v>1.8791987133764751</c:v>
                </c:pt>
                <c:pt idx="8">
                  <c:v>0.89018911415638147</c:v>
                </c:pt>
                <c:pt idx="9">
                  <c:v>0.50204720850322737</c:v>
                </c:pt>
                <c:pt idx="11">
                  <c:v>0.48734018973257304</c:v>
                </c:pt>
              </c:numCache>
            </c:numRef>
          </c:val>
        </c:ser>
        <c:dLbls>
          <c:showLegendKey val="0"/>
          <c:showVal val="0"/>
          <c:showCatName val="0"/>
          <c:showSerName val="0"/>
          <c:showPercent val="0"/>
          <c:showBubbleSize val="0"/>
        </c:dLbls>
        <c:gapWidth val="150"/>
        <c:axId val="144589952"/>
        <c:axId val="144591488"/>
      </c:barChart>
      <c:catAx>
        <c:axId val="144589952"/>
        <c:scaling>
          <c:orientation val="minMax"/>
        </c:scaling>
        <c:delete val="0"/>
        <c:axPos val="l"/>
        <c:majorTickMark val="out"/>
        <c:minorTickMark val="none"/>
        <c:tickLblPos val="nextTo"/>
        <c:crossAx val="144591488"/>
        <c:crosses val="autoZero"/>
        <c:auto val="1"/>
        <c:lblAlgn val="ctr"/>
        <c:lblOffset val="100"/>
        <c:noMultiLvlLbl val="0"/>
      </c:catAx>
      <c:valAx>
        <c:axId val="144591488"/>
        <c:scaling>
          <c:orientation val="minMax"/>
        </c:scaling>
        <c:delete val="0"/>
        <c:axPos val="b"/>
        <c:majorGridlines/>
        <c:numFmt formatCode="General" sourceLinked="1"/>
        <c:majorTickMark val="out"/>
        <c:minorTickMark val="none"/>
        <c:tickLblPos val="nextTo"/>
        <c:crossAx val="14458995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v>FY2014/15</c:v>
          </c:tx>
          <c:invertIfNegative val="0"/>
          <c:dLbls>
            <c:numFmt formatCode="&quot;$&quot;#,##0" sourceLinked="0"/>
            <c:showLegendKey val="0"/>
            <c:showVal val="1"/>
            <c:showCatName val="0"/>
            <c:showSerName val="0"/>
            <c:showPercent val="0"/>
            <c:showBubbleSize val="0"/>
            <c:showLeaderLines val="0"/>
          </c:dLbls>
          <c:cat>
            <c:strRef>
              <c:f>'Summary P&amp;L (2)'!$C$28:$C$39</c:f>
              <c:strCache>
                <c:ptCount val="12"/>
                <c:pt idx="0">
                  <c:v>Compensation and Benefits</c:v>
                </c:pt>
                <c:pt idx="1">
                  <c:v>Strategic Initiatives </c:v>
                </c:pt>
                <c:pt idx="2">
                  <c:v>Institutional Issues - Contingency</c:v>
                </c:pt>
                <c:pt idx="3">
                  <c:v>Operating Supplies</c:v>
                </c:pt>
                <c:pt idx="4">
                  <c:v>Professional Fees, Memberships and Contracted Services</c:v>
                </c:pt>
                <c:pt idx="5">
                  <c:v>Building, Equipment, Operations and Maintenance</c:v>
                </c:pt>
                <c:pt idx="6">
                  <c:v>Travel and Training</c:v>
                </c:pt>
                <c:pt idx="7">
                  <c:v>Advertising, Promotion and  Recruitment</c:v>
                </c:pt>
                <c:pt idx="8">
                  <c:v>Bursaries, Awards and Scholarships</c:v>
                </c:pt>
                <c:pt idx="9">
                  <c:v>Computer, Technology Leasing and Upgrades</c:v>
                </c:pt>
                <c:pt idx="10">
                  <c:v>Planned Spending from Carry Forwards</c:v>
                </c:pt>
                <c:pt idx="11">
                  <c:v>Interest, Bank and Credit Card Charges</c:v>
                </c:pt>
              </c:strCache>
            </c:strRef>
          </c:cat>
          <c:val>
            <c:numRef>
              <c:f>'Summary P&amp;L (2)'!$E$28:$E$39</c:f>
              <c:numCache>
                <c:formatCode>_(* #,##0_);_(* \(#,##0\);_(* "-"??_);_(@_)</c:formatCode>
                <c:ptCount val="12"/>
                <c:pt idx="0">
                  <c:v>104171999.97000001</c:v>
                </c:pt>
                <c:pt idx="1">
                  <c:v>362000</c:v>
                </c:pt>
                <c:pt idx="2">
                  <c:v>761000</c:v>
                </c:pt>
                <c:pt idx="3">
                  <c:v>5766000</c:v>
                </c:pt>
                <c:pt idx="4">
                  <c:v>10025999.75</c:v>
                </c:pt>
                <c:pt idx="5">
                  <c:v>6240000</c:v>
                </c:pt>
                <c:pt idx="6">
                  <c:v>3295000</c:v>
                </c:pt>
                <c:pt idx="7">
                  <c:v>2265000</c:v>
                </c:pt>
                <c:pt idx="8">
                  <c:v>1084000</c:v>
                </c:pt>
                <c:pt idx="9">
                  <c:v>698000.4</c:v>
                </c:pt>
                <c:pt idx="10">
                  <c:v>0</c:v>
                </c:pt>
                <c:pt idx="11">
                  <c:v>1352000</c:v>
                </c:pt>
              </c:numCache>
            </c:numRef>
          </c:val>
        </c:ser>
        <c:ser>
          <c:idx val="1"/>
          <c:order val="1"/>
          <c:tx>
            <c:v>FY2013/14</c:v>
          </c:tx>
          <c:invertIfNegative val="0"/>
          <c:dLbls>
            <c:numFmt formatCode="&quot;$&quot;#,##0" sourceLinked="0"/>
            <c:showLegendKey val="0"/>
            <c:showVal val="1"/>
            <c:showCatName val="0"/>
            <c:showSerName val="0"/>
            <c:showPercent val="0"/>
            <c:showBubbleSize val="0"/>
            <c:showLeaderLines val="0"/>
          </c:dLbls>
          <c:cat>
            <c:strRef>
              <c:f>'Summary P&amp;L (2)'!$C$28:$C$39</c:f>
              <c:strCache>
                <c:ptCount val="12"/>
                <c:pt idx="0">
                  <c:v>Compensation and Benefits</c:v>
                </c:pt>
                <c:pt idx="1">
                  <c:v>Strategic Initiatives </c:v>
                </c:pt>
                <c:pt idx="2">
                  <c:v>Institutional Issues - Contingency</c:v>
                </c:pt>
                <c:pt idx="3">
                  <c:v>Operating Supplies</c:v>
                </c:pt>
                <c:pt idx="4">
                  <c:v>Professional Fees, Memberships and Contracted Services</c:v>
                </c:pt>
                <c:pt idx="5">
                  <c:v>Building, Equipment, Operations and Maintenance</c:v>
                </c:pt>
                <c:pt idx="6">
                  <c:v>Travel and Training</c:v>
                </c:pt>
                <c:pt idx="7">
                  <c:v>Advertising, Promotion and  Recruitment</c:v>
                </c:pt>
                <c:pt idx="8">
                  <c:v>Bursaries, Awards and Scholarships</c:v>
                </c:pt>
                <c:pt idx="9">
                  <c:v>Computer, Technology Leasing and Upgrades</c:v>
                </c:pt>
                <c:pt idx="10">
                  <c:v>Planned Spending from Carry Forwards</c:v>
                </c:pt>
                <c:pt idx="11">
                  <c:v>Interest, Bank and Credit Card Charges</c:v>
                </c:pt>
              </c:strCache>
            </c:strRef>
          </c:cat>
          <c:val>
            <c:numRef>
              <c:f>'Summary P&amp;L (2)'!$H$28:$H$39</c:f>
              <c:numCache>
                <c:formatCode>_(* #,##0_);_(* \(#,##0\);_(* "-"??_);_(@_)</c:formatCode>
                <c:ptCount val="12"/>
                <c:pt idx="0">
                  <c:v>105629125</c:v>
                </c:pt>
                <c:pt idx="1">
                  <c:v>125775</c:v>
                </c:pt>
                <c:pt idx="2">
                  <c:v>307599</c:v>
                </c:pt>
                <c:pt idx="3">
                  <c:v>5975743</c:v>
                </c:pt>
                <c:pt idx="4">
                  <c:v>9943119</c:v>
                </c:pt>
                <c:pt idx="5">
                  <c:v>6292465</c:v>
                </c:pt>
                <c:pt idx="6">
                  <c:v>2918233</c:v>
                </c:pt>
                <c:pt idx="7">
                  <c:v>2561646</c:v>
                </c:pt>
                <c:pt idx="8">
                  <c:v>1213469</c:v>
                </c:pt>
                <c:pt idx="9">
                  <c:v>684370</c:v>
                </c:pt>
                <c:pt idx="10">
                  <c:v>0</c:v>
                </c:pt>
                <c:pt idx="11">
                  <c:v>664322</c:v>
                </c:pt>
              </c:numCache>
            </c:numRef>
          </c:val>
        </c:ser>
        <c:dLbls>
          <c:showLegendKey val="0"/>
          <c:showVal val="0"/>
          <c:showCatName val="0"/>
          <c:showSerName val="0"/>
          <c:showPercent val="0"/>
          <c:showBubbleSize val="0"/>
        </c:dLbls>
        <c:gapWidth val="150"/>
        <c:axId val="144681600"/>
        <c:axId val="144687488"/>
      </c:barChart>
      <c:catAx>
        <c:axId val="144681600"/>
        <c:scaling>
          <c:orientation val="minMax"/>
        </c:scaling>
        <c:delete val="0"/>
        <c:axPos val="l"/>
        <c:majorTickMark val="out"/>
        <c:minorTickMark val="none"/>
        <c:tickLblPos val="nextTo"/>
        <c:crossAx val="144687488"/>
        <c:crosses val="autoZero"/>
        <c:auto val="1"/>
        <c:lblAlgn val="ctr"/>
        <c:lblOffset val="100"/>
        <c:noMultiLvlLbl val="0"/>
      </c:catAx>
      <c:valAx>
        <c:axId val="144687488"/>
        <c:scaling>
          <c:orientation val="minMax"/>
        </c:scaling>
        <c:delete val="0"/>
        <c:axPos val="b"/>
        <c:majorGridlines/>
        <c:numFmt formatCode="&quot;$&quot;#,##0" sourceLinked="0"/>
        <c:majorTickMark val="out"/>
        <c:minorTickMark val="none"/>
        <c:tickLblPos val="nextTo"/>
        <c:crossAx val="144681600"/>
        <c:crosses val="autoZero"/>
        <c:crossBetween val="between"/>
      </c:valAx>
    </c:plotArea>
    <c:legend>
      <c:legendPos val="r"/>
      <c:layout>
        <c:manualLayout>
          <c:xMode val="edge"/>
          <c:yMode val="edge"/>
          <c:x val="0.69860862730972118"/>
          <c:y val="6.4126202553675821E-2"/>
          <c:w val="9.9087435561224499E-2"/>
          <c:h val="0.11669671065920204"/>
        </c:manualLayout>
      </c:layout>
      <c:overlay val="0"/>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14959570015799"/>
          <c:y val="6.9534210383543141E-2"/>
          <c:w val="0.29930474166564719"/>
          <c:h val="0.86093157923291375"/>
        </c:manualLayout>
      </c:layout>
      <c:doughnutChart>
        <c:varyColors val="1"/>
        <c:ser>
          <c:idx val="0"/>
          <c:order val="0"/>
          <c:cat>
            <c:strRef>
              <c:f>'Slide42 '!$A$7:$A$11</c:f>
              <c:strCache>
                <c:ptCount val="5"/>
                <c:pt idx="0">
                  <c:v>VP Academic and Provost Total (68.3%)</c:v>
                </c:pt>
                <c:pt idx="1">
                  <c:v>VP Administration and Finance Total (18.9%)</c:v>
                </c:pt>
                <c:pt idx="2">
                  <c:v>VP Advancement Total (0.7%)</c:v>
                </c:pt>
                <c:pt idx="3">
                  <c:v>President &amp; Vice-Chancellor Total* (8.7%)</c:v>
                </c:pt>
                <c:pt idx="4">
                  <c:v>Institutional (3.5%)</c:v>
                </c:pt>
              </c:strCache>
            </c:strRef>
          </c:cat>
          <c:val>
            <c:numRef>
              <c:f>'Slide42 '!$B$7:$B$11</c:f>
              <c:numCache>
                <c:formatCode>General</c:formatCode>
                <c:ptCount val="5"/>
              </c:numCache>
            </c:numRef>
          </c:val>
        </c:ser>
        <c:ser>
          <c:idx val="1"/>
          <c:order val="1"/>
          <c:cat>
            <c:strRef>
              <c:f>'Slide42 '!$A$7:$A$11</c:f>
              <c:strCache>
                <c:ptCount val="5"/>
                <c:pt idx="0">
                  <c:v>VP Academic and Provost Total (68.3%)</c:v>
                </c:pt>
                <c:pt idx="1">
                  <c:v>VP Administration and Finance Total (18.9%)</c:v>
                </c:pt>
                <c:pt idx="2">
                  <c:v>VP Advancement Total (0.7%)</c:v>
                </c:pt>
                <c:pt idx="3">
                  <c:v>President &amp; Vice-Chancellor Total* (8.7%)</c:v>
                </c:pt>
                <c:pt idx="4">
                  <c:v>Institutional (3.5%)</c:v>
                </c:pt>
              </c:strCache>
            </c:strRef>
          </c:cat>
          <c:val>
            <c:numRef>
              <c:f>'Slide42 '!$C$7:$C$11</c:f>
              <c:numCache>
                <c:formatCode>"$"#,##0_);[Red]\("$"#,##0\)</c:formatCode>
                <c:ptCount val="5"/>
                <c:pt idx="0">
                  <c:v>92900265</c:v>
                </c:pt>
                <c:pt idx="1">
                  <c:v>25655076</c:v>
                </c:pt>
                <c:pt idx="2">
                  <c:v>941608</c:v>
                </c:pt>
                <c:pt idx="3">
                  <c:v>11774293</c:v>
                </c:pt>
                <c:pt idx="4">
                  <c:v>4749758</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3659420725391349"/>
          <c:y val="0.29462889381410995"/>
          <c:w val="0.45150988289397825"/>
          <c:h val="0.41074185466527974"/>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4"/>
            <c:invertIfNegative val="0"/>
            <c:bubble3D val="0"/>
            <c:spPr>
              <a:solidFill>
                <a:schemeClr val="accent2"/>
              </a:solidFill>
            </c:spPr>
          </c:dPt>
          <c:dLbls>
            <c:showLegendKey val="0"/>
            <c:showVal val="1"/>
            <c:showCatName val="0"/>
            <c:showSerName val="0"/>
            <c:showPercent val="0"/>
            <c:showBubbleSize val="0"/>
            <c:showLeaderLines val="0"/>
          </c:dLbls>
          <c:cat>
            <c:strRef>
              <c:f>Sheet1!$S$3:$S$14</c:f>
              <c:strCache>
                <c:ptCount val="12"/>
                <c:pt idx="0">
                  <c:v>University of the Fraser Valley</c:v>
                </c:pt>
                <c:pt idx="1">
                  <c:v>Capilano University</c:v>
                </c:pt>
                <c:pt idx="2">
                  <c:v>Kwantlen Polytechnic University</c:v>
                </c:pt>
                <c:pt idx="3">
                  <c:v>Vancouver Island University</c:v>
                </c:pt>
                <c:pt idx="4">
                  <c:v>Thompson Rivers University</c:v>
                </c:pt>
                <c:pt idx="5">
                  <c:v>Royal Roads University</c:v>
                </c:pt>
                <c:pt idx="6">
                  <c:v>University of British Columbia (Okanagan)</c:v>
                </c:pt>
                <c:pt idx="7">
                  <c:v>Emily Carr University</c:v>
                </c:pt>
                <c:pt idx="8">
                  <c:v>University of Victoria</c:v>
                </c:pt>
                <c:pt idx="9">
                  <c:v>Simon Fraser University</c:v>
                </c:pt>
                <c:pt idx="10">
                  <c:v>University of Northern BC</c:v>
                </c:pt>
                <c:pt idx="11">
                  <c:v>University of British Columbia (Vancouver)</c:v>
                </c:pt>
              </c:strCache>
            </c:strRef>
          </c:cat>
          <c:val>
            <c:numRef>
              <c:f>Sheet1!$T$3:$T$14</c:f>
              <c:numCache>
                <c:formatCode>_("$"* #,##0.00_);_("$"* \(#,##0.00\);_("$"* "-"??_);_(@_)</c:formatCode>
                <c:ptCount val="12"/>
                <c:pt idx="0">
                  <c:v>5928</c:v>
                </c:pt>
                <c:pt idx="1">
                  <c:v>6915</c:v>
                </c:pt>
                <c:pt idx="2">
                  <c:v>7387</c:v>
                </c:pt>
                <c:pt idx="3">
                  <c:v>7591</c:v>
                </c:pt>
                <c:pt idx="4">
                  <c:v>8069</c:v>
                </c:pt>
                <c:pt idx="5">
                  <c:v>8654</c:v>
                </c:pt>
                <c:pt idx="6">
                  <c:v>9070</c:v>
                </c:pt>
                <c:pt idx="7">
                  <c:v>9568</c:v>
                </c:pt>
                <c:pt idx="8">
                  <c:v>10643</c:v>
                </c:pt>
                <c:pt idx="9">
                  <c:v>10701</c:v>
                </c:pt>
                <c:pt idx="10">
                  <c:v>13679</c:v>
                </c:pt>
                <c:pt idx="11">
                  <c:v>14805</c:v>
                </c:pt>
              </c:numCache>
            </c:numRef>
          </c:val>
        </c:ser>
        <c:dLbls>
          <c:showLegendKey val="0"/>
          <c:showVal val="0"/>
          <c:showCatName val="0"/>
          <c:showSerName val="0"/>
          <c:showPercent val="0"/>
          <c:showBubbleSize val="0"/>
        </c:dLbls>
        <c:gapWidth val="150"/>
        <c:axId val="91556096"/>
        <c:axId val="91566080"/>
      </c:barChart>
      <c:catAx>
        <c:axId val="91556096"/>
        <c:scaling>
          <c:orientation val="minMax"/>
        </c:scaling>
        <c:delete val="0"/>
        <c:axPos val="l"/>
        <c:majorTickMark val="out"/>
        <c:minorTickMark val="none"/>
        <c:tickLblPos val="nextTo"/>
        <c:crossAx val="91566080"/>
        <c:crosses val="autoZero"/>
        <c:auto val="1"/>
        <c:lblAlgn val="ctr"/>
        <c:lblOffset val="100"/>
        <c:noMultiLvlLbl val="0"/>
      </c:catAx>
      <c:valAx>
        <c:axId val="91566080"/>
        <c:scaling>
          <c:orientation val="minMax"/>
        </c:scaling>
        <c:delete val="0"/>
        <c:axPos val="b"/>
        <c:majorGridlines/>
        <c:numFmt formatCode="_(&quot;$&quot;* #,##0.00_);_(&quot;$&quot;* \(#,##0.00\);_(&quot;$&quot;* &quot;-&quot;??_);_(@_)" sourceLinked="1"/>
        <c:majorTickMark val="out"/>
        <c:minorTickMark val="none"/>
        <c:tickLblPos val="nextTo"/>
        <c:crossAx val="915560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1st &amp; 2nd Yr</c:v>
                </c:pt>
              </c:strCache>
            </c:strRef>
          </c:tx>
          <c:spPr>
            <a:solidFill>
              <a:srgbClr val="007694"/>
            </a:solidFill>
          </c:spPr>
          <c:invertIfNegative val="0"/>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23</c:v>
                </c:pt>
                <c:pt idx="1">
                  <c:v>24</c:v>
                </c:pt>
                <c:pt idx="2">
                  <c:v>24</c:v>
                </c:pt>
                <c:pt idx="3">
                  <c:v>23</c:v>
                </c:pt>
              </c:numCache>
            </c:numRef>
          </c:val>
        </c:ser>
        <c:ser>
          <c:idx val="1"/>
          <c:order val="1"/>
          <c:tx>
            <c:strRef>
              <c:f>Sheet1!$C$1</c:f>
              <c:strCache>
                <c:ptCount val="1"/>
                <c:pt idx="0">
                  <c:v>3rd &amp; 4th Yr</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20</c:v>
                </c:pt>
                <c:pt idx="1">
                  <c:v>19</c:v>
                </c:pt>
                <c:pt idx="2">
                  <c:v>19</c:v>
                </c:pt>
                <c:pt idx="3">
                  <c:v>19</c:v>
                </c:pt>
              </c:numCache>
            </c:numRef>
          </c:val>
        </c:ser>
        <c:dLbls>
          <c:showLegendKey val="0"/>
          <c:showVal val="1"/>
          <c:showCatName val="0"/>
          <c:showSerName val="0"/>
          <c:showPercent val="0"/>
          <c:showBubbleSize val="0"/>
        </c:dLbls>
        <c:gapWidth val="75"/>
        <c:axId val="96729344"/>
        <c:axId val="96800768"/>
      </c:barChart>
      <c:catAx>
        <c:axId val="96729344"/>
        <c:scaling>
          <c:orientation val="minMax"/>
        </c:scaling>
        <c:delete val="0"/>
        <c:axPos val="b"/>
        <c:numFmt formatCode="General" sourceLinked="1"/>
        <c:majorTickMark val="none"/>
        <c:minorTickMark val="none"/>
        <c:tickLblPos val="nextTo"/>
        <c:crossAx val="96800768"/>
        <c:crosses val="autoZero"/>
        <c:auto val="1"/>
        <c:lblAlgn val="ctr"/>
        <c:lblOffset val="100"/>
        <c:noMultiLvlLbl val="0"/>
      </c:catAx>
      <c:valAx>
        <c:axId val="96800768"/>
        <c:scaling>
          <c:orientation val="minMax"/>
        </c:scaling>
        <c:delete val="0"/>
        <c:axPos val="l"/>
        <c:numFmt formatCode="General" sourceLinked="1"/>
        <c:majorTickMark val="none"/>
        <c:minorTickMark val="none"/>
        <c:tickLblPos val="nextTo"/>
        <c:crossAx val="9672934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Small (less than 30 students)</c:v>
                </c:pt>
              </c:strCache>
            </c:strRef>
          </c:tx>
          <c:spPr>
            <a:solidFill>
              <a:srgbClr val="007694"/>
            </a:solidFill>
          </c:spPr>
          <c:invertIfNegative val="0"/>
          <c:dLbls>
            <c:txPr>
              <a:bodyPr/>
              <a:lstStyle/>
              <a:p>
                <a:pPr>
                  <a:defRPr sz="1600" b="1"/>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Sheet1!$B$2:$B$6</c:f>
              <c:numCache>
                <c:formatCode>0%</c:formatCode>
                <c:ptCount val="5"/>
                <c:pt idx="0">
                  <c:v>0.56999999999999995</c:v>
                </c:pt>
                <c:pt idx="1">
                  <c:v>0.61</c:v>
                </c:pt>
                <c:pt idx="2">
                  <c:v>0.56999999999999995</c:v>
                </c:pt>
                <c:pt idx="3">
                  <c:v>0.56999999999999995</c:v>
                </c:pt>
                <c:pt idx="4">
                  <c:v>0.55000000000000004</c:v>
                </c:pt>
              </c:numCache>
            </c:numRef>
          </c:val>
        </c:ser>
        <c:ser>
          <c:idx val="1"/>
          <c:order val="1"/>
          <c:tx>
            <c:strRef>
              <c:f>Sheet1!$C$1</c:f>
              <c:strCache>
                <c:ptCount val="1"/>
                <c:pt idx="0">
                  <c:v>Medium (30-49 students)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Sheet1!$C$2:$C$6</c:f>
              <c:numCache>
                <c:formatCode>0%</c:formatCode>
                <c:ptCount val="5"/>
                <c:pt idx="0">
                  <c:v>0.35</c:v>
                </c:pt>
                <c:pt idx="1">
                  <c:v>0.3</c:v>
                </c:pt>
                <c:pt idx="2">
                  <c:v>0.33</c:v>
                </c:pt>
                <c:pt idx="3">
                  <c:v>0.32</c:v>
                </c:pt>
                <c:pt idx="4">
                  <c:v>0.36</c:v>
                </c:pt>
              </c:numCache>
            </c:numRef>
          </c:val>
        </c:ser>
        <c:ser>
          <c:idx val="2"/>
          <c:order val="2"/>
          <c:tx>
            <c:strRef>
              <c:f>Sheet1!$D$1</c:f>
              <c:strCache>
                <c:ptCount val="1"/>
                <c:pt idx="0">
                  <c:v>Large (50 or more students)</c:v>
                </c:pt>
              </c:strCache>
            </c:strRef>
          </c:tx>
          <c:spPr>
            <a:solidFill>
              <a:srgbClr val="0E6D4F"/>
            </a:solidFill>
          </c:spPr>
          <c:invertIfNegative val="0"/>
          <c:dLbls>
            <c:txPr>
              <a:bodyPr/>
              <a:lstStyle/>
              <a:p>
                <a:pPr>
                  <a:defRPr sz="1600"/>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Sheet1!$D$2:$D$6</c:f>
              <c:numCache>
                <c:formatCode>0%</c:formatCode>
                <c:ptCount val="5"/>
                <c:pt idx="0">
                  <c:v>0.08</c:v>
                </c:pt>
                <c:pt idx="1">
                  <c:v>0.09</c:v>
                </c:pt>
                <c:pt idx="2">
                  <c:v>0.1</c:v>
                </c:pt>
                <c:pt idx="3">
                  <c:v>0.11</c:v>
                </c:pt>
                <c:pt idx="4">
                  <c:v>0.09</c:v>
                </c:pt>
              </c:numCache>
            </c:numRef>
          </c:val>
        </c:ser>
        <c:dLbls>
          <c:showLegendKey val="0"/>
          <c:showVal val="1"/>
          <c:showCatName val="0"/>
          <c:showSerName val="0"/>
          <c:showPercent val="0"/>
          <c:showBubbleSize val="0"/>
        </c:dLbls>
        <c:gapWidth val="75"/>
        <c:axId val="96871168"/>
        <c:axId val="96872704"/>
      </c:barChart>
      <c:catAx>
        <c:axId val="96871168"/>
        <c:scaling>
          <c:orientation val="minMax"/>
        </c:scaling>
        <c:delete val="0"/>
        <c:axPos val="b"/>
        <c:numFmt formatCode="General" sourceLinked="1"/>
        <c:majorTickMark val="none"/>
        <c:minorTickMark val="none"/>
        <c:tickLblPos val="nextTo"/>
        <c:crossAx val="96872704"/>
        <c:crosses val="autoZero"/>
        <c:auto val="1"/>
        <c:lblAlgn val="ctr"/>
        <c:lblOffset val="100"/>
        <c:noMultiLvlLbl val="0"/>
      </c:catAx>
      <c:valAx>
        <c:axId val="96872704"/>
        <c:scaling>
          <c:orientation val="minMax"/>
        </c:scaling>
        <c:delete val="0"/>
        <c:axPos val="l"/>
        <c:numFmt formatCode="0%" sourceLinked="1"/>
        <c:majorTickMark val="none"/>
        <c:minorTickMark val="none"/>
        <c:tickLblPos val="nextTo"/>
        <c:crossAx val="96871168"/>
        <c:crosses val="autoZero"/>
        <c:crossBetween val="between"/>
      </c:valAx>
    </c:plotArea>
    <c:legend>
      <c:legendPos val="b"/>
      <c:layout>
        <c:manualLayout>
          <c:xMode val="edge"/>
          <c:yMode val="edge"/>
          <c:x val="0"/>
          <c:y val="0.88912718026709803"/>
          <c:w val="1"/>
          <c:h val="0.10899992538781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By Employee Group'!$B$6</c:f>
              <c:strCache>
                <c:ptCount val="1"/>
                <c:pt idx="0">
                  <c:v>Excluded</c:v>
                </c:pt>
              </c:strCache>
            </c:strRef>
          </c:tx>
          <c:spPr>
            <a:solidFill>
              <a:srgbClr val="00769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Group'!$B$7:$B$11</c:f>
              <c:numCache>
                <c:formatCode>_("$"* #,##0_);_("$"* \(#,##0\);_("$"* "-"??_);_(@_)</c:formatCode>
                <c:ptCount val="5"/>
                <c:pt idx="0">
                  <c:v>15051</c:v>
                </c:pt>
                <c:pt idx="1">
                  <c:v>15999</c:v>
                </c:pt>
                <c:pt idx="2">
                  <c:v>16784</c:v>
                </c:pt>
                <c:pt idx="3">
                  <c:v>18325</c:v>
                </c:pt>
                <c:pt idx="4">
                  <c:v>19515</c:v>
                </c:pt>
              </c:numCache>
            </c:numRef>
          </c:val>
        </c:ser>
        <c:ser>
          <c:idx val="1"/>
          <c:order val="1"/>
          <c:tx>
            <c:strRef>
              <c:f>'#4 By Employee Group'!$C$6</c:f>
              <c:strCache>
                <c:ptCount val="1"/>
                <c:pt idx="0">
                  <c:v>TRUFA</c:v>
                </c:pt>
              </c:strCache>
            </c:strRef>
          </c:tx>
          <c:spPr>
            <a:solidFill>
              <a:schemeClr val="accent2"/>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Group'!$C$7:$C$11</c:f>
              <c:numCache>
                <c:formatCode>_("$"* #,##0_);_("$"* \(#,##0\);_("$"* "-"??_);_(@_)</c:formatCode>
                <c:ptCount val="5"/>
                <c:pt idx="0">
                  <c:v>50485</c:v>
                </c:pt>
                <c:pt idx="1">
                  <c:v>51186</c:v>
                </c:pt>
                <c:pt idx="2">
                  <c:v>53119</c:v>
                </c:pt>
                <c:pt idx="3">
                  <c:v>53511</c:v>
                </c:pt>
                <c:pt idx="4">
                  <c:v>56737</c:v>
                </c:pt>
              </c:numCache>
            </c:numRef>
          </c:val>
        </c:ser>
        <c:ser>
          <c:idx val="2"/>
          <c:order val="2"/>
          <c:tx>
            <c:strRef>
              <c:f>'#4 By Employee Group'!$D$6</c:f>
              <c:strCache>
                <c:ptCount val="1"/>
                <c:pt idx="0">
                  <c:v>CUPE</c:v>
                </c:pt>
              </c:strCache>
            </c:strRef>
          </c:tx>
          <c:spPr>
            <a:solidFill>
              <a:srgbClr val="0E6D4F"/>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Group'!$D$7:$D$11</c:f>
              <c:numCache>
                <c:formatCode>_("$"* #,##0_);_("$"* \(#,##0\);_("$"* "-"??_);_(@_)</c:formatCode>
                <c:ptCount val="5"/>
                <c:pt idx="0">
                  <c:v>22782</c:v>
                </c:pt>
                <c:pt idx="1">
                  <c:v>24216</c:v>
                </c:pt>
                <c:pt idx="2">
                  <c:v>24860</c:v>
                </c:pt>
                <c:pt idx="3">
                  <c:v>26395</c:v>
                </c:pt>
                <c:pt idx="4">
                  <c:v>27312</c:v>
                </c:pt>
              </c:numCache>
            </c:numRef>
          </c:val>
        </c:ser>
        <c:ser>
          <c:idx val="3"/>
          <c:order val="3"/>
          <c:tx>
            <c:strRef>
              <c:f>'#4 By Employee Group'!$E$6</c:f>
              <c:strCache>
                <c:ptCount val="1"/>
                <c:pt idx="0">
                  <c:v>TRUOLFA</c:v>
                </c:pt>
              </c:strCache>
            </c:strRef>
          </c:tx>
          <c:spPr>
            <a:solidFill>
              <a:schemeClr val="accent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Group'!$E$7:$E$11</c:f>
              <c:numCache>
                <c:formatCode>_("$"* #,##0_);_("$"* \(#,##0\);_("$"* "-"??_);_(@_)</c:formatCode>
                <c:ptCount val="5"/>
                <c:pt idx="0">
                  <c:v>3712</c:v>
                </c:pt>
                <c:pt idx="1">
                  <c:v>3964</c:v>
                </c:pt>
                <c:pt idx="2">
                  <c:v>4294</c:v>
                </c:pt>
                <c:pt idx="3">
                  <c:v>4977</c:v>
                </c:pt>
                <c:pt idx="4">
                  <c:v>5807</c:v>
                </c:pt>
              </c:numCache>
            </c:numRef>
          </c:val>
        </c:ser>
        <c:dLbls>
          <c:showLegendKey val="0"/>
          <c:showVal val="0"/>
          <c:showCatName val="0"/>
          <c:showSerName val="0"/>
          <c:showPercent val="0"/>
          <c:showBubbleSize val="0"/>
        </c:dLbls>
        <c:gapWidth val="15"/>
        <c:axId val="97175040"/>
        <c:axId val="97176576"/>
      </c:barChart>
      <c:lineChart>
        <c:grouping val="standard"/>
        <c:varyColors val="0"/>
        <c:ser>
          <c:idx val="4"/>
          <c:order val="4"/>
          <c:tx>
            <c:strRef>
              <c:f>'#4 By Employee Group'!$F$6</c:f>
              <c:strCache>
                <c:ptCount val="1"/>
                <c:pt idx="0">
                  <c:v>On-Campus Enrolment</c:v>
                </c:pt>
              </c:strCache>
            </c:strRef>
          </c:tx>
          <c:spPr>
            <a:ln w="28575" cap="rnd">
              <a:solidFill>
                <a:schemeClr val="accent5"/>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Group'!$F$7:$F$11</c:f>
              <c:numCache>
                <c:formatCode>General</c:formatCode>
                <c:ptCount val="5"/>
                <c:pt idx="0">
                  <c:v>65629</c:v>
                </c:pt>
                <c:pt idx="1">
                  <c:v>65953</c:v>
                </c:pt>
                <c:pt idx="2">
                  <c:v>65249</c:v>
                </c:pt>
                <c:pt idx="3">
                  <c:v>64105</c:v>
                </c:pt>
                <c:pt idx="4">
                  <c:v>63602</c:v>
                </c:pt>
              </c:numCache>
            </c:numRef>
          </c:val>
          <c:smooth val="0"/>
        </c:ser>
        <c:ser>
          <c:idx val="5"/>
          <c:order val="5"/>
          <c:tx>
            <c:strRef>
              <c:f>'#4 By Employee Group'!$G$6</c:f>
              <c:strCache>
                <c:ptCount val="1"/>
                <c:pt idx="0">
                  <c:v>On-Line Enrolment</c:v>
                </c:pt>
              </c:strCache>
            </c:strRef>
          </c:tx>
          <c:spPr>
            <a:ln w="28575" cap="rnd">
              <a:solidFill>
                <a:schemeClr val="accent6"/>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Group'!$G$7:$G$11</c:f>
              <c:numCache>
                <c:formatCode>General</c:formatCode>
                <c:ptCount val="5"/>
                <c:pt idx="0">
                  <c:v>19955</c:v>
                </c:pt>
                <c:pt idx="1">
                  <c:v>20115</c:v>
                </c:pt>
                <c:pt idx="2">
                  <c:v>20952</c:v>
                </c:pt>
                <c:pt idx="3">
                  <c:v>22690</c:v>
                </c:pt>
                <c:pt idx="4">
                  <c:v>24938</c:v>
                </c:pt>
              </c:numCache>
            </c:numRef>
          </c:val>
          <c:smooth val="0"/>
        </c:ser>
        <c:dLbls>
          <c:showLegendKey val="0"/>
          <c:showVal val="0"/>
          <c:showCatName val="0"/>
          <c:showSerName val="0"/>
          <c:showPercent val="0"/>
          <c:showBubbleSize val="0"/>
        </c:dLbls>
        <c:marker val="1"/>
        <c:smooth val="0"/>
        <c:axId val="97179904"/>
        <c:axId val="97178368"/>
      </c:lineChart>
      <c:catAx>
        <c:axId val="9717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76576"/>
        <c:crosses val="autoZero"/>
        <c:auto val="1"/>
        <c:lblAlgn val="ctr"/>
        <c:lblOffset val="100"/>
        <c:noMultiLvlLbl val="0"/>
      </c:catAx>
      <c:valAx>
        <c:axId val="971765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75040"/>
        <c:crosses val="autoZero"/>
        <c:crossBetween val="between"/>
      </c:valAx>
      <c:valAx>
        <c:axId val="97178368"/>
        <c:scaling>
          <c:orientation val="minMax"/>
          <c:max val="66000"/>
          <c:min val="1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179904"/>
        <c:crosses val="max"/>
        <c:crossBetween val="between"/>
      </c:valAx>
      <c:catAx>
        <c:axId val="97179904"/>
        <c:scaling>
          <c:orientation val="minMax"/>
        </c:scaling>
        <c:delete val="1"/>
        <c:axPos val="b"/>
        <c:numFmt formatCode="General" sourceLinked="1"/>
        <c:majorTickMark val="out"/>
        <c:minorTickMark val="none"/>
        <c:tickLblPos val="nextTo"/>
        <c:crossAx val="971783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By Employee Group'!$B$6</c:f>
              <c:strCache>
                <c:ptCount val="1"/>
                <c:pt idx="0">
                  <c:v>Excluded</c:v>
                </c:pt>
              </c:strCache>
            </c:strRef>
          </c:tx>
          <c:spPr>
            <a:solidFill>
              <a:srgbClr val="00769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Group'!$B$7:$B$11</c:f>
              <c:numCache>
                <c:formatCode>_("$"* #,##0_);_("$"* \(#,##0\);_("$"* "-"??_);_(@_)</c:formatCode>
                <c:ptCount val="5"/>
                <c:pt idx="0">
                  <c:v>15051</c:v>
                </c:pt>
                <c:pt idx="1">
                  <c:v>15999</c:v>
                </c:pt>
                <c:pt idx="2">
                  <c:v>16784</c:v>
                </c:pt>
                <c:pt idx="3">
                  <c:v>18325</c:v>
                </c:pt>
                <c:pt idx="4">
                  <c:v>19515</c:v>
                </c:pt>
              </c:numCache>
            </c:numRef>
          </c:val>
        </c:ser>
        <c:ser>
          <c:idx val="1"/>
          <c:order val="1"/>
          <c:tx>
            <c:strRef>
              <c:f>'#4 By Employee Group'!$C$6</c:f>
              <c:strCache>
                <c:ptCount val="1"/>
                <c:pt idx="0">
                  <c:v>TRUFA</c:v>
                </c:pt>
              </c:strCache>
            </c:strRef>
          </c:tx>
          <c:spPr>
            <a:solidFill>
              <a:schemeClr val="accent2"/>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Group'!$C$7:$C$11</c:f>
              <c:numCache>
                <c:formatCode>_("$"* #,##0_);_("$"* \(#,##0\);_("$"* "-"??_);_(@_)</c:formatCode>
                <c:ptCount val="5"/>
                <c:pt idx="0">
                  <c:v>50485</c:v>
                </c:pt>
                <c:pt idx="1">
                  <c:v>51186</c:v>
                </c:pt>
                <c:pt idx="2">
                  <c:v>53119</c:v>
                </c:pt>
                <c:pt idx="3">
                  <c:v>53511</c:v>
                </c:pt>
                <c:pt idx="4">
                  <c:v>56737</c:v>
                </c:pt>
              </c:numCache>
            </c:numRef>
          </c:val>
        </c:ser>
        <c:ser>
          <c:idx val="2"/>
          <c:order val="2"/>
          <c:tx>
            <c:strRef>
              <c:f>'#4 By Employee Group'!$D$6</c:f>
              <c:strCache>
                <c:ptCount val="1"/>
                <c:pt idx="0">
                  <c:v>CUPE</c:v>
                </c:pt>
              </c:strCache>
            </c:strRef>
          </c:tx>
          <c:spPr>
            <a:solidFill>
              <a:srgbClr val="0E6D4F"/>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Group'!$D$7:$D$11</c:f>
              <c:numCache>
                <c:formatCode>_("$"* #,##0_);_("$"* \(#,##0\);_("$"* "-"??_);_(@_)</c:formatCode>
                <c:ptCount val="5"/>
                <c:pt idx="0">
                  <c:v>22782</c:v>
                </c:pt>
                <c:pt idx="1">
                  <c:v>24216</c:v>
                </c:pt>
                <c:pt idx="2">
                  <c:v>24860</c:v>
                </c:pt>
                <c:pt idx="3">
                  <c:v>26395</c:v>
                </c:pt>
                <c:pt idx="4">
                  <c:v>27312</c:v>
                </c:pt>
              </c:numCache>
            </c:numRef>
          </c:val>
        </c:ser>
        <c:ser>
          <c:idx val="3"/>
          <c:order val="3"/>
          <c:tx>
            <c:strRef>
              <c:f>'#4 By Employee Group'!$E$6</c:f>
              <c:strCache>
                <c:ptCount val="1"/>
                <c:pt idx="0">
                  <c:v>TRUOLFA</c:v>
                </c:pt>
              </c:strCache>
            </c:strRef>
          </c:tx>
          <c:spPr>
            <a:solidFill>
              <a:schemeClr val="accent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Group'!$E$7:$E$11</c:f>
              <c:numCache>
                <c:formatCode>_("$"* #,##0_);_("$"* \(#,##0\);_("$"* "-"??_);_(@_)</c:formatCode>
                <c:ptCount val="5"/>
                <c:pt idx="0">
                  <c:v>3712</c:v>
                </c:pt>
                <c:pt idx="1">
                  <c:v>3964</c:v>
                </c:pt>
                <c:pt idx="2">
                  <c:v>4294</c:v>
                </c:pt>
                <c:pt idx="3">
                  <c:v>4977</c:v>
                </c:pt>
                <c:pt idx="4">
                  <c:v>5807</c:v>
                </c:pt>
              </c:numCache>
            </c:numRef>
          </c:val>
        </c:ser>
        <c:dLbls>
          <c:showLegendKey val="0"/>
          <c:showVal val="0"/>
          <c:showCatName val="0"/>
          <c:showSerName val="0"/>
          <c:showPercent val="0"/>
          <c:showBubbleSize val="0"/>
        </c:dLbls>
        <c:gapWidth val="15"/>
        <c:axId val="98315648"/>
        <c:axId val="98325632"/>
      </c:barChart>
      <c:lineChart>
        <c:grouping val="standard"/>
        <c:varyColors val="0"/>
        <c:ser>
          <c:idx val="4"/>
          <c:order val="4"/>
          <c:tx>
            <c:strRef>
              <c:f>'#4 By Employee Group'!$F$6</c:f>
              <c:strCache>
                <c:ptCount val="1"/>
                <c:pt idx="0">
                  <c:v>On-Campus Enrolment</c:v>
                </c:pt>
              </c:strCache>
            </c:strRef>
          </c:tx>
          <c:spPr>
            <a:ln w="28575" cap="rnd">
              <a:solidFill>
                <a:schemeClr val="accent5"/>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Group'!$F$7:$F$11</c:f>
              <c:numCache>
                <c:formatCode>General</c:formatCode>
                <c:ptCount val="5"/>
                <c:pt idx="0">
                  <c:v>65629</c:v>
                </c:pt>
                <c:pt idx="1">
                  <c:v>65953</c:v>
                </c:pt>
                <c:pt idx="2">
                  <c:v>65249</c:v>
                </c:pt>
                <c:pt idx="3">
                  <c:v>64105</c:v>
                </c:pt>
                <c:pt idx="4">
                  <c:v>63602</c:v>
                </c:pt>
              </c:numCache>
            </c:numRef>
          </c:val>
          <c:smooth val="0"/>
        </c:ser>
        <c:ser>
          <c:idx val="5"/>
          <c:order val="5"/>
          <c:tx>
            <c:strRef>
              <c:f>'#4 By Employee Group'!$G$6</c:f>
              <c:strCache>
                <c:ptCount val="1"/>
                <c:pt idx="0">
                  <c:v>On-Line Enrolment</c:v>
                </c:pt>
              </c:strCache>
            </c:strRef>
          </c:tx>
          <c:spPr>
            <a:ln w="28575" cap="rnd">
              <a:solidFill>
                <a:schemeClr val="accent6"/>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Group'!$G$7:$G$11</c:f>
              <c:numCache>
                <c:formatCode>General</c:formatCode>
                <c:ptCount val="5"/>
                <c:pt idx="0">
                  <c:v>19955</c:v>
                </c:pt>
                <c:pt idx="1">
                  <c:v>20115</c:v>
                </c:pt>
                <c:pt idx="2">
                  <c:v>20952</c:v>
                </c:pt>
                <c:pt idx="3">
                  <c:v>22690</c:v>
                </c:pt>
                <c:pt idx="4">
                  <c:v>24938</c:v>
                </c:pt>
              </c:numCache>
            </c:numRef>
          </c:val>
          <c:smooth val="0"/>
        </c:ser>
        <c:dLbls>
          <c:showLegendKey val="0"/>
          <c:showVal val="0"/>
          <c:showCatName val="0"/>
          <c:showSerName val="0"/>
          <c:showPercent val="0"/>
          <c:showBubbleSize val="0"/>
        </c:dLbls>
        <c:marker val="1"/>
        <c:smooth val="0"/>
        <c:axId val="98341248"/>
        <c:axId val="98327168"/>
      </c:lineChart>
      <c:catAx>
        <c:axId val="9831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25632"/>
        <c:crosses val="autoZero"/>
        <c:auto val="1"/>
        <c:lblAlgn val="ctr"/>
        <c:lblOffset val="100"/>
        <c:noMultiLvlLbl val="0"/>
      </c:catAx>
      <c:valAx>
        <c:axId val="9832563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15648"/>
        <c:crosses val="autoZero"/>
        <c:crossBetween val="between"/>
      </c:valAx>
      <c:valAx>
        <c:axId val="98327168"/>
        <c:scaling>
          <c:orientation val="minMax"/>
          <c:max val="66000"/>
          <c:min val="1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341248"/>
        <c:crosses val="max"/>
        <c:crossBetween val="between"/>
      </c:valAx>
      <c:catAx>
        <c:axId val="98341248"/>
        <c:scaling>
          <c:orientation val="minMax"/>
        </c:scaling>
        <c:delete val="1"/>
        <c:axPos val="b"/>
        <c:numFmt formatCode="General" sourceLinked="1"/>
        <c:majorTickMark val="out"/>
        <c:minorTickMark val="none"/>
        <c:tickLblPos val="nextTo"/>
        <c:crossAx val="983271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'#3 Excluded Wages and Benefits'!$A$25</c:f>
              <c:strCache>
                <c:ptCount val="1"/>
                <c:pt idx="0">
                  <c:v>Academic Divisions</c:v>
                </c:pt>
              </c:strCache>
            </c:strRef>
          </c:tx>
          <c:spPr>
            <a:ln w="28575" cap="rnd">
              <a:solidFill>
                <a:srgbClr val="007694"/>
              </a:solidFill>
              <a:round/>
            </a:ln>
            <a:effectLst/>
          </c:spPr>
          <c:marker>
            <c:symbol val="circle"/>
            <c:size val="5"/>
            <c:spPr>
              <a:solidFill>
                <a:srgbClr val="007694"/>
              </a:solidFill>
              <a:ln w="9525">
                <a:solidFill>
                  <a:srgbClr val="007694"/>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Benefits'!$B$25:$K$25</c:f>
              <c:numCache>
                <c:formatCode>_("$"* #,##0_);_("$"* \(#,##0\);_("$"* "-"??_);_(@_)</c:formatCode>
                <c:ptCount val="10"/>
                <c:pt idx="0">
                  <c:v>2775.3359999999998</c:v>
                </c:pt>
                <c:pt idx="1">
                  <c:v>2764.91</c:v>
                </c:pt>
                <c:pt idx="2">
                  <c:v>2955.3560000000002</c:v>
                </c:pt>
                <c:pt idx="3">
                  <c:v>3118.64</c:v>
                </c:pt>
                <c:pt idx="4">
                  <c:v>4223.9989999999998</c:v>
                </c:pt>
                <c:pt idx="5">
                  <c:v>4828.5609999999997</c:v>
                </c:pt>
                <c:pt idx="6">
                  <c:v>5313.8239999999996</c:v>
                </c:pt>
                <c:pt idx="7">
                  <c:v>6282.05</c:v>
                </c:pt>
                <c:pt idx="8">
                  <c:v>7252.607</c:v>
                </c:pt>
                <c:pt idx="9">
                  <c:v>7817.1840000000002</c:v>
                </c:pt>
              </c:numCache>
            </c:numRef>
          </c:val>
          <c:smooth val="0"/>
        </c:ser>
        <c:ser>
          <c:idx val="1"/>
          <c:order val="1"/>
          <c:tx>
            <c:strRef>
              <c:f>'#3 Excluded Wages and Benefits'!$A$26</c:f>
              <c:strCache>
                <c:ptCount val="1"/>
                <c:pt idx="0">
                  <c:v>Open Learning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Benefits'!$B$26:$K$26</c:f>
              <c:numCache>
                <c:formatCode>_("$"* #,##0_);_("$"* \(#,##0\);_("$"* "-"??_);_(@_)</c:formatCode>
                <c:ptCount val="10"/>
                <c:pt idx="0">
                  <c:v>0</c:v>
                </c:pt>
                <c:pt idx="1">
                  <c:v>2057.2559999999999</c:v>
                </c:pt>
                <c:pt idx="2">
                  <c:v>2154.6930000000002</c:v>
                </c:pt>
                <c:pt idx="3">
                  <c:v>1813.6579999999999</c:v>
                </c:pt>
                <c:pt idx="4">
                  <c:v>2270.39</c:v>
                </c:pt>
                <c:pt idx="5">
                  <c:v>2939.1750000000002</c:v>
                </c:pt>
                <c:pt idx="6">
                  <c:v>2861.114</c:v>
                </c:pt>
                <c:pt idx="7">
                  <c:v>2531.527</c:v>
                </c:pt>
                <c:pt idx="8">
                  <c:v>2414.0549999999998</c:v>
                </c:pt>
                <c:pt idx="9">
                  <c:v>2063.9169999999999</c:v>
                </c:pt>
              </c:numCache>
            </c:numRef>
          </c:val>
          <c:smooth val="0"/>
        </c:ser>
        <c:ser>
          <c:idx val="2"/>
          <c:order val="2"/>
          <c:tx>
            <c:strRef>
              <c:f>'#3 Excluded Wages and Benefits'!$A$27</c:f>
              <c:strCache>
                <c:ptCount val="1"/>
                <c:pt idx="0">
                  <c:v>Faculty of Law</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Benefits'!$B$27:$K$27</c:f>
              <c:numCache>
                <c:formatCode>_("$"* #,##0_);_("$"* \(#,##0\);_("$"* "-"??_);_(@_)</c:formatCode>
                <c:ptCount val="10"/>
                <c:pt idx="0">
                  <c:v>0</c:v>
                </c:pt>
                <c:pt idx="1">
                  <c:v>0</c:v>
                </c:pt>
                <c:pt idx="2">
                  <c:v>0</c:v>
                </c:pt>
                <c:pt idx="3">
                  <c:v>0</c:v>
                </c:pt>
                <c:pt idx="4">
                  <c:v>0</c:v>
                </c:pt>
                <c:pt idx="5">
                  <c:v>0</c:v>
                </c:pt>
                <c:pt idx="6">
                  <c:v>282.29000000000002</c:v>
                </c:pt>
                <c:pt idx="7">
                  <c:v>524.32499999999936</c:v>
                </c:pt>
                <c:pt idx="8">
                  <c:v>915.69500000000005</c:v>
                </c:pt>
                <c:pt idx="9">
                  <c:v>1298.058</c:v>
                </c:pt>
              </c:numCache>
            </c:numRef>
          </c:val>
          <c:smooth val="0"/>
        </c:ser>
        <c:ser>
          <c:idx val="3"/>
          <c:order val="3"/>
          <c:tx>
            <c:strRef>
              <c:f>'#3 Excluded Wages and Benefits'!$A$28</c:f>
              <c:strCache>
                <c:ptCount val="1"/>
                <c:pt idx="0">
                  <c:v>Other Operating Divisions</c:v>
                </c:pt>
              </c:strCache>
            </c:strRef>
          </c:tx>
          <c:spPr>
            <a:ln w="28575" cap="rnd">
              <a:solidFill>
                <a:srgbClr val="0E6D4F"/>
              </a:solidFill>
              <a:round/>
            </a:ln>
            <a:effectLst/>
          </c:spPr>
          <c:marker>
            <c:symbol val="circle"/>
            <c:size val="5"/>
            <c:spPr>
              <a:solidFill>
                <a:srgbClr val="0E6D4F"/>
              </a:solidFill>
              <a:ln w="9525">
                <a:solidFill>
                  <a:srgbClr val="0E6D4F"/>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Benefits'!$B$28:$K$28</c:f>
              <c:numCache>
                <c:formatCode>_("$"* #,##0_);_("$"* \(#,##0\);_("$"* "-"??_);_(@_)</c:formatCode>
                <c:ptCount val="10"/>
                <c:pt idx="0">
                  <c:v>3068.5830000000001</c:v>
                </c:pt>
                <c:pt idx="1">
                  <c:v>3271.2330000000002</c:v>
                </c:pt>
                <c:pt idx="2">
                  <c:v>3426.166999999999</c:v>
                </c:pt>
                <c:pt idx="3">
                  <c:v>5520.3559999999998</c:v>
                </c:pt>
                <c:pt idx="4">
                  <c:v>5444.1</c:v>
                </c:pt>
                <c:pt idx="5">
                  <c:v>5451.8620000000001</c:v>
                </c:pt>
                <c:pt idx="6">
                  <c:v>5737.1930000000002</c:v>
                </c:pt>
                <c:pt idx="7">
                  <c:v>5370.0820000000003</c:v>
                </c:pt>
                <c:pt idx="8">
                  <c:v>5268.768</c:v>
                </c:pt>
                <c:pt idx="9">
                  <c:v>6154.8559999999998</c:v>
                </c:pt>
              </c:numCache>
            </c:numRef>
          </c:val>
          <c:smooth val="0"/>
        </c:ser>
        <c:ser>
          <c:idx val="4"/>
          <c:order val="4"/>
          <c:tx>
            <c:strRef>
              <c:f>'#3 Excluded Wages and Benefits'!$A$29</c:f>
              <c:strCache>
                <c:ptCount val="1"/>
                <c:pt idx="0">
                  <c:v>TRU World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Benefits'!$B$29:$K$29</c:f>
              <c:numCache>
                <c:formatCode>_("$"* #,##0_);_("$"* \(#,##0\);_("$"* "-"??_);_(@_)</c:formatCode>
                <c:ptCount val="10"/>
                <c:pt idx="0">
                  <c:v>476.83699999999959</c:v>
                </c:pt>
                <c:pt idx="1">
                  <c:v>588.78599999999994</c:v>
                </c:pt>
                <c:pt idx="2">
                  <c:v>808.73900000000003</c:v>
                </c:pt>
                <c:pt idx="3">
                  <c:v>934.94599999999832</c:v>
                </c:pt>
                <c:pt idx="4">
                  <c:v>900.44499999999937</c:v>
                </c:pt>
                <c:pt idx="5">
                  <c:v>1039.798</c:v>
                </c:pt>
                <c:pt idx="6">
                  <c:v>1274.4449999999999</c:v>
                </c:pt>
                <c:pt idx="7">
                  <c:v>1296.9110000000001</c:v>
                </c:pt>
                <c:pt idx="8">
                  <c:v>1366.5709999999999</c:v>
                </c:pt>
                <c:pt idx="9">
                  <c:v>1171.856</c:v>
                </c:pt>
              </c:numCache>
            </c:numRef>
          </c:val>
          <c:smooth val="0"/>
        </c:ser>
        <c:ser>
          <c:idx val="5"/>
          <c:order val="5"/>
          <c:tx>
            <c:strRef>
              <c:f>'#3 Excluded Wages and Benefits'!$A$30</c:f>
              <c:strCache>
                <c:ptCount val="1"/>
                <c:pt idx="0">
                  <c:v>Ancillary Services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Benefits'!$B$30:$K$30</c:f>
              <c:numCache>
                <c:formatCode>_("$"* #,##0_);_("$"* \(#,##0\);_("$"* "-"??_);_(@_)</c:formatCode>
                <c:ptCount val="10"/>
                <c:pt idx="0">
                  <c:v>252.51400000000001</c:v>
                </c:pt>
                <c:pt idx="1">
                  <c:v>246.65700000000001</c:v>
                </c:pt>
                <c:pt idx="2">
                  <c:v>619.19399999999996</c:v>
                </c:pt>
                <c:pt idx="3">
                  <c:v>701.78399999999999</c:v>
                </c:pt>
                <c:pt idx="4">
                  <c:v>773.90699999999936</c:v>
                </c:pt>
                <c:pt idx="5">
                  <c:v>791.44599999999832</c:v>
                </c:pt>
                <c:pt idx="6">
                  <c:v>530.54399999999998</c:v>
                </c:pt>
                <c:pt idx="7">
                  <c:v>779.55199999999832</c:v>
                </c:pt>
                <c:pt idx="8">
                  <c:v>1046.317</c:v>
                </c:pt>
                <c:pt idx="9">
                  <c:v>898.08299999999997</c:v>
                </c:pt>
              </c:numCache>
            </c:numRef>
          </c:val>
          <c:smooth val="0"/>
        </c:ser>
        <c:dLbls>
          <c:showLegendKey val="0"/>
          <c:showVal val="0"/>
          <c:showCatName val="0"/>
          <c:showSerName val="0"/>
          <c:showPercent val="0"/>
          <c:showBubbleSize val="0"/>
        </c:dLbls>
        <c:marker val="1"/>
        <c:smooth val="0"/>
        <c:axId val="100004224"/>
        <c:axId val="100006144"/>
      </c:lineChart>
      <c:catAx>
        <c:axId val="100004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006144"/>
        <c:crosses val="autoZero"/>
        <c:auto val="1"/>
        <c:lblAlgn val="ctr"/>
        <c:lblOffset val="100"/>
        <c:noMultiLvlLbl val="0"/>
      </c:catAx>
      <c:valAx>
        <c:axId val="100006144"/>
        <c:scaling>
          <c:orientation val="minMax"/>
          <c:max val="8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004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 Average Salary Trend'!$A$4</c:f>
              <c:strCache>
                <c:ptCount val="1"/>
                <c:pt idx="0">
                  <c:v>Exempt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Trend'!$B$4:$F$4</c:f>
              <c:numCache>
                <c:formatCode>_("$"* #,##0_);_("$"* \(#,##0\);_("$"* "-"??_);_(@_)</c:formatCode>
                <c:ptCount val="5"/>
                <c:pt idx="0">
                  <c:v>82918.266642335759</c:v>
                </c:pt>
                <c:pt idx="1">
                  <c:v>85566.196979865708</c:v>
                </c:pt>
                <c:pt idx="2">
                  <c:v>86210.548187499968</c:v>
                </c:pt>
                <c:pt idx="3">
                  <c:v>86102.517790697675</c:v>
                </c:pt>
                <c:pt idx="4">
                  <c:v>88916.440120481901</c:v>
                </c:pt>
              </c:numCache>
            </c:numRef>
          </c:val>
        </c:ser>
        <c:ser>
          <c:idx val="1"/>
          <c:order val="1"/>
          <c:tx>
            <c:strRef>
              <c:f>'#6 Average Salary Trend'!$A$5</c:f>
              <c:strCache>
                <c:ptCount val="1"/>
                <c:pt idx="0">
                  <c:v>TRUFA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Trend'!$B$5:$F$5</c:f>
              <c:numCache>
                <c:formatCode>_("$"* #,##0_);_("$"* \(#,##0\);_("$"* "-"??_);_(@_)</c:formatCode>
                <c:ptCount val="5"/>
                <c:pt idx="0">
                  <c:v>79312.252840646484</c:v>
                </c:pt>
                <c:pt idx="1">
                  <c:v>81488.973182897855</c:v>
                </c:pt>
                <c:pt idx="2">
                  <c:v>83175.927097560969</c:v>
                </c:pt>
                <c:pt idx="3">
                  <c:v>84428.420677965987</c:v>
                </c:pt>
                <c:pt idx="4">
                  <c:v>88402.489801980322</c:v>
                </c:pt>
              </c:numCache>
            </c:numRef>
          </c:val>
        </c:ser>
        <c:ser>
          <c:idx val="2"/>
          <c:order val="2"/>
          <c:tx>
            <c:strRef>
              <c:f>'#6 Average Salary Trend'!$A$6</c:f>
              <c:strCache>
                <c:ptCount val="1"/>
                <c:pt idx="0">
                  <c:v>CUPE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Trend'!$B$6:$F$6</c:f>
              <c:numCache>
                <c:formatCode>_("$"* #,##0_);_("$"* \(#,##0\);_("$"* "-"??_);_(@_)</c:formatCode>
                <c:ptCount val="5"/>
                <c:pt idx="0">
                  <c:v>43510.570143266283</c:v>
                </c:pt>
                <c:pt idx="1">
                  <c:v>43288.147687860983</c:v>
                </c:pt>
                <c:pt idx="2">
                  <c:v>44302.001191860552</c:v>
                </c:pt>
                <c:pt idx="3">
                  <c:v>46804.320628415073</c:v>
                </c:pt>
                <c:pt idx="4">
                  <c:v>48060.499668508033</c:v>
                </c:pt>
              </c:numCache>
            </c:numRef>
          </c:val>
        </c:ser>
        <c:ser>
          <c:idx val="3"/>
          <c:order val="3"/>
          <c:tx>
            <c:strRef>
              <c:f>'#6 Average Salary Trend'!$A$7</c:f>
              <c:strCache>
                <c:ptCount val="1"/>
                <c:pt idx="0">
                  <c:v>TRUOLFA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Trend'!$B$7:$F$7</c:f>
              <c:numCache>
                <c:formatCode>_("$"* #,##0_);_("$"* \(#,##0\);_("$"* "-"??_);_(@_)</c:formatCode>
                <c:ptCount val="5"/>
                <c:pt idx="0">
                  <c:v>20286.43015624999</c:v>
                </c:pt>
                <c:pt idx="1">
                  <c:v>21753.46609022556</c:v>
                </c:pt>
                <c:pt idx="2">
                  <c:v>17656.29053763441</c:v>
                </c:pt>
                <c:pt idx="3">
                  <c:v>19485.780410256411</c:v>
                </c:pt>
                <c:pt idx="4">
                  <c:v>22904.547357512962</c:v>
                </c:pt>
              </c:numCache>
            </c:numRef>
          </c:val>
        </c:ser>
        <c:dLbls>
          <c:showLegendKey val="0"/>
          <c:showVal val="0"/>
          <c:showCatName val="0"/>
          <c:showSerName val="0"/>
          <c:showPercent val="0"/>
          <c:showBubbleSize val="0"/>
        </c:dLbls>
        <c:gapWidth val="40"/>
        <c:axId val="100142464"/>
        <c:axId val="100152448"/>
      </c:barChart>
      <c:catAx>
        <c:axId val="100142464"/>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0152448"/>
        <c:crosses val="autoZero"/>
        <c:auto val="1"/>
        <c:lblAlgn val="ctr"/>
        <c:lblOffset val="100"/>
        <c:noMultiLvlLbl val="0"/>
      </c:catAx>
      <c:valAx>
        <c:axId val="100152448"/>
        <c:scaling>
          <c:orientation val="minMax"/>
          <c:max val="90000"/>
          <c:min val="10000"/>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0142464"/>
        <c:crosses val="autoZero"/>
        <c:crossBetween val="between"/>
      </c:valAx>
      <c:spPr>
        <a:noFill/>
        <a:ln>
          <a:noFill/>
        </a:ln>
        <a:effectLst/>
      </c:spPr>
    </c:plotArea>
    <c:legend>
      <c:legendPos val="b"/>
      <c:layout>
        <c:manualLayout>
          <c:xMode val="edge"/>
          <c:yMode val="edge"/>
          <c:x val="9.0253152346271903E-2"/>
          <c:y val="0.91132248892809697"/>
          <c:w val="0.86231849237985003"/>
          <c:h val="6.44534383996853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'#11-Annual surplus'!$A$7</c:f>
              <c:strCache>
                <c:ptCount val="1"/>
                <c:pt idx="0">
                  <c:v>Annual surplus</c:v>
                </c:pt>
              </c:strCache>
            </c:strRef>
          </c:tx>
          <c:spPr>
            <a:solidFill>
              <a:srgbClr val="007694"/>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'#11-Annual surplus'!$B$6:$F$6</c:f>
              <c:numCache>
                <c:formatCode>General</c:formatCode>
                <c:ptCount val="5"/>
                <c:pt idx="0">
                  <c:v>2010</c:v>
                </c:pt>
                <c:pt idx="1">
                  <c:v>2011</c:v>
                </c:pt>
                <c:pt idx="2">
                  <c:v>2012</c:v>
                </c:pt>
                <c:pt idx="3">
                  <c:v>2013</c:v>
                </c:pt>
                <c:pt idx="4">
                  <c:v>2014</c:v>
                </c:pt>
              </c:numCache>
            </c:numRef>
          </c:cat>
          <c:val>
            <c:numRef>
              <c:f>'#11-Annual surplus'!$B$7:$F$7</c:f>
              <c:numCache>
                <c:formatCode>_("$"* #,##0_);_("$"* \(#,##0\);_("$"* "-"??_);_(@_)</c:formatCode>
                <c:ptCount val="5"/>
                <c:pt idx="0">
                  <c:v>9928</c:v>
                </c:pt>
                <c:pt idx="1">
                  <c:v>8628</c:v>
                </c:pt>
                <c:pt idx="2">
                  <c:v>8675</c:v>
                </c:pt>
                <c:pt idx="3">
                  <c:v>4007</c:v>
                </c:pt>
                <c:pt idx="4">
                  <c:v>4221</c:v>
                </c:pt>
              </c:numCache>
            </c:numRef>
          </c:val>
        </c:ser>
        <c:dLbls>
          <c:showLegendKey val="0"/>
          <c:showVal val="1"/>
          <c:showCatName val="0"/>
          <c:showSerName val="0"/>
          <c:showPercent val="0"/>
          <c:showBubbleSize val="0"/>
        </c:dLbls>
        <c:gapWidth val="150"/>
        <c:overlap val="100"/>
        <c:axId val="103971456"/>
        <c:axId val="103974400"/>
      </c:barChart>
      <c:catAx>
        <c:axId val="1039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74400"/>
        <c:crosses val="autoZero"/>
        <c:auto val="1"/>
        <c:lblAlgn val="ctr"/>
        <c:lblOffset val="100"/>
        <c:noMultiLvlLbl val="0"/>
      </c:catAx>
      <c:valAx>
        <c:axId val="1039744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714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A82D5-D087-7143-B13D-33E03EADF98C}"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756EC97E-61AC-3648-80D0-ACA6FDAE02A3}">
      <dgm:prSet phldrT="[Text]" custT="1"/>
      <dgm:spPr>
        <a:solidFill>
          <a:srgbClr val="011A2F"/>
        </a:solidFill>
      </dgm:spPr>
      <dgm:t>
        <a:bodyPr/>
        <a:lstStyle/>
        <a:p>
          <a:r>
            <a:rPr lang="en-US" sz="2800" dirty="0" smtClean="0"/>
            <a:t>Consolidated</a:t>
          </a:r>
        </a:p>
        <a:p>
          <a:r>
            <a:rPr lang="en-US" sz="2800" dirty="0" smtClean="0"/>
            <a:t>(All Funds)</a:t>
          </a:r>
          <a:endParaRPr lang="en-US" sz="2800" dirty="0"/>
        </a:p>
      </dgm:t>
    </dgm:pt>
    <dgm:pt modelId="{3AA5934B-480D-0F43-ADEC-3D60C82D7886}" type="parTrans" cxnId="{7CE4CB2F-2219-BE48-99C9-8FB89167EDB2}">
      <dgm:prSet/>
      <dgm:spPr/>
      <dgm:t>
        <a:bodyPr/>
        <a:lstStyle/>
        <a:p>
          <a:endParaRPr lang="en-US"/>
        </a:p>
      </dgm:t>
    </dgm:pt>
    <dgm:pt modelId="{8F1C52D7-C962-EB43-8423-57A263106076}" type="sibTrans" cxnId="{7CE4CB2F-2219-BE48-99C9-8FB89167EDB2}">
      <dgm:prSet/>
      <dgm:spPr/>
      <dgm:t>
        <a:bodyPr/>
        <a:lstStyle/>
        <a:p>
          <a:endParaRPr lang="en-US"/>
        </a:p>
      </dgm:t>
    </dgm:pt>
    <dgm:pt modelId="{062F5B79-B4D1-ED40-8705-E7C0058EBE1D}">
      <dgm:prSet phldrT="[Text]"/>
      <dgm:spPr>
        <a:solidFill>
          <a:schemeClr val="accent3">
            <a:lumMod val="75000"/>
          </a:schemeClr>
        </a:solidFill>
      </dgm:spPr>
      <dgm:t>
        <a:bodyPr/>
        <a:lstStyle/>
        <a:p>
          <a:r>
            <a:rPr lang="en-US" dirty="0" smtClean="0"/>
            <a:t>Operating Fund</a:t>
          </a:r>
          <a:endParaRPr lang="en-US" dirty="0"/>
        </a:p>
      </dgm:t>
    </dgm:pt>
    <dgm:pt modelId="{03CD2BC2-35A4-EF40-8235-B67E91DF1379}" type="parTrans" cxnId="{B92E0CB7-AE60-4047-8B0D-55E4E0C95933}">
      <dgm:prSet/>
      <dgm:spPr/>
      <dgm:t>
        <a:bodyPr/>
        <a:lstStyle/>
        <a:p>
          <a:endParaRPr lang="en-US"/>
        </a:p>
      </dgm:t>
    </dgm:pt>
    <dgm:pt modelId="{4727029D-3903-7643-8EB2-FA1CF17CAC0B}" type="sibTrans" cxnId="{B92E0CB7-AE60-4047-8B0D-55E4E0C95933}">
      <dgm:prSet/>
      <dgm:spPr/>
      <dgm:t>
        <a:bodyPr/>
        <a:lstStyle/>
        <a:p>
          <a:endParaRPr lang="en-US"/>
        </a:p>
      </dgm:t>
    </dgm:pt>
    <dgm:pt modelId="{8ED5923B-3D50-4045-8522-A613ABED1CC9}">
      <dgm:prSet phldrT="[Text]"/>
      <dgm:spPr>
        <a:solidFill>
          <a:srgbClr val="C00000"/>
        </a:solidFill>
      </dgm:spPr>
      <dgm:t>
        <a:bodyPr/>
        <a:lstStyle/>
        <a:p>
          <a:r>
            <a:rPr lang="en-US" dirty="0" smtClean="0"/>
            <a:t>Capital Fund</a:t>
          </a:r>
          <a:endParaRPr lang="en-US" dirty="0"/>
        </a:p>
      </dgm:t>
    </dgm:pt>
    <dgm:pt modelId="{F20883AA-9B18-2F44-A592-612C54285DA3}" type="parTrans" cxnId="{04D26DF5-EEAD-3245-9834-4AE2CD91773E}">
      <dgm:prSet/>
      <dgm:spPr/>
      <dgm:t>
        <a:bodyPr/>
        <a:lstStyle/>
        <a:p>
          <a:endParaRPr lang="en-US"/>
        </a:p>
      </dgm:t>
    </dgm:pt>
    <dgm:pt modelId="{BEDF75D9-7F59-0A48-8A38-FFA99AF01E3F}" type="sibTrans" cxnId="{04D26DF5-EEAD-3245-9834-4AE2CD91773E}">
      <dgm:prSet/>
      <dgm:spPr/>
      <dgm:t>
        <a:bodyPr/>
        <a:lstStyle/>
        <a:p>
          <a:endParaRPr lang="en-US"/>
        </a:p>
      </dgm:t>
    </dgm:pt>
    <dgm:pt modelId="{BBC86FBF-473C-704A-8528-0F6C0AD257C2}">
      <dgm:prSet phldrT="[Text]"/>
      <dgm:spPr>
        <a:solidFill>
          <a:srgbClr val="007694"/>
        </a:solidFill>
      </dgm:spPr>
      <dgm:t>
        <a:bodyPr/>
        <a:lstStyle/>
        <a:p>
          <a:r>
            <a:rPr lang="en-US" dirty="0" smtClean="0"/>
            <a:t>Ancillary Services Fund</a:t>
          </a:r>
        </a:p>
      </dgm:t>
    </dgm:pt>
    <dgm:pt modelId="{86AE62D9-E2E7-8243-8734-F9F6AF44DE53}" type="parTrans" cxnId="{9EC9F3CB-7947-C04B-A62D-CEA54ED8B9B5}">
      <dgm:prSet/>
      <dgm:spPr/>
      <dgm:t>
        <a:bodyPr/>
        <a:lstStyle/>
        <a:p>
          <a:endParaRPr lang="en-US"/>
        </a:p>
      </dgm:t>
    </dgm:pt>
    <dgm:pt modelId="{789732B0-BB84-D84F-8A90-8240F6E44A09}" type="sibTrans" cxnId="{9EC9F3CB-7947-C04B-A62D-CEA54ED8B9B5}">
      <dgm:prSet/>
      <dgm:spPr/>
      <dgm:t>
        <a:bodyPr/>
        <a:lstStyle/>
        <a:p>
          <a:endParaRPr lang="en-US"/>
        </a:p>
      </dgm:t>
    </dgm:pt>
    <dgm:pt modelId="{194D2F2E-692B-A74E-952B-D57A23FAB1F7}">
      <dgm:prSet/>
      <dgm:spPr>
        <a:solidFill>
          <a:srgbClr val="FFC000"/>
        </a:solidFill>
      </dgm:spPr>
      <dgm:t>
        <a:bodyPr/>
        <a:lstStyle/>
        <a:p>
          <a:r>
            <a:rPr lang="en-US" dirty="0" smtClean="0"/>
            <a:t>Sponsored Research Fund</a:t>
          </a:r>
          <a:endParaRPr lang="en-US" dirty="0"/>
        </a:p>
      </dgm:t>
    </dgm:pt>
    <dgm:pt modelId="{EC12072B-BEE2-674F-AF61-B4B8FD0AEFC8}" type="parTrans" cxnId="{7848566F-4C91-344F-8925-27E9BE8CEF7C}">
      <dgm:prSet/>
      <dgm:spPr/>
      <dgm:t>
        <a:bodyPr/>
        <a:lstStyle/>
        <a:p>
          <a:endParaRPr lang="en-US"/>
        </a:p>
      </dgm:t>
    </dgm:pt>
    <dgm:pt modelId="{0C47A695-2651-CA4D-8982-E82371FA8628}" type="sibTrans" cxnId="{7848566F-4C91-344F-8925-27E9BE8CEF7C}">
      <dgm:prSet/>
      <dgm:spPr/>
      <dgm:t>
        <a:bodyPr/>
        <a:lstStyle/>
        <a:p>
          <a:endParaRPr lang="en-US"/>
        </a:p>
      </dgm:t>
    </dgm:pt>
    <dgm:pt modelId="{FF78CBFB-0E36-EE49-9685-8DD3681537DA}">
      <dgm:prSet/>
      <dgm:spPr>
        <a:solidFill>
          <a:schemeClr val="accent4">
            <a:lumMod val="40000"/>
            <a:lumOff val="60000"/>
          </a:schemeClr>
        </a:solidFill>
      </dgm:spPr>
      <dgm:t>
        <a:bodyPr/>
        <a:lstStyle/>
        <a:p>
          <a:r>
            <a:rPr lang="en-US" dirty="0" smtClean="0"/>
            <a:t>Specific Purpose Fund</a:t>
          </a:r>
          <a:endParaRPr lang="en-US" dirty="0"/>
        </a:p>
      </dgm:t>
    </dgm:pt>
    <dgm:pt modelId="{0DB80EFD-9771-DC40-8C0A-BF54639F50FB}" type="parTrans" cxnId="{720CBEB3-A5D6-B445-94BE-FC064B4C1884}">
      <dgm:prSet/>
      <dgm:spPr/>
      <dgm:t>
        <a:bodyPr/>
        <a:lstStyle/>
        <a:p>
          <a:endParaRPr lang="en-US"/>
        </a:p>
      </dgm:t>
    </dgm:pt>
    <dgm:pt modelId="{0B144992-D8A0-B64A-BCDB-4ED68CD79BCB}" type="sibTrans" cxnId="{720CBEB3-A5D6-B445-94BE-FC064B4C1884}">
      <dgm:prSet/>
      <dgm:spPr/>
      <dgm:t>
        <a:bodyPr/>
        <a:lstStyle/>
        <a:p>
          <a:endParaRPr lang="en-US"/>
        </a:p>
      </dgm:t>
    </dgm:pt>
    <dgm:pt modelId="{86D1E390-5613-C84D-BF19-CFFAD6F06D92}" type="pres">
      <dgm:prSet presAssocID="{874A82D5-D087-7143-B13D-33E03EADF98C}" presName="hierChild1" presStyleCnt="0">
        <dgm:presLayoutVars>
          <dgm:orgChart val="1"/>
          <dgm:chPref val="1"/>
          <dgm:dir/>
          <dgm:animOne val="branch"/>
          <dgm:animLvl val="lvl"/>
          <dgm:resizeHandles/>
        </dgm:presLayoutVars>
      </dgm:prSet>
      <dgm:spPr/>
      <dgm:t>
        <a:bodyPr/>
        <a:lstStyle/>
        <a:p>
          <a:endParaRPr lang="en-US"/>
        </a:p>
      </dgm:t>
    </dgm:pt>
    <dgm:pt modelId="{A704D28F-DD8A-6A4C-B284-670D9BEC9358}" type="pres">
      <dgm:prSet presAssocID="{756EC97E-61AC-3648-80D0-ACA6FDAE02A3}" presName="hierRoot1" presStyleCnt="0">
        <dgm:presLayoutVars>
          <dgm:hierBranch val="init"/>
        </dgm:presLayoutVars>
      </dgm:prSet>
      <dgm:spPr/>
    </dgm:pt>
    <dgm:pt modelId="{6712CE8C-172E-BD48-B4F2-F71EB6EDA595}" type="pres">
      <dgm:prSet presAssocID="{756EC97E-61AC-3648-80D0-ACA6FDAE02A3}" presName="rootComposite1" presStyleCnt="0"/>
      <dgm:spPr/>
    </dgm:pt>
    <dgm:pt modelId="{4CE1B990-F091-F64F-A2B4-40AA8F3364FE}" type="pres">
      <dgm:prSet presAssocID="{756EC97E-61AC-3648-80D0-ACA6FDAE02A3}" presName="rootText1" presStyleLbl="node0" presStyleIdx="0" presStyleCnt="1" custScaleX="200353" custScaleY="201461">
        <dgm:presLayoutVars>
          <dgm:chPref val="3"/>
        </dgm:presLayoutVars>
      </dgm:prSet>
      <dgm:spPr>
        <a:prstGeom prst="roundRect">
          <a:avLst/>
        </a:prstGeom>
      </dgm:spPr>
      <dgm:t>
        <a:bodyPr/>
        <a:lstStyle/>
        <a:p>
          <a:endParaRPr lang="en-US"/>
        </a:p>
      </dgm:t>
    </dgm:pt>
    <dgm:pt modelId="{58EB5E8D-2021-3140-B074-F9CFAEDD01D5}" type="pres">
      <dgm:prSet presAssocID="{756EC97E-61AC-3648-80D0-ACA6FDAE02A3}" presName="rootConnector1" presStyleLbl="node1" presStyleIdx="0" presStyleCnt="0"/>
      <dgm:spPr/>
      <dgm:t>
        <a:bodyPr/>
        <a:lstStyle/>
        <a:p>
          <a:endParaRPr lang="en-US"/>
        </a:p>
      </dgm:t>
    </dgm:pt>
    <dgm:pt modelId="{8131F271-DE30-E947-B827-45C3AA804415}" type="pres">
      <dgm:prSet presAssocID="{756EC97E-61AC-3648-80D0-ACA6FDAE02A3}" presName="hierChild2" presStyleCnt="0"/>
      <dgm:spPr/>
    </dgm:pt>
    <dgm:pt modelId="{680D5F4B-EFD7-6B46-AA62-45C39E3C85C8}" type="pres">
      <dgm:prSet presAssocID="{03CD2BC2-35A4-EF40-8235-B67E91DF1379}" presName="Name37" presStyleLbl="parChTrans1D2" presStyleIdx="0" presStyleCnt="5"/>
      <dgm:spPr/>
      <dgm:t>
        <a:bodyPr/>
        <a:lstStyle/>
        <a:p>
          <a:endParaRPr lang="en-US"/>
        </a:p>
      </dgm:t>
    </dgm:pt>
    <dgm:pt modelId="{2558DE33-59BA-3F49-8344-2EA84A6AD538}" type="pres">
      <dgm:prSet presAssocID="{062F5B79-B4D1-ED40-8705-E7C0058EBE1D}" presName="hierRoot2" presStyleCnt="0">
        <dgm:presLayoutVars>
          <dgm:hierBranch val="init"/>
        </dgm:presLayoutVars>
      </dgm:prSet>
      <dgm:spPr/>
    </dgm:pt>
    <dgm:pt modelId="{A38B5DCB-17DB-7A48-BED6-0CBDF95F4C5F}" type="pres">
      <dgm:prSet presAssocID="{062F5B79-B4D1-ED40-8705-E7C0058EBE1D}" presName="rootComposite" presStyleCnt="0"/>
      <dgm:spPr/>
    </dgm:pt>
    <dgm:pt modelId="{D4237CC2-437D-684C-B28A-CED3A5636928}" type="pres">
      <dgm:prSet presAssocID="{062F5B79-B4D1-ED40-8705-E7C0058EBE1D}" presName="rootText" presStyleLbl="node2" presStyleIdx="0" presStyleCnt="5" custScaleY="189048">
        <dgm:presLayoutVars>
          <dgm:chPref val="3"/>
        </dgm:presLayoutVars>
      </dgm:prSet>
      <dgm:spPr>
        <a:prstGeom prst="roundRect">
          <a:avLst/>
        </a:prstGeom>
      </dgm:spPr>
      <dgm:t>
        <a:bodyPr/>
        <a:lstStyle/>
        <a:p>
          <a:endParaRPr lang="en-US"/>
        </a:p>
      </dgm:t>
    </dgm:pt>
    <dgm:pt modelId="{AC203EB6-DE7E-AB48-B6B8-B45348E9F686}" type="pres">
      <dgm:prSet presAssocID="{062F5B79-B4D1-ED40-8705-E7C0058EBE1D}" presName="rootConnector" presStyleLbl="node2" presStyleIdx="0" presStyleCnt="5"/>
      <dgm:spPr/>
      <dgm:t>
        <a:bodyPr/>
        <a:lstStyle/>
        <a:p>
          <a:endParaRPr lang="en-US"/>
        </a:p>
      </dgm:t>
    </dgm:pt>
    <dgm:pt modelId="{6A71950E-D8BB-104F-8BA8-056EEC0A70ED}" type="pres">
      <dgm:prSet presAssocID="{062F5B79-B4D1-ED40-8705-E7C0058EBE1D}" presName="hierChild4" presStyleCnt="0"/>
      <dgm:spPr/>
    </dgm:pt>
    <dgm:pt modelId="{0121EDFC-CF50-0D48-BABF-F48741559491}" type="pres">
      <dgm:prSet presAssocID="{062F5B79-B4D1-ED40-8705-E7C0058EBE1D}" presName="hierChild5" presStyleCnt="0"/>
      <dgm:spPr/>
    </dgm:pt>
    <dgm:pt modelId="{5049712A-459E-8440-A588-0E5679AB1E06}" type="pres">
      <dgm:prSet presAssocID="{F20883AA-9B18-2F44-A592-612C54285DA3}" presName="Name37" presStyleLbl="parChTrans1D2" presStyleIdx="1" presStyleCnt="5"/>
      <dgm:spPr/>
      <dgm:t>
        <a:bodyPr/>
        <a:lstStyle/>
        <a:p>
          <a:endParaRPr lang="en-US"/>
        </a:p>
      </dgm:t>
    </dgm:pt>
    <dgm:pt modelId="{2E866867-102E-E645-8236-E75036784E99}" type="pres">
      <dgm:prSet presAssocID="{8ED5923B-3D50-4045-8522-A613ABED1CC9}" presName="hierRoot2" presStyleCnt="0">
        <dgm:presLayoutVars>
          <dgm:hierBranch val="init"/>
        </dgm:presLayoutVars>
      </dgm:prSet>
      <dgm:spPr/>
    </dgm:pt>
    <dgm:pt modelId="{D2B46249-B8DF-CF4E-A2CD-180907AD0EFB}" type="pres">
      <dgm:prSet presAssocID="{8ED5923B-3D50-4045-8522-A613ABED1CC9}" presName="rootComposite" presStyleCnt="0"/>
      <dgm:spPr/>
    </dgm:pt>
    <dgm:pt modelId="{0FD79A09-6C24-7A4F-A121-7E5CD6FBDE7B}" type="pres">
      <dgm:prSet presAssocID="{8ED5923B-3D50-4045-8522-A613ABED1CC9}" presName="rootText" presStyleLbl="node2" presStyleIdx="1" presStyleCnt="5" custScaleY="189048">
        <dgm:presLayoutVars>
          <dgm:chPref val="3"/>
        </dgm:presLayoutVars>
      </dgm:prSet>
      <dgm:spPr>
        <a:prstGeom prst="roundRect">
          <a:avLst/>
        </a:prstGeom>
      </dgm:spPr>
      <dgm:t>
        <a:bodyPr/>
        <a:lstStyle/>
        <a:p>
          <a:endParaRPr lang="en-US"/>
        </a:p>
      </dgm:t>
    </dgm:pt>
    <dgm:pt modelId="{E8C2DA7E-3613-B941-9813-8A1EA1E90C37}" type="pres">
      <dgm:prSet presAssocID="{8ED5923B-3D50-4045-8522-A613ABED1CC9}" presName="rootConnector" presStyleLbl="node2" presStyleIdx="1" presStyleCnt="5"/>
      <dgm:spPr/>
      <dgm:t>
        <a:bodyPr/>
        <a:lstStyle/>
        <a:p>
          <a:endParaRPr lang="en-US"/>
        </a:p>
      </dgm:t>
    </dgm:pt>
    <dgm:pt modelId="{2F540719-D97F-E340-BAC4-3454CC68DD3C}" type="pres">
      <dgm:prSet presAssocID="{8ED5923B-3D50-4045-8522-A613ABED1CC9}" presName="hierChild4" presStyleCnt="0"/>
      <dgm:spPr/>
    </dgm:pt>
    <dgm:pt modelId="{A7BDA294-971B-5D4B-87D7-D2437A748F4A}" type="pres">
      <dgm:prSet presAssocID="{8ED5923B-3D50-4045-8522-A613ABED1CC9}" presName="hierChild5" presStyleCnt="0"/>
      <dgm:spPr/>
    </dgm:pt>
    <dgm:pt modelId="{495C8C0E-DFA8-5142-9747-BC78F5A5FAEC}" type="pres">
      <dgm:prSet presAssocID="{86AE62D9-E2E7-8243-8734-F9F6AF44DE53}" presName="Name37" presStyleLbl="parChTrans1D2" presStyleIdx="2" presStyleCnt="5"/>
      <dgm:spPr/>
      <dgm:t>
        <a:bodyPr/>
        <a:lstStyle/>
        <a:p>
          <a:endParaRPr lang="en-US"/>
        </a:p>
      </dgm:t>
    </dgm:pt>
    <dgm:pt modelId="{ABDECC3E-5BAE-2E43-8FB0-F3BAFF48FB07}" type="pres">
      <dgm:prSet presAssocID="{BBC86FBF-473C-704A-8528-0F6C0AD257C2}" presName="hierRoot2" presStyleCnt="0">
        <dgm:presLayoutVars>
          <dgm:hierBranch val="init"/>
        </dgm:presLayoutVars>
      </dgm:prSet>
      <dgm:spPr/>
    </dgm:pt>
    <dgm:pt modelId="{D5FBD170-7E9C-C048-8C60-7A440E980EB9}" type="pres">
      <dgm:prSet presAssocID="{BBC86FBF-473C-704A-8528-0F6C0AD257C2}" presName="rootComposite" presStyleCnt="0"/>
      <dgm:spPr/>
    </dgm:pt>
    <dgm:pt modelId="{73ADDA1D-7BCE-684B-B5A3-C0B1C3FE75A8}" type="pres">
      <dgm:prSet presAssocID="{BBC86FBF-473C-704A-8528-0F6C0AD257C2}" presName="rootText" presStyleLbl="node2" presStyleIdx="2" presStyleCnt="5" custScaleY="189048">
        <dgm:presLayoutVars>
          <dgm:chPref val="3"/>
        </dgm:presLayoutVars>
      </dgm:prSet>
      <dgm:spPr>
        <a:prstGeom prst="roundRect">
          <a:avLst/>
        </a:prstGeom>
      </dgm:spPr>
      <dgm:t>
        <a:bodyPr/>
        <a:lstStyle/>
        <a:p>
          <a:endParaRPr lang="en-US"/>
        </a:p>
      </dgm:t>
    </dgm:pt>
    <dgm:pt modelId="{1553677C-BC3A-F240-A456-0DE0EB290B44}" type="pres">
      <dgm:prSet presAssocID="{BBC86FBF-473C-704A-8528-0F6C0AD257C2}" presName="rootConnector" presStyleLbl="node2" presStyleIdx="2" presStyleCnt="5"/>
      <dgm:spPr/>
      <dgm:t>
        <a:bodyPr/>
        <a:lstStyle/>
        <a:p>
          <a:endParaRPr lang="en-US"/>
        </a:p>
      </dgm:t>
    </dgm:pt>
    <dgm:pt modelId="{FAC71CAE-D2B7-B349-9BE0-EA3BB43BAF06}" type="pres">
      <dgm:prSet presAssocID="{BBC86FBF-473C-704A-8528-0F6C0AD257C2}" presName="hierChild4" presStyleCnt="0"/>
      <dgm:spPr/>
    </dgm:pt>
    <dgm:pt modelId="{D16B2F26-ED61-984C-BE68-ABD74AA1B192}" type="pres">
      <dgm:prSet presAssocID="{BBC86FBF-473C-704A-8528-0F6C0AD257C2}" presName="hierChild5" presStyleCnt="0"/>
      <dgm:spPr/>
    </dgm:pt>
    <dgm:pt modelId="{E0C69A4D-B95D-9045-B8DB-18242704C5A5}" type="pres">
      <dgm:prSet presAssocID="{EC12072B-BEE2-674F-AF61-B4B8FD0AEFC8}" presName="Name37" presStyleLbl="parChTrans1D2" presStyleIdx="3" presStyleCnt="5"/>
      <dgm:spPr/>
      <dgm:t>
        <a:bodyPr/>
        <a:lstStyle/>
        <a:p>
          <a:endParaRPr lang="en-US"/>
        </a:p>
      </dgm:t>
    </dgm:pt>
    <dgm:pt modelId="{46D83CCC-31C2-D84F-9913-64BFA796B2F0}" type="pres">
      <dgm:prSet presAssocID="{194D2F2E-692B-A74E-952B-D57A23FAB1F7}" presName="hierRoot2" presStyleCnt="0">
        <dgm:presLayoutVars>
          <dgm:hierBranch val="init"/>
        </dgm:presLayoutVars>
      </dgm:prSet>
      <dgm:spPr/>
    </dgm:pt>
    <dgm:pt modelId="{2B161C82-521E-8A49-BB2A-00E93C13F9FF}" type="pres">
      <dgm:prSet presAssocID="{194D2F2E-692B-A74E-952B-D57A23FAB1F7}" presName="rootComposite" presStyleCnt="0"/>
      <dgm:spPr/>
    </dgm:pt>
    <dgm:pt modelId="{F095294B-A806-8549-B1CA-EA57176BB855}" type="pres">
      <dgm:prSet presAssocID="{194D2F2E-692B-A74E-952B-D57A23FAB1F7}" presName="rootText" presStyleLbl="node2" presStyleIdx="3" presStyleCnt="5" custScaleY="189048">
        <dgm:presLayoutVars>
          <dgm:chPref val="3"/>
        </dgm:presLayoutVars>
      </dgm:prSet>
      <dgm:spPr>
        <a:prstGeom prst="roundRect">
          <a:avLst/>
        </a:prstGeom>
      </dgm:spPr>
      <dgm:t>
        <a:bodyPr/>
        <a:lstStyle/>
        <a:p>
          <a:endParaRPr lang="en-US"/>
        </a:p>
      </dgm:t>
    </dgm:pt>
    <dgm:pt modelId="{6915B16D-911D-1644-A99D-5F7C0D908EA6}" type="pres">
      <dgm:prSet presAssocID="{194D2F2E-692B-A74E-952B-D57A23FAB1F7}" presName="rootConnector" presStyleLbl="node2" presStyleIdx="3" presStyleCnt="5"/>
      <dgm:spPr/>
      <dgm:t>
        <a:bodyPr/>
        <a:lstStyle/>
        <a:p>
          <a:endParaRPr lang="en-US"/>
        </a:p>
      </dgm:t>
    </dgm:pt>
    <dgm:pt modelId="{C2540EE3-1DC9-AA46-A52C-87D5CBA91F6F}" type="pres">
      <dgm:prSet presAssocID="{194D2F2E-692B-A74E-952B-D57A23FAB1F7}" presName="hierChild4" presStyleCnt="0"/>
      <dgm:spPr/>
    </dgm:pt>
    <dgm:pt modelId="{F1409944-3D48-494D-84B7-E20B65C25D74}" type="pres">
      <dgm:prSet presAssocID="{194D2F2E-692B-A74E-952B-D57A23FAB1F7}" presName="hierChild5" presStyleCnt="0"/>
      <dgm:spPr/>
    </dgm:pt>
    <dgm:pt modelId="{046C277D-643B-114E-873C-C8F365660650}" type="pres">
      <dgm:prSet presAssocID="{0DB80EFD-9771-DC40-8C0A-BF54639F50FB}" presName="Name37" presStyleLbl="parChTrans1D2" presStyleIdx="4" presStyleCnt="5"/>
      <dgm:spPr/>
      <dgm:t>
        <a:bodyPr/>
        <a:lstStyle/>
        <a:p>
          <a:endParaRPr lang="en-US"/>
        </a:p>
      </dgm:t>
    </dgm:pt>
    <dgm:pt modelId="{509993C4-69F2-E349-91F2-4D21598D56B4}" type="pres">
      <dgm:prSet presAssocID="{FF78CBFB-0E36-EE49-9685-8DD3681537DA}" presName="hierRoot2" presStyleCnt="0">
        <dgm:presLayoutVars>
          <dgm:hierBranch val="init"/>
        </dgm:presLayoutVars>
      </dgm:prSet>
      <dgm:spPr/>
    </dgm:pt>
    <dgm:pt modelId="{3E818EE9-D1C4-C344-B840-225AA3EF7267}" type="pres">
      <dgm:prSet presAssocID="{FF78CBFB-0E36-EE49-9685-8DD3681537DA}" presName="rootComposite" presStyleCnt="0"/>
      <dgm:spPr/>
    </dgm:pt>
    <dgm:pt modelId="{0929B0C5-20CC-A64C-A6FE-BC219AE9434F}" type="pres">
      <dgm:prSet presAssocID="{FF78CBFB-0E36-EE49-9685-8DD3681537DA}" presName="rootText" presStyleLbl="node2" presStyleIdx="4" presStyleCnt="5" custScaleY="189048">
        <dgm:presLayoutVars>
          <dgm:chPref val="3"/>
        </dgm:presLayoutVars>
      </dgm:prSet>
      <dgm:spPr>
        <a:prstGeom prst="roundRect">
          <a:avLst/>
        </a:prstGeom>
      </dgm:spPr>
      <dgm:t>
        <a:bodyPr/>
        <a:lstStyle/>
        <a:p>
          <a:endParaRPr lang="en-US"/>
        </a:p>
      </dgm:t>
    </dgm:pt>
    <dgm:pt modelId="{F9E716A6-878C-024D-86CA-10DE7C58FDEE}" type="pres">
      <dgm:prSet presAssocID="{FF78CBFB-0E36-EE49-9685-8DD3681537DA}" presName="rootConnector" presStyleLbl="node2" presStyleIdx="4" presStyleCnt="5"/>
      <dgm:spPr/>
      <dgm:t>
        <a:bodyPr/>
        <a:lstStyle/>
        <a:p>
          <a:endParaRPr lang="en-US"/>
        </a:p>
      </dgm:t>
    </dgm:pt>
    <dgm:pt modelId="{C6C51E63-71DF-6A4E-A1F9-0417231B23B8}" type="pres">
      <dgm:prSet presAssocID="{FF78CBFB-0E36-EE49-9685-8DD3681537DA}" presName="hierChild4" presStyleCnt="0"/>
      <dgm:spPr/>
    </dgm:pt>
    <dgm:pt modelId="{863394F8-6F58-8240-AE9E-B6977D6B99DB}" type="pres">
      <dgm:prSet presAssocID="{FF78CBFB-0E36-EE49-9685-8DD3681537DA}" presName="hierChild5" presStyleCnt="0"/>
      <dgm:spPr/>
    </dgm:pt>
    <dgm:pt modelId="{89633EDA-7F0C-7F4F-BA82-22B10CEC38AB}" type="pres">
      <dgm:prSet presAssocID="{756EC97E-61AC-3648-80D0-ACA6FDAE02A3}" presName="hierChild3" presStyleCnt="0"/>
      <dgm:spPr/>
    </dgm:pt>
  </dgm:ptLst>
  <dgm:cxnLst>
    <dgm:cxn modelId="{569AA56E-EAC6-4975-B02C-4F25DC4A03E7}" type="presOf" srcId="{194D2F2E-692B-A74E-952B-D57A23FAB1F7}" destId="{F095294B-A806-8549-B1CA-EA57176BB855}" srcOrd="0" destOrd="0" presId="urn:microsoft.com/office/officeart/2005/8/layout/orgChart1"/>
    <dgm:cxn modelId="{1A792E9B-6E92-452F-B4CF-0F203C65EA80}" type="presOf" srcId="{756EC97E-61AC-3648-80D0-ACA6FDAE02A3}" destId="{4CE1B990-F091-F64F-A2B4-40AA8F3364FE}" srcOrd="0" destOrd="0" presId="urn:microsoft.com/office/officeart/2005/8/layout/orgChart1"/>
    <dgm:cxn modelId="{D9761D70-13F2-4EC1-B2A5-A9F86DAB828E}" type="presOf" srcId="{756EC97E-61AC-3648-80D0-ACA6FDAE02A3}" destId="{58EB5E8D-2021-3140-B074-F9CFAEDD01D5}" srcOrd="1" destOrd="0" presId="urn:microsoft.com/office/officeart/2005/8/layout/orgChart1"/>
    <dgm:cxn modelId="{5C51BC72-748C-4410-9D6F-E89170390573}" type="presOf" srcId="{062F5B79-B4D1-ED40-8705-E7C0058EBE1D}" destId="{D4237CC2-437D-684C-B28A-CED3A5636928}" srcOrd="0" destOrd="0" presId="urn:microsoft.com/office/officeart/2005/8/layout/orgChart1"/>
    <dgm:cxn modelId="{E587DCD2-F6F7-49A0-898D-71C469486529}" type="presOf" srcId="{0DB80EFD-9771-DC40-8C0A-BF54639F50FB}" destId="{046C277D-643B-114E-873C-C8F365660650}" srcOrd="0" destOrd="0" presId="urn:microsoft.com/office/officeart/2005/8/layout/orgChart1"/>
    <dgm:cxn modelId="{7848566F-4C91-344F-8925-27E9BE8CEF7C}" srcId="{756EC97E-61AC-3648-80D0-ACA6FDAE02A3}" destId="{194D2F2E-692B-A74E-952B-D57A23FAB1F7}" srcOrd="3" destOrd="0" parTransId="{EC12072B-BEE2-674F-AF61-B4B8FD0AEFC8}" sibTransId="{0C47A695-2651-CA4D-8982-E82371FA8628}"/>
    <dgm:cxn modelId="{F1F21CA9-9A07-4B33-95AD-B58B4187D7E7}" type="presOf" srcId="{EC12072B-BEE2-674F-AF61-B4B8FD0AEFC8}" destId="{E0C69A4D-B95D-9045-B8DB-18242704C5A5}" srcOrd="0" destOrd="0" presId="urn:microsoft.com/office/officeart/2005/8/layout/orgChart1"/>
    <dgm:cxn modelId="{1E17FFBF-C219-4BB6-AE6D-545957BAD361}" type="presOf" srcId="{FF78CBFB-0E36-EE49-9685-8DD3681537DA}" destId="{0929B0C5-20CC-A64C-A6FE-BC219AE9434F}" srcOrd="0" destOrd="0" presId="urn:microsoft.com/office/officeart/2005/8/layout/orgChart1"/>
    <dgm:cxn modelId="{076E02F4-6893-48C7-AC7B-DA0E37756D70}" type="presOf" srcId="{8ED5923B-3D50-4045-8522-A613ABED1CC9}" destId="{0FD79A09-6C24-7A4F-A121-7E5CD6FBDE7B}" srcOrd="0" destOrd="0" presId="urn:microsoft.com/office/officeart/2005/8/layout/orgChart1"/>
    <dgm:cxn modelId="{A3C04B4D-4ABA-4931-88BB-D8F2DED7BE4B}" type="presOf" srcId="{FF78CBFB-0E36-EE49-9685-8DD3681537DA}" destId="{F9E716A6-878C-024D-86CA-10DE7C58FDEE}" srcOrd="1" destOrd="0" presId="urn:microsoft.com/office/officeart/2005/8/layout/orgChart1"/>
    <dgm:cxn modelId="{D2114346-4C80-43A7-8AEA-1415E152605C}" type="presOf" srcId="{86AE62D9-E2E7-8243-8734-F9F6AF44DE53}" destId="{495C8C0E-DFA8-5142-9747-BC78F5A5FAEC}" srcOrd="0" destOrd="0" presId="urn:microsoft.com/office/officeart/2005/8/layout/orgChart1"/>
    <dgm:cxn modelId="{E01114A3-EC7A-46AC-8A60-C85752C10C0A}" type="presOf" srcId="{03CD2BC2-35A4-EF40-8235-B67E91DF1379}" destId="{680D5F4B-EFD7-6B46-AA62-45C39E3C85C8}" srcOrd="0" destOrd="0" presId="urn:microsoft.com/office/officeart/2005/8/layout/orgChart1"/>
    <dgm:cxn modelId="{04D26DF5-EEAD-3245-9834-4AE2CD91773E}" srcId="{756EC97E-61AC-3648-80D0-ACA6FDAE02A3}" destId="{8ED5923B-3D50-4045-8522-A613ABED1CC9}" srcOrd="1" destOrd="0" parTransId="{F20883AA-9B18-2F44-A592-612C54285DA3}" sibTransId="{BEDF75D9-7F59-0A48-8A38-FFA99AF01E3F}"/>
    <dgm:cxn modelId="{582EA245-6E37-4DC4-A80D-0E296B706143}" type="presOf" srcId="{062F5B79-B4D1-ED40-8705-E7C0058EBE1D}" destId="{AC203EB6-DE7E-AB48-B6B8-B45348E9F686}" srcOrd="1" destOrd="0" presId="urn:microsoft.com/office/officeart/2005/8/layout/orgChart1"/>
    <dgm:cxn modelId="{BEBA90C1-2E24-40F3-B8E2-D4D24A07EA2F}" type="presOf" srcId="{8ED5923B-3D50-4045-8522-A613ABED1CC9}" destId="{E8C2DA7E-3613-B941-9813-8A1EA1E90C37}" srcOrd="1" destOrd="0" presId="urn:microsoft.com/office/officeart/2005/8/layout/orgChart1"/>
    <dgm:cxn modelId="{B92E0CB7-AE60-4047-8B0D-55E4E0C95933}" srcId="{756EC97E-61AC-3648-80D0-ACA6FDAE02A3}" destId="{062F5B79-B4D1-ED40-8705-E7C0058EBE1D}" srcOrd="0" destOrd="0" parTransId="{03CD2BC2-35A4-EF40-8235-B67E91DF1379}" sibTransId="{4727029D-3903-7643-8EB2-FA1CF17CAC0B}"/>
    <dgm:cxn modelId="{227576BB-E239-4F4A-97C8-75757F02DFA5}" type="presOf" srcId="{BBC86FBF-473C-704A-8528-0F6C0AD257C2}" destId="{1553677C-BC3A-F240-A456-0DE0EB290B44}" srcOrd="1" destOrd="0" presId="urn:microsoft.com/office/officeart/2005/8/layout/orgChart1"/>
    <dgm:cxn modelId="{7CE4CB2F-2219-BE48-99C9-8FB89167EDB2}" srcId="{874A82D5-D087-7143-B13D-33E03EADF98C}" destId="{756EC97E-61AC-3648-80D0-ACA6FDAE02A3}" srcOrd="0" destOrd="0" parTransId="{3AA5934B-480D-0F43-ADEC-3D60C82D7886}" sibTransId="{8F1C52D7-C962-EB43-8423-57A263106076}"/>
    <dgm:cxn modelId="{0A559355-9699-463E-858C-DED8B93D083A}" type="presOf" srcId="{BBC86FBF-473C-704A-8528-0F6C0AD257C2}" destId="{73ADDA1D-7BCE-684B-B5A3-C0B1C3FE75A8}" srcOrd="0" destOrd="0" presId="urn:microsoft.com/office/officeart/2005/8/layout/orgChart1"/>
    <dgm:cxn modelId="{B49195D1-4AC4-4557-8CE2-DDE7107D9892}" type="presOf" srcId="{F20883AA-9B18-2F44-A592-612C54285DA3}" destId="{5049712A-459E-8440-A588-0E5679AB1E06}" srcOrd="0" destOrd="0" presId="urn:microsoft.com/office/officeart/2005/8/layout/orgChart1"/>
    <dgm:cxn modelId="{9EC9F3CB-7947-C04B-A62D-CEA54ED8B9B5}" srcId="{756EC97E-61AC-3648-80D0-ACA6FDAE02A3}" destId="{BBC86FBF-473C-704A-8528-0F6C0AD257C2}" srcOrd="2" destOrd="0" parTransId="{86AE62D9-E2E7-8243-8734-F9F6AF44DE53}" sibTransId="{789732B0-BB84-D84F-8A90-8240F6E44A09}"/>
    <dgm:cxn modelId="{720CBEB3-A5D6-B445-94BE-FC064B4C1884}" srcId="{756EC97E-61AC-3648-80D0-ACA6FDAE02A3}" destId="{FF78CBFB-0E36-EE49-9685-8DD3681537DA}" srcOrd="4" destOrd="0" parTransId="{0DB80EFD-9771-DC40-8C0A-BF54639F50FB}" sibTransId="{0B144992-D8A0-B64A-BCDB-4ED68CD79BCB}"/>
    <dgm:cxn modelId="{DB821AA3-6153-4160-AEAF-2745282F18CF}" type="presOf" srcId="{194D2F2E-692B-A74E-952B-D57A23FAB1F7}" destId="{6915B16D-911D-1644-A99D-5F7C0D908EA6}" srcOrd="1" destOrd="0" presId="urn:microsoft.com/office/officeart/2005/8/layout/orgChart1"/>
    <dgm:cxn modelId="{785E3C95-70B1-47AF-86D1-295D4EE8414D}" type="presOf" srcId="{874A82D5-D087-7143-B13D-33E03EADF98C}" destId="{86D1E390-5613-C84D-BF19-CFFAD6F06D92}" srcOrd="0" destOrd="0" presId="urn:microsoft.com/office/officeart/2005/8/layout/orgChart1"/>
    <dgm:cxn modelId="{7FEDE9BD-F53F-4CA9-B38D-B3124BABED47}" type="presParOf" srcId="{86D1E390-5613-C84D-BF19-CFFAD6F06D92}" destId="{A704D28F-DD8A-6A4C-B284-670D9BEC9358}" srcOrd="0" destOrd="0" presId="urn:microsoft.com/office/officeart/2005/8/layout/orgChart1"/>
    <dgm:cxn modelId="{C5E7F6BB-E44B-441B-A281-18FCE6F8C0C0}" type="presParOf" srcId="{A704D28F-DD8A-6A4C-B284-670D9BEC9358}" destId="{6712CE8C-172E-BD48-B4F2-F71EB6EDA595}" srcOrd="0" destOrd="0" presId="urn:microsoft.com/office/officeart/2005/8/layout/orgChart1"/>
    <dgm:cxn modelId="{3BBC9FE8-0742-4A74-A317-AD3BFBD696A8}" type="presParOf" srcId="{6712CE8C-172E-BD48-B4F2-F71EB6EDA595}" destId="{4CE1B990-F091-F64F-A2B4-40AA8F3364FE}" srcOrd="0" destOrd="0" presId="urn:microsoft.com/office/officeart/2005/8/layout/orgChart1"/>
    <dgm:cxn modelId="{90D2D2C9-F0E7-4092-A49A-4C97E6581961}" type="presParOf" srcId="{6712CE8C-172E-BD48-B4F2-F71EB6EDA595}" destId="{58EB5E8D-2021-3140-B074-F9CFAEDD01D5}" srcOrd="1" destOrd="0" presId="urn:microsoft.com/office/officeart/2005/8/layout/orgChart1"/>
    <dgm:cxn modelId="{99E6B44E-2CC9-4339-9146-C012916D8B19}" type="presParOf" srcId="{A704D28F-DD8A-6A4C-B284-670D9BEC9358}" destId="{8131F271-DE30-E947-B827-45C3AA804415}" srcOrd="1" destOrd="0" presId="urn:microsoft.com/office/officeart/2005/8/layout/orgChart1"/>
    <dgm:cxn modelId="{1668DBF6-9467-40C5-BB3D-58DBE0B1C7BE}" type="presParOf" srcId="{8131F271-DE30-E947-B827-45C3AA804415}" destId="{680D5F4B-EFD7-6B46-AA62-45C39E3C85C8}" srcOrd="0" destOrd="0" presId="urn:microsoft.com/office/officeart/2005/8/layout/orgChart1"/>
    <dgm:cxn modelId="{562450C1-7F60-42A5-BA18-C064B3F4E119}" type="presParOf" srcId="{8131F271-DE30-E947-B827-45C3AA804415}" destId="{2558DE33-59BA-3F49-8344-2EA84A6AD538}" srcOrd="1" destOrd="0" presId="urn:microsoft.com/office/officeart/2005/8/layout/orgChart1"/>
    <dgm:cxn modelId="{67C52447-9AB2-4BD5-8DA8-17528E2B25B3}" type="presParOf" srcId="{2558DE33-59BA-3F49-8344-2EA84A6AD538}" destId="{A38B5DCB-17DB-7A48-BED6-0CBDF95F4C5F}" srcOrd="0" destOrd="0" presId="urn:microsoft.com/office/officeart/2005/8/layout/orgChart1"/>
    <dgm:cxn modelId="{6BFEFA97-DC7A-4214-8E2C-342DEB6F51BE}" type="presParOf" srcId="{A38B5DCB-17DB-7A48-BED6-0CBDF95F4C5F}" destId="{D4237CC2-437D-684C-B28A-CED3A5636928}" srcOrd="0" destOrd="0" presId="urn:microsoft.com/office/officeart/2005/8/layout/orgChart1"/>
    <dgm:cxn modelId="{8F514D3B-7E38-44AC-9526-F5E58A62BAE6}" type="presParOf" srcId="{A38B5DCB-17DB-7A48-BED6-0CBDF95F4C5F}" destId="{AC203EB6-DE7E-AB48-B6B8-B45348E9F686}" srcOrd="1" destOrd="0" presId="urn:microsoft.com/office/officeart/2005/8/layout/orgChart1"/>
    <dgm:cxn modelId="{4E9BDEC7-6E2F-473C-AFBB-47BBD507F29F}" type="presParOf" srcId="{2558DE33-59BA-3F49-8344-2EA84A6AD538}" destId="{6A71950E-D8BB-104F-8BA8-056EEC0A70ED}" srcOrd="1" destOrd="0" presId="urn:microsoft.com/office/officeart/2005/8/layout/orgChart1"/>
    <dgm:cxn modelId="{50E31CF6-0C60-4110-B112-18951A9DE103}" type="presParOf" srcId="{2558DE33-59BA-3F49-8344-2EA84A6AD538}" destId="{0121EDFC-CF50-0D48-BABF-F48741559491}" srcOrd="2" destOrd="0" presId="urn:microsoft.com/office/officeart/2005/8/layout/orgChart1"/>
    <dgm:cxn modelId="{4A6D325A-BE8E-47D6-94A8-D99DBBC4A321}" type="presParOf" srcId="{8131F271-DE30-E947-B827-45C3AA804415}" destId="{5049712A-459E-8440-A588-0E5679AB1E06}" srcOrd="2" destOrd="0" presId="urn:microsoft.com/office/officeart/2005/8/layout/orgChart1"/>
    <dgm:cxn modelId="{C98EA991-6F67-4671-86DF-6F4A8A3C6A5D}" type="presParOf" srcId="{8131F271-DE30-E947-B827-45C3AA804415}" destId="{2E866867-102E-E645-8236-E75036784E99}" srcOrd="3" destOrd="0" presId="urn:microsoft.com/office/officeart/2005/8/layout/orgChart1"/>
    <dgm:cxn modelId="{AA25E03D-E8AA-478C-AF5E-3862C91BD83F}" type="presParOf" srcId="{2E866867-102E-E645-8236-E75036784E99}" destId="{D2B46249-B8DF-CF4E-A2CD-180907AD0EFB}" srcOrd="0" destOrd="0" presId="urn:microsoft.com/office/officeart/2005/8/layout/orgChart1"/>
    <dgm:cxn modelId="{D94BB4EA-B52B-45B6-8D8D-43C1630B36B8}" type="presParOf" srcId="{D2B46249-B8DF-CF4E-A2CD-180907AD0EFB}" destId="{0FD79A09-6C24-7A4F-A121-7E5CD6FBDE7B}" srcOrd="0" destOrd="0" presId="urn:microsoft.com/office/officeart/2005/8/layout/orgChart1"/>
    <dgm:cxn modelId="{99DCCF70-1A0F-4302-A10D-B62879278FB8}" type="presParOf" srcId="{D2B46249-B8DF-CF4E-A2CD-180907AD0EFB}" destId="{E8C2DA7E-3613-B941-9813-8A1EA1E90C37}" srcOrd="1" destOrd="0" presId="urn:microsoft.com/office/officeart/2005/8/layout/orgChart1"/>
    <dgm:cxn modelId="{CA6863B5-7227-4825-94C6-475E2658C36F}" type="presParOf" srcId="{2E866867-102E-E645-8236-E75036784E99}" destId="{2F540719-D97F-E340-BAC4-3454CC68DD3C}" srcOrd="1" destOrd="0" presId="urn:microsoft.com/office/officeart/2005/8/layout/orgChart1"/>
    <dgm:cxn modelId="{F924596B-12E6-4DC1-AF7F-262073D78236}" type="presParOf" srcId="{2E866867-102E-E645-8236-E75036784E99}" destId="{A7BDA294-971B-5D4B-87D7-D2437A748F4A}" srcOrd="2" destOrd="0" presId="urn:microsoft.com/office/officeart/2005/8/layout/orgChart1"/>
    <dgm:cxn modelId="{E34C6553-2D4C-4602-B5AE-763BD59CA647}" type="presParOf" srcId="{8131F271-DE30-E947-B827-45C3AA804415}" destId="{495C8C0E-DFA8-5142-9747-BC78F5A5FAEC}" srcOrd="4" destOrd="0" presId="urn:microsoft.com/office/officeart/2005/8/layout/orgChart1"/>
    <dgm:cxn modelId="{0F08EDA8-7596-4380-891F-92E54F8252C3}" type="presParOf" srcId="{8131F271-DE30-E947-B827-45C3AA804415}" destId="{ABDECC3E-5BAE-2E43-8FB0-F3BAFF48FB07}" srcOrd="5" destOrd="0" presId="urn:microsoft.com/office/officeart/2005/8/layout/orgChart1"/>
    <dgm:cxn modelId="{447ADF7A-8666-4858-B039-8ED488F1C543}" type="presParOf" srcId="{ABDECC3E-5BAE-2E43-8FB0-F3BAFF48FB07}" destId="{D5FBD170-7E9C-C048-8C60-7A440E980EB9}" srcOrd="0" destOrd="0" presId="urn:microsoft.com/office/officeart/2005/8/layout/orgChart1"/>
    <dgm:cxn modelId="{0199A8C9-4569-40AB-AA52-7C8A3B0DC856}" type="presParOf" srcId="{D5FBD170-7E9C-C048-8C60-7A440E980EB9}" destId="{73ADDA1D-7BCE-684B-B5A3-C0B1C3FE75A8}" srcOrd="0" destOrd="0" presId="urn:microsoft.com/office/officeart/2005/8/layout/orgChart1"/>
    <dgm:cxn modelId="{002A8316-C11D-4B0B-A008-60470FB53DCC}" type="presParOf" srcId="{D5FBD170-7E9C-C048-8C60-7A440E980EB9}" destId="{1553677C-BC3A-F240-A456-0DE0EB290B44}" srcOrd="1" destOrd="0" presId="urn:microsoft.com/office/officeart/2005/8/layout/orgChart1"/>
    <dgm:cxn modelId="{344387DE-ECDC-44CB-8513-0AD576568B55}" type="presParOf" srcId="{ABDECC3E-5BAE-2E43-8FB0-F3BAFF48FB07}" destId="{FAC71CAE-D2B7-B349-9BE0-EA3BB43BAF06}" srcOrd="1" destOrd="0" presId="urn:microsoft.com/office/officeart/2005/8/layout/orgChart1"/>
    <dgm:cxn modelId="{4AC59AB4-3CBF-4E9E-ABDC-B911E89365E0}" type="presParOf" srcId="{ABDECC3E-5BAE-2E43-8FB0-F3BAFF48FB07}" destId="{D16B2F26-ED61-984C-BE68-ABD74AA1B192}" srcOrd="2" destOrd="0" presId="urn:microsoft.com/office/officeart/2005/8/layout/orgChart1"/>
    <dgm:cxn modelId="{3871B9C8-5688-4634-9803-4FCC5CF6CBC1}" type="presParOf" srcId="{8131F271-DE30-E947-B827-45C3AA804415}" destId="{E0C69A4D-B95D-9045-B8DB-18242704C5A5}" srcOrd="6" destOrd="0" presId="urn:microsoft.com/office/officeart/2005/8/layout/orgChart1"/>
    <dgm:cxn modelId="{ABB84F57-9462-4E28-A2AC-7AB759BA952B}" type="presParOf" srcId="{8131F271-DE30-E947-B827-45C3AA804415}" destId="{46D83CCC-31C2-D84F-9913-64BFA796B2F0}" srcOrd="7" destOrd="0" presId="urn:microsoft.com/office/officeart/2005/8/layout/orgChart1"/>
    <dgm:cxn modelId="{BE2ACE55-02F2-44D5-93C3-576EE69066C8}" type="presParOf" srcId="{46D83CCC-31C2-D84F-9913-64BFA796B2F0}" destId="{2B161C82-521E-8A49-BB2A-00E93C13F9FF}" srcOrd="0" destOrd="0" presId="urn:microsoft.com/office/officeart/2005/8/layout/orgChart1"/>
    <dgm:cxn modelId="{7AE5CF86-3C87-48F0-841E-30A8BDF38203}" type="presParOf" srcId="{2B161C82-521E-8A49-BB2A-00E93C13F9FF}" destId="{F095294B-A806-8549-B1CA-EA57176BB855}" srcOrd="0" destOrd="0" presId="urn:microsoft.com/office/officeart/2005/8/layout/orgChart1"/>
    <dgm:cxn modelId="{8125425D-53AF-499B-BF13-A0955A1F2C9B}" type="presParOf" srcId="{2B161C82-521E-8A49-BB2A-00E93C13F9FF}" destId="{6915B16D-911D-1644-A99D-5F7C0D908EA6}" srcOrd="1" destOrd="0" presId="urn:microsoft.com/office/officeart/2005/8/layout/orgChart1"/>
    <dgm:cxn modelId="{6423FF7E-7C8B-40F6-8923-7AF7FB0978B3}" type="presParOf" srcId="{46D83CCC-31C2-D84F-9913-64BFA796B2F0}" destId="{C2540EE3-1DC9-AA46-A52C-87D5CBA91F6F}" srcOrd="1" destOrd="0" presId="urn:microsoft.com/office/officeart/2005/8/layout/orgChart1"/>
    <dgm:cxn modelId="{95D265DF-6983-4AD8-A633-FEDCDE50DAB9}" type="presParOf" srcId="{46D83CCC-31C2-D84F-9913-64BFA796B2F0}" destId="{F1409944-3D48-494D-84B7-E20B65C25D74}" srcOrd="2" destOrd="0" presId="urn:microsoft.com/office/officeart/2005/8/layout/orgChart1"/>
    <dgm:cxn modelId="{C0BD0DA7-421E-477D-BC08-5DAABD994795}" type="presParOf" srcId="{8131F271-DE30-E947-B827-45C3AA804415}" destId="{046C277D-643B-114E-873C-C8F365660650}" srcOrd="8" destOrd="0" presId="urn:microsoft.com/office/officeart/2005/8/layout/orgChart1"/>
    <dgm:cxn modelId="{FEE44898-6AF2-4E4C-95C3-ED0C0CC1C3C9}" type="presParOf" srcId="{8131F271-DE30-E947-B827-45C3AA804415}" destId="{509993C4-69F2-E349-91F2-4D21598D56B4}" srcOrd="9" destOrd="0" presId="urn:microsoft.com/office/officeart/2005/8/layout/orgChart1"/>
    <dgm:cxn modelId="{6EAE79C7-BA35-42A4-A307-4E723D9083FE}" type="presParOf" srcId="{509993C4-69F2-E349-91F2-4D21598D56B4}" destId="{3E818EE9-D1C4-C344-B840-225AA3EF7267}" srcOrd="0" destOrd="0" presId="urn:microsoft.com/office/officeart/2005/8/layout/orgChart1"/>
    <dgm:cxn modelId="{8D5F80C2-9FA1-4E76-BDF9-F90E4EFC51BA}" type="presParOf" srcId="{3E818EE9-D1C4-C344-B840-225AA3EF7267}" destId="{0929B0C5-20CC-A64C-A6FE-BC219AE9434F}" srcOrd="0" destOrd="0" presId="urn:microsoft.com/office/officeart/2005/8/layout/orgChart1"/>
    <dgm:cxn modelId="{69D088AF-2E5A-4E1E-A3E3-11C79F7E0A18}" type="presParOf" srcId="{3E818EE9-D1C4-C344-B840-225AA3EF7267}" destId="{F9E716A6-878C-024D-86CA-10DE7C58FDEE}" srcOrd="1" destOrd="0" presId="urn:microsoft.com/office/officeart/2005/8/layout/orgChart1"/>
    <dgm:cxn modelId="{918E76C9-A3A8-4F87-A316-225AC6BD8261}" type="presParOf" srcId="{509993C4-69F2-E349-91F2-4D21598D56B4}" destId="{C6C51E63-71DF-6A4E-A1F9-0417231B23B8}" srcOrd="1" destOrd="0" presId="urn:microsoft.com/office/officeart/2005/8/layout/orgChart1"/>
    <dgm:cxn modelId="{482E028D-269D-4CF1-A95B-85ABC509C9D5}" type="presParOf" srcId="{509993C4-69F2-E349-91F2-4D21598D56B4}" destId="{863394F8-6F58-8240-AE9E-B6977D6B99DB}" srcOrd="2" destOrd="0" presId="urn:microsoft.com/office/officeart/2005/8/layout/orgChart1"/>
    <dgm:cxn modelId="{4B536123-D069-4C80-AF9A-68D63C3F5529}" type="presParOf" srcId="{A704D28F-DD8A-6A4C-B284-670D9BEC9358}" destId="{89633EDA-7F0C-7F4F-BA82-22B10CEC38A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0.03331</cdr:x>
      <cdr:y>0.62029</cdr:y>
    </cdr:from>
    <cdr:to>
      <cdr:x>0.16474</cdr:x>
      <cdr:y>0.88604</cdr:y>
    </cdr:to>
    <cdr:sp macro="" textlink="">
      <cdr:nvSpPr>
        <cdr:cNvPr id="2" name="Oval 1"/>
        <cdr:cNvSpPr/>
      </cdr:nvSpPr>
      <cdr:spPr>
        <a:xfrm xmlns:a="http://schemas.openxmlformats.org/drawingml/2006/main">
          <a:off x="267164" y="2577572"/>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0.204</cdr:x>
      <cdr:y>0.61822</cdr:y>
    </cdr:from>
    <cdr:to>
      <cdr:x>0.33543</cdr:x>
      <cdr:y>0.88397</cdr:y>
    </cdr:to>
    <cdr:sp macro="" textlink="">
      <cdr:nvSpPr>
        <cdr:cNvPr id="3" name="Oval 2"/>
        <cdr:cNvSpPr/>
      </cdr:nvSpPr>
      <cdr:spPr>
        <a:xfrm xmlns:a="http://schemas.openxmlformats.org/drawingml/2006/main">
          <a:off x="1636125" y="2568996"/>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0.37239</cdr:x>
      <cdr:y>0.60679</cdr:y>
    </cdr:from>
    <cdr:to>
      <cdr:x>0.50382</cdr:x>
      <cdr:y>0.87254</cdr:y>
    </cdr:to>
    <cdr:sp macro="" textlink="">
      <cdr:nvSpPr>
        <cdr:cNvPr id="4" name="Oval 3"/>
        <cdr:cNvSpPr/>
      </cdr:nvSpPr>
      <cdr:spPr>
        <a:xfrm xmlns:a="http://schemas.openxmlformats.org/drawingml/2006/main">
          <a:off x="2986612" y="2521494"/>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0.55049</cdr:x>
      <cdr:y>0.5925</cdr:y>
    </cdr:from>
    <cdr:to>
      <cdr:x>0.68191</cdr:x>
      <cdr:y>0.85825</cdr:y>
    </cdr:to>
    <cdr:sp macro="" textlink="">
      <cdr:nvSpPr>
        <cdr:cNvPr id="5" name="Oval 4"/>
        <cdr:cNvSpPr/>
      </cdr:nvSpPr>
      <cdr:spPr>
        <a:xfrm xmlns:a="http://schemas.openxmlformats.org/drawingml/2006/main">
          <a:off x="4414951" y="2462118"/>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0.72965</cdr:x>
      <cdr:y>0.57822</cdr:y>
    </cdr:from>
    <cdr:to>
      <cdr:x>0.86108</cdr:x>
      <cdr:y>0.84397</cdr:y>
    </cdr:to>
    <cdr:sp macro="" textlink="">
      <cdr:nvSpPr>
        <cdr:cNvPr id="6" name="Oval 5"/>
        <cdr:cNvSpPr/>
      </cdr:nvSpPr>
      <cdr:spPr>
        <a:xfrm xmlns:a="http://schemas.openxmlformats.org/drawingml/2006/main">
          <a:off x="5851865" y="2402741"/>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0.85628</cdr:x>
      <cdr:y>0.874</cdr:y>
    </cdr:from>
    <cdr:to>
      <cdr:x>0.88786</cdr:x>
      <cdr:y>0.92287</cdr:y>
    </cdr:to>
    <cdr:pic>
      <cdr:nvPicPr>
        <cdr:cNvPr id="2" name="Picture 1" descr="C:\Users\mmilovick\AppData\Local\Microsoft\Windows\Temporary Internet Files\Content.IE5\R2MP2D5Q\MC900432677[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624684" y="4370345"/>
          <a:ext cx="244360" cy="24436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0.46355</cdr:x>
      <cdr:y>0.26401</cdr:y>
    </cdr:from>
    <cdr:to>
      <cdr:x>0.49514</cdr:x>
      <cdr:y>0.31288</cdr:y>
    </cdr:to>
    <cdr:pic>
      <cdr:nvPicPr>
        <cdr:cNvPr id="3" name="Picture 2" descr="C:\Users\mmilovick\AppData\Local\Microsoft\Windows\Temporary Internet Files\Content.IE5\R2MP2D5Q\MC900432677[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586322" y="1320136"/>
          <a:ext cx="244360" cy="24436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0.46355</cdr:x>
      <cdr:y>0.34351</cdr:y>
    </cdr:from>
    <cdr:to>
      <cdr:x>0.49514</cdr:x>
      <cdr:y>0.39238</cdr:y>
    </cdr:to>
    <cdr:pic>
      <cdr:nvPicPr>
        <cdr:cNvPr id="4" name="Picture 3" descr="C:\Users\mmilovick\AppData\Local\Microsoft\Windows\Temporary Internet Files\Content.IE5\R2MP2D5Q\MC900432677[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586322" y="1717701"/>
          <a:ext cx="244360" cy="24436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0.48669</cdr:x>
      <cdr:y>0.49617</cdr:y>
    </cdr:from>
    <cdr:to>
      <cdr:x>0.51827</cdr:x>
      <cdr:y>0.54504</cdr:y>
    </cdr:to>
    <cdr:pic>
      <cdr:nvPicPr>
        <cdr:cNvPr id="5" name="Picture 4" descr="C:\Users\mmilovick\AppData\Local\Microsoft\Windows\Temporary Internet Files\Content.IE5\R2MP2D5Q\MC900432677[1].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765306" y="2481027"/>
          <a:ext cx="244360" cy="24436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drawings/drawing3.xml><?xml version="1.0" encoding="utf-8"?>
<c:userShapes xmlns:c="http://schemas.openxmlformats.org/drawingml/2006/chart">
  <cdr:relSizeAnchor xmlns:cdr="http://schemas.openxmlformats.org/drawingml/2006/chartDrawing">
    <cdr:from>
      <cdr:x>0.54165</cdr:x>
      <cdr:y>0.26655</cdr:y>
    </cdr:from>
    <cdr:to>
      <cdr:x>0.61823</cdr:x>
      <cdr:y>0.31861</cdr:y>
    </cdr:to>
    <cdr:sp macro="" textlink="">
      <cdr:nvSpPr>
        <cdr:cNvPr id="2" name="TextBox 13"/>
        <cdr:cNvSpPr txBox="1"/>
      </cdr:nvSpPr>
      <cdr:spPr>
        <a:xfrm xmlns:a="http://schemas.openxmlformats.org/drawingml/2006/main">
          <a:off x="4186256" y="1260722"/>
          <a:ext cx="591829"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b="1" dirty="0" smtClean="0">
              <a:solidFill>
                <a:srgbClr val="FF0000"/>
              </a:solidFill>
            </a:rPr>
            <a:t>(11)% ∆</a:t>
          </a:r>
          <a:endParaRPr lang="en-US" sz="1000" b="1" dirty="0">
            <a:solidFill>
              <a:srgbClr val="FF0000"/>
            </a:solidFill>
          </a:endParaRPr>
        </a:p>
      </cdr:txBody>
    </cdr:sp>
  </cdr:relSizeAnchor>
  <cdr:relSizeAnchor xmlns:cdr="http://schemas.openxmlformats.org/drawingml/2006/chartDrawing">
    <cdr:from>
      <cdr:x>0.54345</cdr:x>
      <cdr:y>0.35127</cdr:y>
    </cdr:from>
    <cdr:to>
      <cdr:x>0.62002</cdr:x>
      <cdr:y>0.40332</cdr:y>
    </cdr:to>
    <cdr:sp macro="" textlink="">
      <cdr:nvSpPr>
        <cdr:cNvPr id="3" name="TextBox 13"/>
        <cdr:cNvSpPr txBox="1"/>
      </cdr:nvSpPr>
      <cdr:spPr>
        <a:xfrm xmlns:a="http://schemas.openxmlformats.org/drawingml/2006/main">
          <a:off x="4200113" y="1661379"/>
          <a:ext cx="591829"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FF0000"/>
              </a:solidFill>
            </a:rPr>
            <a:t>(12)% ∆</a:t>
          </a:r>
          <a:endParaRPr lang="en-US" sz="1000" b="1" dirty="0">
            <a:solidFill>
              <a:srgbClr val="FF0000"/>
            </a:solidFill>
          </a:endParaRPr>
        </a:p>
      </cdr:txBody>
    </cdr:sp>
  </cdr:relSizeAnchor>
  <cdr:relSizeAnchor xmlns:cdr="http://schemas.openxmlformats.org/drawingml/2006/chartDrawing">
    <cdr:from>
      <cdr:x>0.55109</cdr:x>
      <cdr:y>0.57229</cdr:y>
    </cdr:from>
    <cdr:to>
      <cdr:x>0.60879</cdr:x>
      <cdr:y>0.62435</cdr:y>
    </cdr:to>
    <cdr:sp macro="" textlink="">
      <cdr:nvSpPr>
        <cdr:cNvPr id="4" name="TextBox 16"/>
        <cdr:cNvSpPr txBox="1"/>
      </cdr:nvSpPr>
      <cdr:spPr>
        <a:xfrm xmlns:a="http://schemas.openxmlformats.org/drawingml/2006/main">
          <a:off x="4259193" y="2706779"/>
          <a:ext cx="44595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b="1" dirty="0" smtClean="0"/>
            <a:t>1% ∆</a:t>
          </a:r>
          <a:endParaRPr lang="en-US" sz="1000" b="1" dirty="0"/>
        </a:p>
      </cdr:txBody>
    </cdr:sp>
  </cdr:relSizeAnchor>
  <cdr:relSizeAnchor xmlns:cdr="http://schemas.openxmlformats.org/drawingml/2006/chartDrawing">
    <cdr:from>
      <cdr:x>0.5459</cdr:x>
      <cdr:y>0.49482</cdr:y>
    </cdr:from>
    <cdr:to>
      <cdr:x>0.61398</cdr:x>
      <cdr:y>0.54688</cdr:y>
    </cdr:to>
    <cdr:sp macro="" textlink="">
      <cdr:nvSpPr>
        <cdr:cNvPr id="5" name="TextBox 13"/>
        <cdr:cNvSpPr txBox="1"/>
      </cdr:nvSpPr>
      <cdr:spPr>
        <a:xfrm xmlns:a="http://schemas.openxmlformats.org/drawingml/2006/main">
          <a:off x="4219118" y="2340332"/>
          <a:ext cx="52610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FF0000"/>
              </a:solidFill>
            </a:rPr>
            <a:t>(1)% ∆</a:t>
          </a:r>
          <a:endParaRPr lang="en-US" sz="1000" b="1" dirty="0">
            <a:solidFill>
              <a:srgbClr val="FF0000"/>
            </a:solidFill>
          </a:endParaRPr>
        </a:p>
      </cdr:txBody>
    </cdr:sp>
  </cdr:relSizeAnchor>
  <cdr:relSizeAnchor xmlns:cdr="http://schemas.openxmlformats.org/drawingml/2006/chartDrawing">
    <cdr:from>
      <cdr:x>0.54497</cdr:x>
      <cdr:y>0.64845</cdr:y>
    </cdr:from>
    <cdr:to>
      <cdr:x>0.61304</cdr:x>
      <cdr:y>0.70051</cdr:y>
    </cdr:to>
    <cdr:sp macro="" textlink="">
      <cdr:nvSpPr>
        <cdr:cNvPr id="6" name="TextBox 13"/>
        <cdr:cNvSpPr txBox="1"/>
      </cdr:nvSpPr>
      <cdr:spPr>
        <a:xfrm xmlns:a="http://schemas.openxmlformats.org/drawingml/2006/main">
          <a:off x="4211904" y="3066993"/>
          <a:ext cx="52610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FF0000"/>
              </a:solidFill>
            </a:rPr>
            <a:t>(4)% ∆</a:t>
          </a:r>
          <a:endParaRPr lang="en-US" sz="1000" b="1" dirty="0">
            <a:solidFill>
              <a:srgbClr val="FF0000"/>
            </a:solidFill>
          </a:endParaRPr>
        </a:p>
      </cdr:txBody>
    </cdr:sp>
  </cdr:relSizeAnchor>
  <cdr:relSizeAnchor xmlns:cdr="http://schemas.openxmlformats.org/drawingml/2006/chartDrawing">
    <cdr:from>
      <cdr:x>0.54684</cdr:x>
      <cdr:y>0.72089</cdr:y>
    </cdr:from>
    <cdr:to>
      <cdr:x>0.62155</cdr:x>
      <cdr:y>0.77295</cdr:y>
    </cdr:to>
    <cdr:sp macro="" textlink="">
      <cdr:nvSpPr>
        <cdr:cNvPr id="7" name="TextBox 16"/>
        <cdr:cNvSpPr txBox="1"/>
      </cdr:nvSpPr>
      <cdr:spPr>
        <a:xfrm xmlns:a="http://schemas.openxmlformats.org/drawingml/2006/main">
          <a:off x="4226331" y="3409586"/>
          <a:ext cx="577402"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147% ∆</a:t>
          </a:r>
          <a:endParaRPr lang="en-US" sz="1000" b="1" dirty="0"/>
        </a:p>
      </cdr:txBody>
    </cdr:sp>
  </cdr:relSizeAnchor>
  <cdr:relSizeAnchor xmlns:cdr="http://schemas.openxmlformats.org/drawingml/2006/chartDrawing">
    <cdr:from>
      <cdr:x>0.54684</cdr:x>
      <cdr:y>0.79318</cdr:y>
    </cdr:from>
    <cdr:to>
      <cdr:x>0.62155</cdr:x>
      <cdr:y>0.84524</cdr:y>
    </cdr:to>
    <cdr:sp macro="" textlink="">
      <cdr:nvSpPr>
        <cdr:cNvPr id="8" name="TextBox 16"/>
        <cdr:cNvSpPr txBox="1"/>
      </cdr:nvSpPr>
      <cdr:spPr>
        <a:xfrm xmlns:a="http://schemas.openxmlformats.org/drawingml/2006/main">
          <a:off x="4226331" y="3751492"/>
          <a:ext cx="577402"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t>188% ∆</a:t>
          </a:r>
          <a:endParaRPr lang="en-US" sz="1000" b="1" dirty="0"/>
        </a:p>
      </cdr:txBody>
    </cdr:sp>
  </cdr:relSizeAnchor>
  <cdr:relSizeAnchor xmlns:cdr="http://schemas.openxmlformats.org/drawingml/2006/chartDrawing">
    <cdr:from>
      <cdr:x>0.89517</cdr:x>
      <cdr:y>0.8643</cdr:y>
    </cdr:from>
    <cdr:to>
      <cdr:x>0.96324</cdr:x>
      <cdr:y>0.91635</cdr:y>
    </cdr:to>
    <cdr:sp macro="" textlink="">
      <cdr:nvSpPr>
        <cdr:cNvPr id="9" name="TextBox 13"/>
        <cdr:cNvSpPr txBox="1"/>
      </cdr:nvSpPr>
      <cdr:spPr>
        <a:xfrm xmlns:a="http://schemas.openxmlformats.org/drawingml/2006/main">
          <a:off x="6918440" y="4087852"/>
          <a:ext cx="52610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smtClean="0">
              <a:solidFill>
                <a:srgbClr val="FF0000"/>
              </a:solidFill>
            </a:rPr>
            <a:t>(1)% ∆</a:t>
          </a:r>
          <a:endParaRPr lang="en-US" sz="10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0.23034</cdr:x>
      <cdr:y>0.31266</cdr:y>
    </cdr:from>
    <cdr:to>
      <cdr:x>0.38857</cdr:x>
      <cdr:y>0.76779</cdr:y>
    </cdr:to>
    <cdr:sp macro="" textlink="">
      <cdr:nvSpPr>
        <cdr:cNvPr id="2" name="TextBox 1"/>
        <cdr:cNvSpPr txBox="1"/>
      </cdr:nvSpPr>
      <cdr:spPr>
        <a:xfrm xmlns:a="http://schemas.openxmlformats.org/drawingml/2006/main">
          <a:off x="1331146" y="62815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b="1" dirty="0" smtClean="0"/>
            <a:t>$136M</a:t>
          </a:r>
        </a:p>
        <a:p xmlns:a="http://schemas.openxmlformats.org/drawingml/2006/main">
          <a:pPr algn="ctr"/>
          <a:r>
            <a:rPr lang="en-US" sz="1400" b="1" dirty="0" smtClean="0"/>
            <a:t>Operating</a:t>
          </a:r>
        </a:p>
        <a:p xmlns:a="http://schemas.openxmlformats.org/drawingml/2006/main">
          <a:pPr algn="ctr"/>
          <a:r>
            <a:rPr lang="en-US" sz="1400" b="1" dirty="0" smtClean="0"/>
            <a:t>Fund</a:t>
          </a:r>
        </a:p>
        <a:p xmlns:a="http://schemas.openxmlformats.org/drawingml/2006/main">
          <a:pPr algn="ctr"/>
          <a:r>
            <a:rPr lang="en-US" sz="1400" b="1" dirty="0" smtClean="0"/>
            <a:t>Budget</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E710702-6202-4564-A410-732A0E7150A0}" type="datetimeFigureOut">
              <a:rPr lang="en-US" smtClean="0"/>
              <a:t>5/27/2014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1CE5E51-A12C-4FA9-8541-5B46D519F62B}" type="slidenum">
              <a:rPr lang="en-US" smtClean="0"/>
              <a:t>‹#›</a:t>
            </a:fld>
            <a:endParaRPr lang="en-US"/>
          </a:p>
        </p:txBody>
      </p:sp>
    </p:spTree>
    <p:extLst>
      <p:ext uri="{BB962C8B-B14F-4D97-AF65-F5344CB8AC3E}">
        <p14:creationId xmlns:p14="http://schemas.microsoft.com/office/powerpoint/2010/main" val="2697174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C8348E-9B3E-4FF0-990C-80D77B162FD5}" type="datetimeFigureOut">
              <a:rPr lang="en-US" smtClean="0"/>
              <a:t>5/27/2014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C7A572-3B00-473C-A6FC-FA0853A6AF2B}" type="slidenum">
              <a:rPr lang="en-US" smtClean="0"/>
              <a:t>‹#›</a:t>
            </a:fld>
            <a:endParaRPr lang="en-US"/>
          </a:p>
        </p:txBody>
      </p:sp>
    </p:spTree>
    <p:extLst>
      <p:ext uri="{BB962C8B-B14F-4D97-AF65-F5344CB8AC3E}">
        <p14:creationId xmlns:p14="http://schemas.microsoft.com/office/powerpoint/2010/main" val="71949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a:t>
            </a:fld>
            <a:endParaRPr lang="en-US"/>
          </a:p>
        </p:txBody>
      </p:sp>
    </p:spTree>
    <p:extLst>
      <p:ext uri="{BB962C8B-B14F-4D97-AF65-F5344CB8AC3E}">
        <p14:creationId xmlns:p14="http://schemas.microsoft.com/office/powerpoint/2010/main" val="338017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with flat</a:t>
            </a:r>
            <a:r>
              <a:rPr lang="en-US" sz="1800" baseline="0" dirty="0" smtClean="0"/>
              <a:t> enrolments and decreases in revenues, its important we understand how we spend our money.  </a:t>
            </a:r>
          </a:p>
          <a:p>
            <a:endParaRPr lang="en-US" sz="1800" baseline="0" dirty="0" smtClean="0"/>
          </a:p>
          <a:p>
            <a:r>
              <a:rPr lang="en-US" sz="1800" baseline="0" dirty="0" smtClean="0"/>
              <a:t>Many of you have seen these graphs before.  These graphs represent a comparison of TRU against BC Research Universities and Teaching Universities.  </a:t>
            </a:r>
          </a:p>
          <a:p>
            <a:endParaRPr lang="en-US" sz="1800" baseline="0" dirty="0" smtClean="0"/>
          </a:p>
          <a:p>
            <a:r>
              <a:rPr lang="en-US" sz="1800" baseline="0" dirty="0" smtClean="0"/>
              <a:t>You’ll see from this, our percentage of total budget spent on academic expenditures (for on-campus students) is the highest in the province at 65.2%.  Within this figure, CAUBO includes all costs attributable to academic faculties (the deans, associated deans, teaching costs, operating costs related to those faculties, </a:t>
            </a:r>
            <a:r>
              <a:rPr lang="en-US" sz="1800" baseline="0" dirty="0" err="1" smtClean="0"/>
              <a:t>etc</a:t>
            </a:r>
            <a:r>
              <a:rPr lang="en-US" sz="1800" baseline="0" dirty="0" smtClean="0"/>
              <a:t>).  So I want to be clear this is not just the percentage spent on teaching.  </a:t>
            </a:r>
          </a:p>
          <a:p>
            <a:endParaRPr lang="en-US" baseline="0" dirty="0" smtClean="0"/>
          </a:p>
          <a:p>
            <a:r>
              <a:rPr lang="en-US" baseline="0" dirty="0" smtClean="0"/>
              <a:t>The reason these comparisons are relevant is because all institutions reporting through CAUBO must report the same expenditures in the same buckets.  So while we don’t know any one institution’s specific spend on teaching as a percentage of budget, these roll-ups are still apples-to-apples comparisons.  Where most institutions spend the highest percentage of their budget on the activity of teaching, its fair to say that the comparison is a relevant and that TRU invests in teaching near the top end of the comparison pool.</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10</a:t>
            </a:fld>
            <a:endParaRPr lang="en-US"/>
          </a:p>
        </p:txBody>
      </p:sp>
    </p:spTree>
    <p:extLst>
      <p:ext uri="{BB962C8B-B14F-4D97-AF65-F5344CB8AC3E}">
        <p14:creationId xmlns:p14="http://schemas.microsoft.com/office/powerpoint/2010/main" val="345481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a:t>
            </a:r>
            <a:r>
              <a:rPr lang="en-US" baseline="0" dirty="0" smtClean="0"/>
              <a:t> our spending on administration (e.g. non-academic administrative </a:t>
            </a:r>
            <a:r>
              <a:rPr lang="en-US" baseline="0" dirty="0" err="1" smtClean="0"/>
              <a:t>labour</a:t>
            </a:r>
            <a:r>
              <a:rPr lang="en-US" baseline="0" dirty="0" smtClean="0"/>
              <a:t>; financing costs; training and development, </a:t>
            </a:r>
            <a:r>
              <a:rPr lang="en-US" baseline="0" dirty="0" err="1" smtClean="0"/>
              <a:t>etc</a:t>
            </a:r>
            <a:r>
              <a:rPr lang="en-US" baseline="0" dirty="0" smtClean="0"/>
              <a:t>) is the third lowest in this comparative group.</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11</a:t>
            </a:fld>
            <a:endParaRPr lang="en-US"/>
          </a:p>
        </p:txBody>
      </p:sp>
    </p:spTree>
    <p:extLst>
      <p:ext uri="{BB962C8B-B14F-4D97-AF65-F5344CB8AC3E}">
        <p14:creationId xmlns:p14="http://schemas.microsoft.com/office/powerpoint/2010/main" val="23177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include costs associated with open learning, which is heavy administratively our percentage spend on academics decreases</a:t>
            </a:r>
            <a:r>
              <a:rPr lang="en-US" baseline="0" dirty="0" smtClean="0"/>
              <a:t> – we’re still the highest ranked RUCBC university but we’re just slightly under 3 of the teaching universities in the province.</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12</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if we include open learning, our overall</a:t>
            </a:r>
            <a:r>
              <a:rPr lang="en-US" baseline="0" dirty="0" smtClean="0"/>
              <a:t> administrative spend increases slightly ranking us about middle of the pack.  </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13</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7A572-3B00-473C-A6FC-FA0853A6AF2B}" type="slidenum">
              <a:rPr lang="en-US" smtClean="0"/>
              <a:t>14</a:t>
            </a:fld>
            <a:endParaRPr lang="en-US"/>
          </a:p>
        </p:txBody>
      </p:sp>
    </p:spTree>
    <p:extLst>
      <p:ext uri="{BB962C8B-B14F-4D97-AF65-F5344CB8AC3E}">
        <p14:creationId xmlns:p14="http://schemas.microsoft.com/office/powerpoint/2010/main" val="2577223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 if you consider our academic expenditures; its not surprising that</a:t>
            </a:r>
            <a:r>
              <a:rPr lang="en-US" sz="1800" baseline="0" dirty="0" smtClean="0"/>
              <a:t> our average class sizes have consistently remained low.  This data, taken from the Fall 2013 Space Utilization report shows that in 2013, first and second year classes averaged a class size of 23; and upper year classes averaged a class size of 19.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a:t>
            </a:r>
            <a:r>
              <a:rPr lang="en-US" sz="1800" kern="1200" baseline="0" dirty="0" smtClean="0">
                <a:solidFill>
                  <a:schemeClr val="tx1"/>
                </a:solidFill>
                <a:effectLst/>
                <a:latin typeface="+mn-lt"/>
                <a:ea typeface="+mn-ea"/>
                <a:cs typeface="+mn-cs"/>
              </a:rPr>
              <a:t> should note t</a:t>
            </a:r>
            <a:r>
              <a:rPr lang="en-US" sz="1800" kern="1200" dirty="0" smtClean="0">
                <a:solidFill>
                  <a:schemeClr val="tx1"/>
                </a:solidFill>
                <a:effectLst/>
                <a:latin typeface="+mn-lt"/>
                <a:ea typeface="+mn-ea"/>
                <a:cs typeface="+mn-cs"/>
              </a:rPr>
              <a:t>hese are academic class sizes so it excludes developmental and trades activity.  For trades the maximum class sizes range from 16 to 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15</a:t>
            </a:fld>
            <a:endParaRPr lang="en-US"/>
          </a:p>
        </p:txBody>
      </p:sp>
    </p:spTree>
    <p:extLst>
      <p:ext uri="{BB962C8B-B14F-4D97-AF65-F5344CB8AC3E}">
        <p14:creationId xmlns:p14="http://schemas.microsoft.com/office/powerpoint/2010/main" val="2774927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Considering the average class sizes of 23</a:t>
            </a:r>
            <a:r>
              <a:rPr lang="en-US" sz="1800" baseline="0" dirty="0" smtClean="0"/>
              <a:t> for lower year and 19 for upper year; its interesting to note that the average class size falls into the “small class” category.  </a:t>
            </a:r>
          </a:p>
          <a:p>
            <a:endParaRPr lang="en-US" sz="1800" baseline="0" dirty="0" smtClean="0"/>
          </a:p>
          <a:p>
            <a:r>
              <a:rPr lang="en-US" sz="1800" baseline="0" dirty="0" smtClean="0"/>
              <a:t>You can see the definition of small; medium and large classes in the legend below the graph.</a:t>
            </a:r>
          </a:p>
          <a:p>
            <a:endParaRPr lang="en-US" sz="1800" baseline="0" dirty="0" smtClean="0"/>
          </a:p>
          <a:p>
            <a:r>
              <a:rPr lang="en-US" sz="1800" baseline="0" dirty="0" smtClean="0"/>
              <a:t>What this means is that not only are the majority of our classes in the small category (less than 30); but the average class sizes of 23 and 19 are considerably lower than the small category cap of 29.  Given that 36% of our classes are of the medium variety, and 9% are of the large variety, for average class sizes to be 23 and 19 in fall 2013 indicates that there are numerous sections considerably smaller than those averages.</a:t>
            </a:r>
          </a:p>
          <a:p>
            <a:endParaRPr lang="en-US" sz="1800" baseline="0" dirty="0" smtClean="0"/>
          </a:p>
          <a:p>
            <a:r>
              <a:rPr lang="en-US" sz="1800" baseline="0" dirty="0" smtClean="0"/>
              <a:t>What is also important to note is that by and large, the distribution of class sizes has not changed significantly since 2009.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16</a:t>
            </a:fld>
            <a:endParaRPr lang="en-US"/>
          </a:p>
        </p:txBody>
      </p:sp>
    </p:spTree>
    <p:extLst>
      <p:ext uri="{BB962C8B-B14F-4D97-AF65-F5344CB8AC3E}">
        <p14:creationId xmlns:p14="http://schemas.microsoft.com/office/powerpoint/2010/main" val="141414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17</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lets move to our biggest</a:t>
            </a:r>
            <a:r>
              <a:rPr lang="en-US" sz="1800" baseline="0" dirty="0" smtClean="0"/>
              <a:t> expense category – employee costs.</a:t>
            </a:r>
          </a:p>
          <a:p>
            <a:endParaRPr lang="en-US" sz="1800" baseline="0" dirty="0" smtClean="0"/>
          </a:p>
          <a:p>
            <a:r>
              <a:rPr lang="en-US" sz="1800" baseline="0" dirty="0" smtClean="0"/>
              <a:t>The chart shows the trend of employee costs in each employment category.  What we see is that the costs are steadily increasing in every employment class even though on-campus enrolments are declining.  In 5 years, TRUFA costs have increased by $6.3M; Exempt by $4.5M; CUPE by $4.5M and TRUOLFA by $2M.  </a:t>
            </a:r>
          </a:p>
          <a:p>
            <a:endParaRPr lang="en-US" sz="1800" baseline="0" dirty="0" smtClean="0"/>
          </a:p>
          <a:p>
            <a:r>
              <a:rPr lang="en-US" sz="1800" baseline="0" dirty="0" smtClean="0"/>
              <a:t>At the same time we’ve seen on-campus enrolments drop by 2,027 enrolments; while on-line has increased its enrolments by 5000 enrolments.  </a:t>
            </a:r>
          </a:p>
          <a:p>
            <a:endParaRPr lang="en-US" sz="1800" baseline="0" dirty="0" smtClean="0"/>
          </a:p>
          <a:p>
            <a:r>
              <a:rPr lang="en-US" sz="1800" baseline="0" dirty="0" smtClean="0"/>
              <a:t>In 2014, the total salary cost to teach 1 on-campus enrolment was $892 and the average cost to teach 1 on-line enrolment was $233.  Of course, you need to back out of that the TRUFA development costs and trades costs which aren’t captured in our academic enrolments.  If you did, that number would be more like $700/OC enrolment</a:t>
            </a:r>
          </a:p>
          <a:p>
            <a:endParaRPr lang="en-US" sz="1800" baseline="0" dirty="0" smtClean="0"/>
          </a:p>
          <a:p>
            <a:r>
              <a:rPr lang="en-US" sz="1800" baseline="0" dirty="0" smtClean="0"/>
              <a:t>This is not sustainable in an environment where our enrolments are not increasing as fast as our costs..</a:t>
            </a:r>
          </a:p>
          <a:p>
            <a:endParaRPr lang="en-US" sz="1800" baseline="0" dirty="0" smtClean="0"/>
          </a:p>
          <a:p>
            <a:r>
              <a:rPr lang="en-US" sz="1800" baseline="0" dirty="0" smtClean="0"/>
              <a:t>So lets look at this data another way.  </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18</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Some of you may recall this article from the Kamloops Daily news</a:t>
            </a:r>
            <a:r>
              <a:rPr lang="en-US" sz="1800" baseline="0" dirty="0" smtClean="0"/>
              <a:t> of March 17, 2014.  The gist of the article was how administrative spending had gotten out of hand and the University was stockpiling surpluses at the expense of teaching and quality.  The graph depicts, to the best of our knowledge, growth of the exempt (or admin) employee category.  This graph only showed salary costs…the graph I showed you previously was much bigger because it included total compensation.  </a:t>
            </a:r>
          </a:p>
          <a:p>
            <a:endParaRPr lang="en-US" sz="1800" baseline="0" dirty="0" smtClean="0"/>
          </a:p>
          <a:p>
            <a:r>
              <a:rPr lang="en-US" sz="1800" baseline="0" dirty="0" smtClean="0"/>
              <a:t>So in thinking about the caption – a period of “dramatic”, disproportionate, unsustainable growth”, I had to ask myself…is it?</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19</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graph</a:t>
            </a:r>
            <a:r>
              <a:rPr lang="en-US" baseline="0" dirty="0" smtClean="0"/>
              <a:t> I showed you from the Kamloops this week, correlates specifically to the excluded category as seen here.  </a:t>
            </a:r>
            <a:endParaRPr lang="en-US"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20</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let’s answer the dramatic, disproportionate</a:t>
            </a:r>
            <a:r>
              <a:rPr lang="en-US" sz="1800" baseline="0" dirty="0" smtClean="0"/>
              <a:t>, unsustainable growth question.  </a:t>
            </a:r>
            <a:r>
              <a:rPr lang="en-US" sz="1800" dirty="0" smtClean="0"/>
              <a:t>This table shows the %</a:t>
            </a:r>
            <a:r>
              <a:rPr lang="en-US" sz="1800" baseline="0" dirty="0" smtClean="0"/>
              <a:t> of total compensation spent in each of the employment classes.  </a:t>
            </a:r>
          </a:p>
          <a:p>
            <a:endParaRPr lang="en-US" sz="1800" baseline="0" dirty="0" smtClean="0"/>
          </a:p>
          <a:p>
            <a:r>
              <a:rPr lang="en-US" sz="1800" baseline="0" dirty="0" smtClean="0"/>
              <a:t>You’ll see since 2010, the exempt category has increased by 1.4%; CUPE has increased by 0.2% and TRUOLFA has increased by 1.3%.  During that same period, total spending as a percentage of compensation budget has decreased by 3.0% in TRUFA.</a:t>
            </a:r>
          </a:p>
          <a:p>
            <a:endParaRPr lang="en-US" sz="1800" baseline="0" dirty="0" smtClean="0"/>
          </a:p>
          <a:p>
            <a:r>
              <a:rPr lang="en-US" sz="1800" baseline="0" dirty="0" smtClean="0"/>
              <a:t>If you take the universities teaching costs as an aggregate, you’ll see that the % spent on teaching has declined slightly by 1.7% and the increases in non-teaching have increased by the corresponding amount.  But again, in real dollar terms, all employee categories have increased.</a:t>
            </a:r>
          </a:p>
          <a:p>
            <a:endParaRPr lang="en-US" sz="1800" baseline="0" dirty="0" smtClean="0"/>
          </a:p>
          <a:p>
            <a:r>
              <a:rPr lang="en-US" sz="1800" baseline="0" dirty="0" smtClean="0"/>
              <a:t>Is this dramatic…no.  Is it disproportionate – no.  Actual dollars spent in each employee class have increased whereas the amounts spent as a percentage of budgets have changed only slightly so there’s nothing dramatic or disproportionate in any of these findings.  However, with respect to the question of sustainable, given how our enrolments are trending, these trends are not sustainable and we need to really begin to question our costs in all areas of the university.</a:t>
            </a:r>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21</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We’ve looked at the proportions from a financial perspective so lets explore them from an employee headcount perspective.  </a:t>
            </a:r>
          </a:p>
          <a:p>
            <a:endParaRPr lang="en-US" sz="1800" baseline="0" dirty="0" smtClean="0"/>
          </a:p>
          <a:p>
            <a:r>
              <a:rPr lang="en-US" sz="1800" baseline="0" dirty="0" smtClean="0"/>
              <a:t>Is this dramatic…no.  Is it disproportionate – no.  Actual dollars spent in each employee class have increased whereas the amounts spent as a percentage of budgets have changed only slightly so there’s nothing dramatic or disproportionate in any of these findings.  However, with respect to the question of sustainable, given how our enrolments are trending, these trends are not sustainable and we need to really begin to question our costs in all areas of the university.</a:t>
            </a:r>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22</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One other</a:t>
            </a:r>
            <a:r>
              <a:rPr lang="en-US" sz="1800" baseline="0" dirty="0" smtClean="0"/>
              <a:t> quick observation that was made when we did the analysis is that we took the total compensation for the exempt category and we graphed the costs of the employees based on where they were assigned.  </a:t>
            </a:r>
            <a:endParaRPr lang="en-US" sz="1800" dirty="0" smtClean="0"/>
          </a:p>
          <a:p>
            <a:endParaRPr lang="en-US" sz="1800" dirty="0" smtClean="0"/>
          </a:p>
          <a:p>
            <a:r>
              <a:rPr lang="en-US" sz="1800" dirty="0" smtClean="0"/>
              <a:t>So you can see that we’ve split</a:t>
            </a:r>
            <a:r>
              <a:rPr lang="en-US" sz="1800" baseline="0" dirty="0" smtClean="0"/>
              <a:t> out the academic divisions (which includes library, student services, </a:t>
            </a:r>
            <a:r>
              <a:rPr lang="en-US" sz="1800" baseline="0" dirty="0" err="1" smtClean="0"/>
              <a:t>reg</a:t>
            </a:r>
            <a:r>
              <a:rPr lang="en-US" sz="1800" baseline="0" dirty="0" smtClean="0"/>
              <a:t> office, faculties, provost, </a:t>
            </a:r>
            <a:r>
              <a:rPr lang="en-US" sz="1800" baseline="0" dirty="0" err="1" smtClean="0"/>
              <a:t>etc</a:t>
            </a:r>
            <a:r>
              <a:rPr lang="en-US" sz="1800" baseline="0" dirty="0" smtClean="0"/>
              <a:t>) open learning division, law, etc.</a:t>
            </a:r>
          </a:p>
          <a:p>
            <a:endParaRPr lang="en-US" sz="1800" baseline="0" dirty="0" smtClean="0"/>
          </a:p>
          <a:p>
            <a:r>
              <a:rPr lang="en-US" sz="1800" baseline="0" dirty="0" smtClean="0"/>
              <a:t>What’s interesting is you can see a distinct change in spending </a:t>
            </a:r>
            <a:r>
              <a:rPr lang="en-US" sz="1800" baseline="0" dirty="0" err="1" smtClean="0"/>
              <a:t>behaviour</a:t>
            </a:r>
            <a:r>
              <a:rPr lang="en-US" sz="1800" baseline="0" dirty="0" smtClean="0"/>
              <a:t> at the time of the current budget methodology was installed.  What happened here is that the operating budget of the administrative units were increased and budget managers spent to the level of those increases and basically maintained that level of spend over time since their budgets didn’t change substantially.  On the academic side, we see a steady increase in administrative spending because Deans now had the ability to spend as their tuition revenues grew.  There are other factors here of course but the timing of this change in spending patterns is really interesting and in some ways speaks to how the current budget methodology gave budget manager the ability to spend on whatever they felt was important because they had the resources to do so.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23</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chart shows how the average salary</a:t>
            </a:r>
            <a:r>
              <a:rPr lang="en-US" sz="1800" baseline="0" dirty="0" smtClean="0"/>
              <a:t> of an employee in each category has changed over the past 5 years.</a:t>
            </a:r>
          </a:p>
          <a:p>
            <a:endParaRPr lang="en-US" sz="1800" baseline="0" dirty="0" smtClean="0"/>
          </a:p>
          <a:p>
            <a:r>
              <a:rPr lang="en-US" sz="1800" baseline="0" dirty="0" smtClean="0"/>
              <a:t>Taken together, the average salary of all employees has increase 9.85% since 2010.</a:t>
            </a:r>
          </a:p>
          <a:p>
            <a:endParaRPr lang="en-US" sz="1800" baseline="0" dirty="0" smtClean="0"/>
          </a:p>
          <a:p>
            <a:r>
              <a:rPr lang="en-US" sz="1800" baseline="0" dirty="0" smtClean="0"/>
              <a:t>By employee category; the average exempt salary has increased by 7%; the average TRUFA salary increased by 11%; the average CUPE salary increased by 10% and the average TRUOLFA salary increased by 13%</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24</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When you look at the employee category collective agreement increases; the previous slide begins</a:t>
            </a:r>
            <a:r>
              <a:rPr lang="en-US" sz="1800" baseline="0" dirty="0" smtClean="0"/>
              <a:t> to make more sense.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25</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at the employee category collective agreement increases; the previous slide begins</a:t>
            </a:r>
            <a:r>
              <a:rPr lang="en-US" baseline="0" dirty="0" smtClean="0"/>
              <a:t> to make more sense.  </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26</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27</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Faculties were still $1MM overspent at year end.</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28</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29</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Our</a:t>
            </a:r>
            <a:r>
              <a:rPr lang="en-US" sz="1800" baseline="0" dirty="0" smtClean="0"/>
              <a:t> primary catchment area is trending towards stagnant enrolments into the future.  Not anticipated to hit 2007 levels anytime soon.</a:t>
            </a:r>
          </a:p>
          <a:p>
            <a:r>
              <a:rPr lang="en-US" sz="1800" baseline="0" dirty="0" smtClean="0"/>
              <a:t>As a planner and administrator, the signal for me is that TRU needs to plan for a plateauing of our on-campus enrolments.  Growth will be augmented, somewhat by international enrolments (but those aspirations need to be tempered) as well as growth through the online environment.  </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3</a:t>
            </a:fld>
            <a:endParaRPr lang="en-US"/>
          </a:p>
        </p:txBody>
      </p:sp>
    </p:spTree>
    <p:extLst>
      <p:ext uri="{BB962C8B-B14F-4D97-AF65-F5344CB8AC3E}">
        <p14:creationId xmlns:p14="http://schemas.microsoft.com/office/powerpoint/2010/main" val="339482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30</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31</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32</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7A572-3B00-473C-A6FC-FA0853A6AF2B}" type="slidenum">
              <a:rPr lang="en-US" smtClean="0"/>
              <a:t>33</a:t>
            </a:fld>
            <a:endParaRPr lang="en-US"/>
          </a:p>
        </p:txBody>
      </p:sp>
    </p:spTree>
    <p:extLst>
      <p:ext uri="{BB962C8B-B14F-4D97-AF65-F5344CB8AC3E}">
        <p14:creationId xmlns:p14="http://schemas.microsoft.com/office/powerpoint/2010/main" val="2698003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$688,</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34</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Budget to Actual – because</a:t>
            </a:r>
            <a:r>
              <a:rPr lang="en-US" baseline="0" dirty="0" smtClean="0"/>
              <a:t> of the change to 3 </a:t>
            </a:r>
            <a:r>
              <a:rPr lang="en-US" baseline="0" dirty="0" err="1" smtClean="0"/>
              <a:t>yr</a:t>
            </a:r>
            <a:r>
              <a:rPr lang="en-US" baseline="0" dirty="0" smtClean="0"/>
              <a:t> rolling average</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35</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36</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Operating</a:t>
            </a:r>
            <a:r>
              <a:rPr lang="en-US" baseline="0" dirty="0" smtClean="0"/>
              <a:t> Revenue Increase of 1% </a:t>
            </a:r>
            <a:r>
              <a:rPr lang="en-US" baseline="0" dirty="0" err="1" smtClean="0"/>
              <a:t>yr</a:t>
            </a:r>
            <a:r>
              <a:rPr lang="en-US" baseline="0" dirty="0" smtClean="0"/>
              <a:t>/</a:t>
            </a:r>
            <a:r>
              <a:rPr lang="en-US" baseline="0" dirty="0" err="1" smtClean="0"/>
              <a:t>yr</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37</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38</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7A572-3B00-473C-A6FC-FA0853A6AF2B}" type="slidenum">
              <a:rPr lang="en-US" smtClean="0"/>
              <a:t>39</a:t>
            </a:fld>
            <a:endParaRPr lang="en-US"/>
          </a:p>
        </p:txBody>
      </p:sp>
    </p:spTree>
    <p:extLst>
      <p:ext uri="{BB962C8B-B14F-4D97-AF65-F5344CB8AC3E}">
        <p14:creationId xmlns:p14="http://schemas.microsoft.com/office/powerpoint/2010/main" val="319598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If you look at the bottom red</a:t>
            </a:r>
            <a:r>
              <a:rPr lang="en-US" sz="1800" baseline="0" dirty="0" smtClean="0"/>
              <a:t> line, you can see a steady growth of international enrolments.  By contrast, the green line shows that domestic enrolments on campus have declined slightly.  The overall effect is essentially a plateauing of our on-campus enrolments.  The decline in domestic enrolments have been negated by the increase in international enrolments.</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4</a:t>
            </a:fld>
            <a:endParaRPr lang="en-US"/>
          </a:p>
        </p:txBody>
      </p:sp>
    </p:spTree>
    <p:extLst>
      <p:ext uri="{BB962C8B-B14F-4D97-AF65-F5344CB8AC3E}">
        <p14:creationId xmlns:p14="http://schemas.microsoft.com/office/powerpoint/2010/main" val="24890187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Expenditures are flat</a:t>
            </a:r>
            <a:r>
              <a:rPr lang="en-US" baseline="0" dirty="0" smtClean="0"/>
              <a:t> – essentially the same level as last year.</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40</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 credit card fees; institutional portions of total</a:t>
            </a:r>
            <a:r>
              <a:rPr lang="en-US" baseline="0" dirty="0" smtClean="0"/>
              <a:t> comp (e.g. we don’t assign to the divisions); institutional contracts (e.g. PSA’s); differences between benefits (allocation method to the benefits – plug goes to institutional); institutional transfers (e.g. capital transfers, </a:t>
            </a:r>
            <a:r>
              <a:rPr lang="en-US" baseline="0" dirty="0" err="1" smtClean="0"/>
              <a:t>dif</a:t>
            </a:r>
            <a:r>
              <a:rPr lang="en-US" baseline="0" dirty="0" smtClean="0"/>
              <a:t> between international tuitions and the allocations – any expense or revenue not attributable to a division – e.g. copyright); institutional computer expenses; banking and interest charges; audit fees </a:t>
            </a:r>
          </a:p>
          <a:p>
            <a:endParaRPr lang="en-US" baseline="0" dirty="0" smtClean="0"/>
          </a:p>
          <a:p>
            <a:r>
              <a:rPr lang="en-US" baseline="0" dirty="0" smtClean="0"/>
              <a:t>Institutional % Change:  Strategic Initiatives and Institutional Issues have not been allocated to divisions ($1.12M); Unallocated benefit increase; budget increase for bank, interest &amp; Credit Card Fees ($400k)</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41</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Elimination of 3-yr rolling average</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42</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E&amp;S – Carbon Taxes from VP-AF</a:t>
            </a:r>
            <a:r>
              <a:rPr lang="en-US" baseline="0" dirty="0" smtClean="0"/>
              <a:t> to E&amp;S</a:t>
            </a:r>
          </a:p>
          <a:p>
            <a:r>
              <a:rPr lang="en-US" baseline="0" dirty="0" smtClean="0"/>
              <a:t>Facilities – Includes estimates for IDI revs and </a:t>
            </a:r>
            <a:r>
              <a:rPr lang="en-US" baseline="0" dirty="0" err="1" smtClean="0"/>
              <a:t>exp</a:t>
            </a:r>
            <a:r>
              <a:rPr lang="en-US" baseline="0" dirty="0" smtClean="0"/>
              <a:t> not budgeted for in previous years (trying to provide a more complete picture)</a:t>
            </a:r>
          </a:p>
          <a:p>
            <a:r>
              <a:rPr lang="en-US" baseline="0" dirty="0" smtClean="0"/>
              <a:t>AVP HR – Search costs and retirement allowances and funding for Benefits Officer</a:t>
            </a:r>
          </a:p>
          <a:p>
            <a:r>
              <a:rPr lang="en-US" baseline="0" dirty="0" smtClean="0"/>
              <a:t>Budget Dev – portion to Finance</a:t>
            </a:r>
          </a:p>
          <a:p>
            <a:r>
              <a:rPr lang="en-US" baseline="0" dirty="0" smtClean="0"/>
              <a:t>AVP Fin – portion from Budget Dev and from OL</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43</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44</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45</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7A572-3B00-473C-A6FC-FA0853A6AF2B}" type="slidenum">
              <a:rPr lang="en-US" smtClean="0"/>
              <a:t>46</a:t>
            </a:fld>
            <a:endParaRPr lang="en-US"/>
          </a:p>
        </p:txBody>
      </p:sp>
    </p:spTree>
    <p:extLst>
      <p:ext uri="{BB962C8B-B14F-4D97-AF65-F5344CB8AC3E}">
        <p14:creationId xmlns:p14="http://schemas.microsoft.com/office/powerpoint/2010/main" val="24218036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C7A572-3B00-473C-A6FC-FA0853A6AF2B}" type="slidenum">
              <a:rPr lang="en-US" smtClean="0"/>
              <a:t>47</a:t>
            </a:fld>
            <a:endParaRPr lang="en-US"/>
          </a:p>
        </p:txBody>
      </p:sp>
    </p:spTree>
    <p:extLst>
      <p:ext uri="{BB962C8B-B14F-4D97-AF65-F5344CB8AC3E}">
        <p14:creationId xmlns:p14="http://schemas.microsoft.com/office/powerpoint/2010/main" val="1340106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Capital fund:</a:t>
            </a:r>
            <a:r>
              <a:rPr lang="en-CA" sz="1200" kern="1200" dirty="0" smtClean="0">
                <a:solidFill>
                  <a:schemeClr val="tx1"/>
                </a:solidFill>
                <a:effectLst/>
                <a:latin typeface="+mn-lt"/>
                <a:ea typeface="+mn-ea"/>
                <a:cs typeface="+mn-cs"/>
              </a:rPr>
              <a:t> Capital fund records the recognition of revenues designated for capital projects and expenditures including amortization of assets,  interest on debt relating to capital construction, and other expenditures relating to buildings and equipment.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C7A572-3B00-473C-A6FC-FA0853A6AF2B}" type="slidenum">
              <a:rPr lang="en-US" smtClean="0"/>
              <a:t>48</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kern="1200" dirty="0" smtClean="0">
                <a:solidFill>
                  <a:schemeClr val="tx1"/>
                </a:solidFill>
                <a:effectLst/>
                <a:latin typeface="+mn-lt"/>
                <a:ea typeface="+mn-ea"/>
                <a:cs typeface="+mn-cs"/>
              </a:rPr>
              <a:t>Ancillary fund:</a:t>
            </a:r>
            <a:r>
              <a:rPr lang="en-CA" sz="1200" kern="1200" dirty="0" smtClean="0">
                <a:solidFill>
                  <a:schemeClr val="tx1"/>
                </a:solidFill>
                <a:effectLst/>
                <a:latin typeface="+mn-lt"/>
                <a:ea typeface="+mn-ea"/>
                <a:cs typeface="+mn-cs"/>
              </a:rPr>
              <a:t>  Ancillary enterprises (retail sales and services) provide retail goods and services to the University community and include:  the bookstores, Culinary Arts operations, parking services, contracted food and beverage services, conference and convention activities, student residence and printing services.</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$1.2</a:t>
            </a:r>
            <a:r>
              <a:rPr lang="en-CA" sz="1200" kern="1200" baseline="0" dirty="0" smtClean="0">
                <a:solidFill>
                  <a:schemeClr val="tx1"/>
                </a:solidFill>
                <a:effectLst/>
                <a:latin typeface="+mn-lt"/>
                <a:ea typeface="+mn-ea"/>
                <a:cs typeface="+mn-cs"/>
              </a:rPr>
              <a:t> from parking to operating</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Residence only – CAC amortized under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5C7A572-3B00-473C-A6FC-FA0853A6AF2B}" type="slidenum">
              <a:rPr lang="en-US" smtClean="0"/>
              <a:t>49</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 open learning, the story is the opposite.  Since 2007/08, OL has seen steady growth domestically as evidenced</a:t>
            </a:r>
            <a:r>
              <a:rPr lang="en-US" sz="1800" baseline="0" dirty="0" smtClean="0"/>
              <a:t> by the green line.  Growth in international enrolments in OL, as evidenced by the red line, peaked in 2011/12 and have declined slightly ever since.  The overall effect is an overall growth of OL enrolments driven primarily by growth in domestic registrants.</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5</a:t>
            </a:fld>
            <a:endParaRPr lang="en-US"/>
          </a:p>
        </p:txBody>
      </p:sp>
    </p:spTree>
    <p:extLst>
      <p:ext uri="{BB962C8B-B14F-4D97-AF65-F5344CB8AC3E}">
        <p14:creationId xmlns:p14="http://schemas.microsoft.com/office/powerpoint/2010/main" val="15228284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Sponsored Research fund:</a:t>
            </a:r>
            <a:r>
              <a:rPr lang="en-CA" sz="1200" kern="1200" dirty="0" smtClean="0">
                <a:solidFill>
                  <a:schemeClr val="tx1"/>
                </a:solidFill>
                <a:effectLst/>
                <a:latin typeface="+mn-lt"/>
                <a:ea typeface="+mn-ea"/>
                <a:cs typeface="+mn-cs"/>
              </a:rPr>
              <a:t>  This fund tracks research activities which are funded by outside agencies and governments.  The revenues are all restricted in use as they are for a specific research program or purpose.  The majority of the revenue comes from government grants.  Expenses are primarily wages and benefits, professional fees and contracted services.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50</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i="1" kern="1200" dirty="0" smtClean="0">
                <a:solidFill>
                  <a:schemeClr val="tx1"/>
                </a:solidFill>
                <a:effectLst/>
                <a:latin typeface="+mn-lt"/>
                <a:ea typeface="+mn-ea"/>
                <a:cs typeface="+mn-cs"/>
              </a:rPr>
              <a:t>Specific Purpose fund: </a:t>
            </a:r>
            <a:r>
              <a:rPr lang="en-CA" sz="1200" kern="1200" dirty="0" smtClean="0">
                <a:solidFill>
                  <a:schemeClr val="tx1"/>
                </a:solidFill>
                <a:effectLst/>
                <a:latin typeface="+mn-lt"/>
                <a:ea typeface="+mn-ea"/>
                <a:cs typeface="+mn-cs"/>
              </a:rPr>
              <a:t> This fund tracks amounts that TRU has set aside for designated purposes including bursaries, scholarships, awards, computer and equipment leasing.  </a:t>
            </a:r>
            <a:endParaRPr lang="en-US" sz="1200" kern="1200" dirty="0" smtClean="0">
              <a:solidFill>
                <a:schemeClr val="tx1"/>
              </a:solidFill>
              <a:effectLst/>
              <a:latin typeface="+mn-lt"/>
              <a:ea typeface="+mn-ea"/>
              <a:cs typeface="+mn-cs"/>
            </a:endParaRPr>
          </a:p>
          <a:p>
            <a:endParaRPr lang="en-US" dirty="0" smtClean="0"/>
          </a:p>
          <a:p>
            <a:r>
              <a:rPr lang="en-US" dirty="0" smtClean="0"/>
              <a:t>Professional</a:t>
            </a:r>
            <a:r>
              <a:rPr lang="en-US" baseline="0" dirty="0" smtClean="0"/>
              <a:t> Allow – TRUFA</a:t>
            </a:r>
            <a:endParaRPr lang="en-US" baseline="0" dirty="0"/>
          </a:p>
          <a:p>
            <a:r>
              <a:rPr lang="en-US" baseline="0" dirty="0" smtClean="0"/>
              <a:t>Specific Purpose – designated student fees; grants for targeted funding (e.g. specific trades grants – HEO; WL grants) 900k from foundation; aboriginal and disabilities grant</a:t>
            </a:r>
          </a:p>
        </p:txBody>
      </p:sp>
      <p:sp>
        <p:nvSpPr>
          <p:cNvPr id="4" name="Slide Number Placeholder 3"/>
          <p:cNvSpPr>
            <a:spLocks noGrp="1"/>
          </p:cNvSpPr>
          <p:nvPr>
            <p:ph type="sldNum" sz="quarter" idx="10"/>
          </p:nvPr>
        </p:nvSpPr>
        <p:spPr/>
        <p:txBody>
          <a:bodyPr/>
          <a:lstStyle/>
          <a:p>
            <a:fld id="{A5C7A572-3B00-473C-A6FC-FA0853A6AF2B}" type="slidenum">
              <a:rPr lang="en-US" smtClean="0"/>
              <a:t>51</a:t>
            </a:fld>
            <a:endParaRPr lang="en-US"/>
          </a:p>
        </p:txBody>
      </p:sp>
    </p:spTree>
    <p:extLst>
      <p:ext uri="{BB962C8B-B14F-4D97-AF65-F5344CB8AC3E}">
        <p14:creationId xmlns:p14="http://schemas.microsoft.com/office/powerpoint/2010/main" val="69607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To summarize the previous slides,</a:t>
            </a:r>
            <a:r>
              <a:rPr lang="en-US" sz="1800" baseline="0" dirty="0" smtClean="0"/>
              <a:t> overall enrolment is trending upwards because of the growth in international enrolments and open learning; offsetting the decline in domestic students on-campus.</a:t>
            </a:r>
          </a:p>
          <a:p>
            <a:endParaRPr lang="en-US" sz="1800" baseline="0" dirty="0" smtClean="0"/>
          </a:p>
          <a:p>
            <a:r>
              <a:rPr lang="en-US" sz="1800" baseline="0" dirty="0" smtClean="0"/>
              <a:t>International growth has offset the decline in domestic enrolments.  Domestic enrolment trends are more predictable and allow institutions more time to adapt to changing conditions.  International enrolments on the other hand are risky.  As an example, we’ve developed strong markets in the Ukraine and Russia but with the political situation unfolding there, there is a high probability that we won’t see any students from that region (and we were anticipating about 100).  Changes in currency, natural disasters, </a:t>
            </a:r>
            <a:r>
              <a:rPr lang="en-US" sz="1800" baseline="0" dirty="0" err="1" smtClean="0"/>
              <a:t>etc</a:t>
            </a:r>
            <a:r>
              <a:rPr lang="en-US" sz="1800" baseline="0" dirty="0" smtClean="0"/>
              <a:t> all have a bearing and we need to insulate ourselves as best we can against evolving circumstances.</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6</a:t>
            </a:fld>
            <a:endParaRPr lang="en-US"/>
          </a:p>
        </p:txBody>
      </p:sp>
    </p:spTree>
    <p:extLst>
      <p:ext uri="{BB962C8B-B14F-4D97-AF65-F5344CB8AC3E}">
        <p14:creationId xmlns:p14="http://schemas.microsoft.com/office/powerpoint/2010/main" val="388607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With those demographic trends in mind, lets look at the</a:t>
            </a:r>
            <a:r>
              <a:rPr lang="en-US" sz="1800" baseline="0" dirty="0" smtClean="0"/>
              <a:t> pattern of government grant funding.  </a:t>
            </a:r>
            <a:r>
              <a:rPr lang="en-US" sz="1800" dirty="0" smtClean="0"/>
              <a:t>In this graph, you’ll notice that our government</a:t>
            </a:r>
            <a:r>
              <a:rPr lang="en-US" sz="1800" baseline="0" dirty="0" smtClean="0"/>
              <a:t> grant (in blue) has remained relatively flat while the Routine Capital Grant has been cut by more than 50% since 2010.  The University has not been topped up for inflationary costs and with an aging infrastructure, pressures on that infrastructure continue to mount.  This is a disturbing trend combined with the fact that we are limited in our ability to increase tuition revenues by the 2% maximum allowable by government.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7</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Lowest</a:t>
            </a:r>
            <a:r>
              <a:rPr lang="en-US" sz="1800" baseline="0" dirty="0" smtClean="0"/>
              <a:t> Grant per FTE of all the RUCBC Universities ($1000/</a:t>
            </a:r>
            <a:r>
              <a:rPr lang="en-US" sz="1800" baseline="0" dirty="0" err="1" smtClean="0"/>
              <a:t>fte</a:t>
            </a:r>
            <a:r>
              <a:rPr lang="en-US" sz="1800" baseline="0" dirty="0" smtClean="0"/>
              <a:t> lower than UBC O).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8</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9</a:t>
            </a:fld>
            <a:endParaRPr lang="en-US"/>
          </a:p>
        </p:txBody>
      </p:sp>
    </p:spTree>
    <p:extLst>
      <p:ext uri="{BB962C8B-B14F-4D97-AF65-F5344CB8AC3E}">
        <p14:creationId xmlns:p14="http://schemas.microsoft.com/office/powerpoint/2010/main" val="696079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283539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9891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66326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78983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A7A27-04A4-8C42-94CC-DA06CB71DBE4}"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85699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A7A27-04A4-8C42-94CC-DA06CB71DBE4}"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0951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A7A27-04A4-8C42-94CC-DA06CB71DBE4}" type="datetimeFigureOut">
              <a:rPr lang="en-US" smtClean="0"/>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816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A7A27-04A4-8C42-94CC-DA06CB71DBE4}" type="datetimeFigureOut">
              <a:rPr lang="en-US" smtClean="0"/>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77658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A7A27-04A4-8C42-94CC-DA06CB71DBE4}" type="datetimeFigureOut">
              <a:rPr lang="en-US" smtClean="0"/>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375788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A7A27-04A4-8C42-94CC-DA06CB71DBE4}"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63880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A7A27-04A4-8C42-94CC-DA06CB71DBE4}"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64065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7A27-04A4-8C42-94CC-DA06CB71DBE4}" type="datetimeFigureOut">
              <a:rPr lang="en-US" smtClean="0"/>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0875B-1C96-DA46-99D5-40D26975AA3A}" type="slidenum">
              <a:rPr lang="en-US" smtClean="0"/>
              <a:t>‹#›</a:t>
            </a:fld>
            <a:endParaRPr lang="en-US"/>
          </a:p>
        </p:txBody>
      </p:sp>
    </p:spTree>
    <p:extLst>
      <p:ext uri="{BB962C8B-B14F-4D97-AF65-F5344CB8AC3E}">
        <p14:creationId xmlns:p14="http://schemas.microsoft.com/office/powerpoint/2010/main" val="414231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file://localhost/Users/mcoulter/Desktop/Chart%207.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file://localhost/Users/mcoulter/Desktop/Chart%2010.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file://localhost/Users/mcoulter/Desktop/Chart%2011.pn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file://localhost/Users/mcoulter/Desktop/Chart%203.pn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file://localhost/Users/mcoulter/Desktop/Chart%205.png"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10817" y="3114769"/>
            <a:ext cx="5947000" cy="1319008"/>
          </a:xfrm>
        </p:spPr>
        <p:txBody>
          <a:bodyPr>
            <a:normAutofit fontScale="85000" lnSpcReduction="20000"/>
          </a:bodyPr>
          <a:lstStyle/>
          <a:p>
            <a:pPr marL="0" indent="0" algn="ctr">
              <a:buNone/>
            </a:pPr>
            <a:r>
              <a:rPr lang="en-US" dirty="0" smtClean="0">
                <a:solidFill>
                  <a:schemeClr val="tx2">
                    <a:lumMod val="50000"/>
                  </a:schemeClr>
                </a:solidFill>
                <a:latin typeface="Myriad Pro"/>
                <a:cs typeface="Myriad Pro"/>
              </a:rPr>
              <a:t>Presentation to Senate</a:t>
            </a:r>
          </a:p>
          <a:p>
            <a:pPr marL="0" indent="0" algn="ctr">
              <a:buNone/>
            </a:pPr>
            <a:r>
              <a:rPr lang="en-US" dirty="0" smtClean="0">
                <a:solidFill>
                  <a:schemeClr val="tx2">
                    <a:lumMod val="50000"/>
                  </a:schemeClr>
                </a:solidFill>
                <a:latin typeface="Myriad Pro"/>
                <a:cs typeface="Myriad Pro"/>
              </a:rPr>
              <a:t>May 26, 2014</a:t>
            </a:r>
            <a:endParaRPr lang="en-US" sz="1800" dirty="0" smtClean="0">
              <a:solidFill>
                <a:schemeClr val="tx2">
                  <a:lumMod val="50000"/>
                </a:schemeClr>
              </a:solidFill>
              <a:latin typeface="Myriad Pro"/>
              <a:cs typeface="Myriad Pro"/>
            </a:endParaRPr>
          </a:p>
          <a:p>
            <a:pPr marL="0" indent="0" algn="ctr">
              <a:buNone/>
            </a:pPr>
            <a:endParaRPr lang="en-US" sz="1800" dirty="0">
              <a:solidFill>
                <a:schemeClr val="tx2">
                  <a:lumMod val="50000"/>
                </a:schemeClr>
              </a:solidFill>
              <a:latin typeface="Myriad Pro"/>
              <a:cs typeface="Myriad Pro"/>
            </a:endParaRPr>
          </a:p>
          <a:p>
            <a:pPr marL="0" indent="0" algn="ctr">
              <a:buNone/>
            </a:pPr>
            <a:r>
              <a:rPr lang="en-US" sz="1800" dirty="0" smtClean="0">
                <a:solidFill>
                  <a:schemeClr val="tx2">
                    <a:lumMod val="50000"/>
                  </a:schemeClr>
                </a:solidFill>
                <a:latin typeface="Myriad Pro"/>
                <a:cs typeface="Myriad Pro"/>
              </a:rPr>
              <a:t>By Matt Milovick, VP – Administration &amp; Finance</a:t>
            </a:r>
            <a:endParaRPr lang="en-US" dirty="0" smtClean="0">
              <a:solidFill>
                <a:schemeClr val="tx2">
                  <a:lumMod val="50000"/>
                </a:schemeClr>
              </a:solidFill>
              <a:latin typeface="Myriad Pro"/>
              <a:cs typeface="Myriad Pro"/>
            </a:endParaRPr>
          </a:p>
          <a:p>
            <a:pPr marL="0" indent="0" algn="ctr">
              <a:buNone/>
            </a:pPr>
            <a:endParaRPr lang="en-US" dirty="0">
              <a:solidFill>
                <a:schemeClr val="tx2">
                  <a:lumMod val="50000"/>
                </a:schemeClr>
              </a:solidFill>
              <a:latin typeface="Myriad Pro"/>
              <a:cs typeface="Myriad Pro"/>
            </a:endParaRPr>
          </a:p>
        </p:txBody>
      </p:sp>
      <p:sp>
        <p:nvSpPr>
          <p:cNvPr id="14" name="Title 1"/>
          <p:cNvSpPr txBox="1">
            <a:spLocks/>
          </p:cNvSpPr>
          <p:nvPr/>
        </p:nvSpPr>
        <p:spPr>
          <a:xfrm>
            <a:off x="1880628" y="4809664"/>
            <a:ext cx="7263372" cy="9045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lumMod val="95000"/>
                  </a:schemeClr>
                </a:solidFill>
                <a:latin typeface="Myriad Pro"/>
                <a:cs typeface="Myriad Pro"/>
              </a:rPr>
              <a:t/>
            </a:r>
            <a:br>
              <a:rPr lang="en-US" dirty="0" smtClean="0">
                <a:solidFill>
                  <a:schemeClr val="bg1">
                    <a:lumMod val="95000"/>
                  </a:schemeClr>
                </a:solidFill>
                <a:latin typeface="Myriad Pro"/>
                <a:cs typeface="Myriad Pro"/>
              </a:rPr>
            </a:br>
            <a:endParaRPr lang="en-US" sz="3200" dirty="0">
              <a:solidFill>
                <a:schemeClr val="bg1">
                  <a:lumMod val="65000"/>
                </a:schemeClr>
              </a:solidFill>
              <a:latin typeface="Myriad Pro"/>
              <a:cs typeface="Myriad Pro"/>
            </a:endParaRPr>
          </a:p>
        </p:txBody>
      </p:sp>
      <p:pic>
        <p:nvPicPr>
          <p:cNvPr id="7" name="Picture 6" descr="LogoH1TRU.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433" y="5422289"/>
            <a:ext cx="5930384" cy="772882"/>
          </a:xfrm>
          <a:prstGeom prst="rect">
            <a:avLst/>
          </a:prstGeom>
        </p:spPr>
      </p:pic>
      <p:pic>
        <p:nvPicPr>
          <p:cNvPr id="6" name="Picture 5" descr="Budget 14_15 Header.png"/>
          <p:cNvPicPr>
            <a:picLocks noChangeAspect="1"/>
          </p:cNvPicPr>
          <p:nvPr/>
        </p:nvPicPr>
        <p:blipFill rotWithShape="1">
          <a:blip r:embed="rId5">
            <a:extLst>
              <a:ext uri="{28A0092B-C50C-407E-A947-70E740481C1C}">
                <a14:useLocalDpi xmlns:a14="http://schemas.microsoft.com/office/drawing/2010/main" val="0"/>
              </a:ext>
            </a:extLst>
          </a:blip>
          <a:srcRect l="22761"/>
          <a:stretch/>
        </p:blipFill>
        <p:spPr>
          <a:xfrm>
            <a:off x="0" y="711200"/>
            <a:ext cx="7062706" cy="1615076"/>
          </a:xfrm>
          <a:prstGeom prst="rect">
            <a:avLst/>
          </a:prstGeom>
        </p:spPr>
      </p:pic>
    </p:spTree>
    <p:extLst>
      <p:ext uri="{BB962C8B-B14F-4D97-AF65-F5344CB8AC3E}">
        <p14:creationId xmlns:p14="http://schemas.microsoft.com/office/powerpoint/2010/main" val="425313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840" y="262901"/>
            <a:ext cx="6522720" cy="523220"/>
          </a:xfrm>
          <a:prstGeom prst="rect">
            <a:avLst/>
          </a:prstGeom>
          <a:noFill/>
        </p:spPr>
        <p:txBody>
          <a:bodyPr wrap="square" rtlCol="0">
            <a:spAutoFit/>
          </a:bodyPr>
          <a:lstStyle/>
          <a:p>
            <a:pPr algn="l">
              <a:spcAft>
                <a:spcPts val="600"/>
              </a:spcAft>
            </a:pPr>
            <a:r>
              <a:rPr lang="en-US" sz="2800" b="1" dirty="0" smtClean="0">
                <a:solidFill>
                  <a:srgbClr val="007694"/>
                </a:solidFill>
              </a:rPr>
              <a:t>Academic Expenditure CAUBO Comparison</a:t>
            </a:r>
            <a:endParaRPr lang="en-US" sz="2800" b="1" dirty="0">
              <a:solidFill>
                <a:srgbClr val="007694"/>
              </a:solidFill>
            </a:endParaRPr>
          </a:p>
        </p:txBody>
      </p:sp>
      <p:sp>
        <p:nvSpPr>
          <p:cNvPr id="3" name="Rectangle 2"/>
          <p:cNvSpPr/>
          <p:nvPr/>
        </p:nvSpPr>
        <p:spPr>
          <a:xfrm>
            <a:off x="3942080" y="734321"/>
            <a:ext cx="1280556" cy="369332"/>
          </a:xfrm>
          <a:prstGeom prst="rect">
            <a:avLst/>
          </a:prstGeom>
        </p:spPr>
        <p:txBody>
          <a:bodyPr wrap="none">
            <a:spAutoFit/>
          </a:bodyPr>
          <a:lstStyle/>
          <a:p>
            <a:r>
              <a:rPr lang="en-US" b="1" dirty="0" smtClean="0"/>
              <a:t>On Campus</a:t>
            </a:r>
            <a:endParaRPr lang="en-US" b="1" dirty="0"/>
          </a:p>
        </p:txBody>
      </p:sp>
      <p:sp>
        <p:nvSpPr>
          <p:cNvPr id="9" name="Rectangle 8"/>
          <p:cNvSpPr/>
          <p:nvPr/>
        </p:nvSpPr>
        <p:spPr>
          <a:xfrm>
            <a:off x="6145269" y="2062480"/>
            <a:ext cx="1931931" cy="1015663"/>
          </a:xfrm>
          <a:prstGeom prst="rect">
            <a:avLst/>
          </a:prstGeom>
        </p:spPr>
        <p:txBody>
          <a:bodyPr wrap="square">
            <a:spAutoFit/>
          </a:bodyPr>
          <a:lstStyle/>
          <a:p>
            <a:r>
              <a:rPr lang="en-US" sz="1200" i="1" dirty="0"/>
              <a:t>Expenditures are as of 2011/12 CAUBO/ACPAU Report Comparison Benchmark Reports prepared by TRU Finance.</a:t>
            </a:r>
            <a:endParaRPr lang="en-US" sz="1200" dirty="0"/>
          </a:p>
        </p:txBody>
      </p:sp>
      <p:pic>
        <p:nvPicPr>
          <p:cNvPr id="6" name="Picture 5"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26" y="487679"/>
            <a:ext cx="7138174" cy="5515317"/>
          </a:xfrm>
          <a:prstGeom prst="rect">
            <a:avLst/>
          </a:prstGeom>
        </p:spPr>
      </p:pic>
    </p:spTree>
    <p:extLst>
      <p:ext uri="{BB962C8B-B14F-4D97-AF65-F5344CB8AC3E}">
        <p14:creationId xmlns:p14="http://schemas.microsoft.com/office/powerpoint/2010/main" val="4122073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38795" y="416560"/>
            <a:ext cx="7441605" cy="5754440"/>
          </a:xfrm>
          <a:prstGeom prst="rect">
            <a:avLst/>
          </a:prstGeom>
        </p:spPr>
      </p:pic>
      <p:sp>
        <p:nvSpPr>
          <p:cNvPr id="5" name="TextBox 4"/>
          <p:cNvSpPr txBox="1"/>
          <p:nvPr/>
        </p:nvSpPr>
        <p:spPr>
          <a:xfrm>
            <a:off x="904240" y="312037"/>
            <a:ext cx="7792720" cy="461665"/>
          </a:xfrm>
          <a:prstGeom prst="rect">
            <a:avLst/>
          </a:prstGeom>
          <a:noFill/>
        </p:spPr>
        <p:txBody>
          <a:bodyPr wrap="square" rtlCol="0">
            <a:spAutoFit/>
          </a:bodyPr>
          <a:lstStyle/>
          <a:p>
            <a:pPr algn="l">
              <a:spcAft>
                <a:spcPts val="600"/>
              </a:spcAft>
            </a:pPr>
            <a:r>
              <a:rPr lang="en-US" sz="2400" b="1" dirty="0" smtClean="0">
                <a:solidFill>
                  <a:srgbClr val="007694"/>
                </a:solidFill>
              </a:rPr>
              <a:t>Administration &amp; General Expenditure CAUBO Comparison</a:t>
            </a:r>
            <a:endParaRPr lang="en-US" sz="2400" b="1" dirty="0">
              <a:solidFill>
                <a:srgbClr val="007694"/>
              </a:solidFill>
            </a:endParaRPr>
          </a:p>
        </p:txBody>
      </p:sp>
      <p:sp>
        <p:nvSpPr>
          <p:cNvPr id="3" name="Rectangle 2"/>
          <p:cNvSpPr/>
          <p:nvPr/>
        </p:nvSpPr>
        <p:spPr>
          <a:xfrm>
            <a:off x="3931920" y="703841"/>
            <a:ext cx="1280556" cy="369332"/>
          </a:xfrm>
          <a:prstGeom prst="rect">
            <a:avLst/>
          </a:prstGeom>
        </p:spPr>
        <p:txBody>
          <a:bodyPr wrap="none">
            <a:spAutoFit/>
          </a:bodyPr>
          <a:lstStyle/>
          <a:p>
            <a:r>
              <a:rPr lang="en-US" b="1" dirty="0" smtClean="0"/>
              <a:t>On Campus</a:t>
            </a:r>
            <a:endParaRPr lang="en-US" b="1" dirty="0"/>
          </a:p>
        </p:txBody>
      </p:sp>
      <p:sp>
        <p:nvSpPr>
          <p:cNvPr id="9" name="Rectangle 8"/>
          <p:cNvSpPr/>
          <p:nvPr/>
        </p:nvSpPr>
        <p:spPr>
          <a:xfrm>
            <a:off x="6135109" y="2184400"/>
            <a:ext cx="1931931" cy="1015663"/>
          </a:xfrm>
          <a:prstGeom prst="rect">
            <a:avLst/>
          </a:prstGeom>
        </p:spPr>
        <p:txBody>
          <a:bodyPr wrap="square">
            <a:spAutoFit/>
          </a:bodyPr>
          <a:lstStyle/>
          <a:p>
            <a:r>
              <a:rPr lang="en-US" sz="1200" i="1" dirty="0"/>
              <a:t>Expenditures are as of 2011/12 CAUBO/ACPAU Report Comparison Benchmark Reports prepared by TRU Finance.</a:t>
            </a:r>
            <a:endParaRPr lang="en-US" sz="1200" dirty="0"/>
          </a:p>
        </p:txBody>
      </p:sp>
    </p:spTree>
    <p:extLst>
      <p:ext uri="{BB962C8B-B14F-4D97-AF65-F5344CB8AC3E}">
        <p14:creationId xmlns:p14="http://schemas.microsoft.com/office/powerpoint/2010/main" val="55130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8810" y="262901"/>
            <a:ext cx="6564550" cy="523220"/>
          </a:xfrm>
          <a:prstGeom prst="rect">
            <a:avLst/>
          </a:prstGeom>
          <a:noFill/>
        </p:spPr>
        <p:txBody>
          <a:bodyPr wrap="square" rtlCol="0">
            <a:spAutoFit/>
          </a:bodyPr>
          <a:lstStyle/>
          <a:p>
            <a:pPr algn="l">
              <a:spcAft>
                <a:spcPts val="600"/>
              </a:spcAft>
            </a:pPr>
            <a:r>
              <a:rPr lang="en-US" sz="2800" b="1" dirty="0" smtClean="0">
                <a:solidFill>
                  <a:srgbClr val="007694"/>
                </a:solidFill>
              </a:rPr>
              <a:t>Academic Expenditure CAUBO Comparison</a:t>
            </a:r>
            <a:endParaRPr lang="en-US" sz="2800" b="1" dirty="0">
              <a:solidFill>
                <a:srgbClr val="007694"/>
              </a:solidFill>
            </a:endParaRPr>
          </a:p>
        </p:txBody>
      </p:sp>
      <p:sp>
        <p:nvSpPr>
          <p:cNvPr id="3" name="Rectangle 2"/>
          <p:cNvSpPr/>
          <p:nvPr/>
        </p:nvSpPr>
        <p:spPr>
          <a:xfrm>
            <a:off x="3575130" y="703841"/>
            <a:ext cx="2000330" cy="369332"/>
          </a:xfrm>
          <a:prstGeom prst="rect">
            <a:avLst/>
          </a:prstGeom>
        </p:spPr>
        <p:txBody>
          <a:bodyPr wrap="none">
            <a:spAutoFit/>
          </a:bodyPr>
          <a:lstStyle/>
          <a:p>
            <a:r>
              <a:rPr lang="en-US" b="1" dirty="0" smtClean="0"/>
              <a:t>On Campus and OL</a:t>
            </a:r>
            <a:endParaRPr lang="en-US" b="1" dirty="0"/>
          </a:p>
        </p:txBody>
      </p:sp>
      <p:pic>
        <p:nvPicPr>
          <p:cNvPr id="4" name="Pictur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273285" y="436879"/>
            <a:ext cx="7260394" cy="5617221"/>
          </a:xfrm>
          <a:prstGeom prst="rect">
            <a:avLst/>
          </a:prstGeom>
        </p:spPr>
      </p:pic>
    </p:spTree>
    <p:extLst>
      <p:ext uri="{BB962C8B-B14F-4D97-AF65-F5344CB8AC3E}">
        <p14:creationId xmlns:p14="http://schemas.microsoft.com/office/powerpoint/2010/main" val="2893684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160" y="262901"/>
            <a:ext cx="7791530" cy="461665"/>
          </a:xfrm>
          <a:prstGeom prst="rect">
            <a:avLst/>
          </a:prstGeom>
          <a:noFill/>
        </p:spPr>
        <p:txBody>
          <a:bodyPr wrap="square" rtlCol="0">
            <a:spAutoFit/>
          </a:bodyPr>
          <a:lstStyle/>
          <a:p>
            <a:pPr algn="l">
              <a:spcAft>
                <a:spcPts val="600"/>
              </a:spcAft>
            </a:pPr>
            <a:r>
              <a:rPr lang="en-US" sz="2400" b="1" dirty="0" smtClean="0">
                <a:solidFill>
                  <a:srgbClr val="007694"/>
                </a:solidFill>
              </a:rPr>
              <a:t>Administration &amp; General  Expenditure CAUBO Comparison</a:t>
            </a:r>
            <a:endParaRPr lang="en-US" sz="2400" b="1" dirty="0">
              <a:solidFill>
                <a:srgbClr val="007694"/>
              </a:solidFill>
            </a:endParaRPr>
          </a:p>
        </p:txBody>
      </p:sp>
      <p:sp>
        <p:nvSpPr>
          <p:cNvPr id="3" name="Rectangle 2"/>
          <p:cNvSpPr/>
          <p:nvPr/>
        </p:nvSpPr>
        <p:spPr>
          <a:xfrm>
            <a:off x="3571540" y="676162"/>
            <a:ext cx="2000330" cy="369332"/>
          </a:xfrm>
          <a:prstGeom prst="rect">
            <a:avLst/>
          </a:prstGeom>
        </p:spPr>
        <p:txBody>
          <a:bodyPr wrap="none">
            <a:spAutoFit/>
          </a:bodyPr>
          <a:lstStyle/>
          <a:p>
            <a:r>
              <a:rPr lang="en-US" b="1" dirty="0" smtClean="0"/>
              <a:t>On Campus and OL</a:t>
            </a:r>
            <a:endParaRPr lang="en-US" b="1" dirty="0"/>
          </a:p>
        </p:txBody>
      </p:sp>
      <p:pic>
        <p:nvPicPr>
          <p:cNvPr id="4" name="Pictur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17624" y="334021"/>
            <a:ext cx="7549006" cy="5838305"/>
          </a:xfrm>
          <a:prstGeom prst="rect">
            <a:avLst/>
          </a:prstGeom>
        </p:spPr>
      </p:pic>
    </p:spTree>
    <p:extLst>
      <p:ext uri="{BB962C8B-B14F-4D97-AF65-F5344CB8AC3E}">
        <p14:creationId xmlns:p14="http://schemas.microsoft.com/office/powerpoint/2010/main" val="2934006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Other Expense Categories CAUBO Comparison</a:t>
            </a:r>
            <a:endParaRPr lang="en-US" sz="2400" b="1" dirty="0">
              <a:solidFill>
                <a:srgbClr val="00769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034479208"/>
              </p:ext>
            </p:extLst>
          </p:nvPr>
        </p:nvGraphicFramePr>
        <p:xfrm>
          <a:off x="629919" y="934716"/>
          <a:ext cx="7863842" cy="2366008"/>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555141"/>
                <a:gridCol w="1294410"/>
                <a:gridCol w="819398"/>
                <a:gridCol w="824675"/>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lnSpc>
                          <a:spcPct val="100000"/>
                        </a:lnSpc>
                      </a:pPr>
                      <a:r>
                        <a:rPr lang="en-US" sz="1600" u="none" strike="noStrike" dirty="0" smtClean="0">
                          <a:effectLst/>
                          <a:latin typeface="+mn-lt"/>
                        </a:rPr>
                        <a:t>ON CAMPUS</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b="1" i="0" u="none" strike="noStrike" dirty="0" smtClean="0">
                          <a:solidFill>
                            <a:schemeClr val="bg1"/>
                          </a:solidFill>
                          <a:effectLst/>
                          <a:latin typeface="+mn-lt"/>
                        </a:rPr>
                        <a:t>RANGE</a:t>
                      </a:r>
                      <a:endParaRPr lang="en-US" sz="16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mn-lt"/>
                        </a:rPr>
                        <a:t>RANK</a:t>
                      </a:r>
                      <a:endParaRPr lang="en-US" sz="1600" b="0" i="0" u="none" strike="noStrike" dirty="0" smtClean="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smtClean="0">
                          <a:effectLst/>
                          <a:latin typeface="+mn-lt"/>
                        </a:rPr>
                        <a:t>OC</a:t>
                      </a:r>
                      <a:r>
                        <a:rPr lang="en-US" sz="1600" u="none" strike="noStrike" baseline="0" dirty="0" smtClean="0">
                          <a:effectLst/>
                          <a:latin typeface="+mn-lt"/>
                        </a:rPr>
                        <a:t> &amp; OL</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smtClean="0">
                          <a:effectLst/>
                          <a:latin typeface="+mn-lt"/>
                        </a:rPr>
                        <a:t>RANGE</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smtClean="0">
                          <a:effectLst/>
                          <a:latin typeface="+mn-lt"/>
                        </a:rPr>
                        <a:t>RANK</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r>
              <a:tr h="358557">
                <a:tc>
                  <a:txBody>
                    <a:bodyPr/>
                    <a:lstStyle/>
                    <a:p>
                      <a:pPr algn="ctr" fontAlgn="b">
                        <a:lnSpc>
                          <a:spcPct val="80000"/>
                        </a:lnSpc>
                      </a:pPr>
                      <a:r>
                        <a:rPr lang="en-US" sz="1400" b="1" u="none" strike="noStrike" dirty="0" smtClean="0">
                          <a:effectLst/>
                          <a:latin typeface="+mn-lt"/>
                        </a:rPr>
                        <a:t>Student Services</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11.0</a:t>
                      </a:r>
                      <a:r>
                        <a:rPr lang="en-US" sz="1400" b="0" u="none" strike="noStrike" dirty="0">
                          <a:effectLst/>
                          <a:latin typeface="+mn-lt"/>
                        </a:rPr>
                        <a:t>%</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2.0-11.4%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2/10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fontAlgn="b">
                        <a:lnSpc>
                          <a:spcPct val="80000"/>
                        </a:lnSpc>
                      </a:pPr>
                      <a:r>
                        <a:rPr lang="en-US" sz="1400" u="none" strike="noStrike" dirty="0" smtClean="0">
                          <a:effectLst/>
                          <a:latin typeface="+mn-lt"/>
                        </a:rPr>
                        <a:t>11.3%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2.0-11.4%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smtClean="0">
                          <a:effectLst/>
                          <a:latin typeface="+mn-lt"/>
                        </a:rPr>
                        <a:t>2/10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r>
              <a:tr h="358557">
                <a:tc>
                  <a:txBody>
                    <a:bodyPr/>
                    <a:lstStyle/>
                    <a:p>
                      <a:pPr algn="ctr" fontAlgn="b">
                        <a:lnSpc>
                          <a:spcPct val="80000"/>
                        </a:lnSpc>
                      </a:pPr>
                      <a:r>
                        <a:rPr lang="en-US" sz="1400" b="1" i="0" u="none" strike="noStrike" dirty="0" smtClean="0">
                          <a:effectLst/>
                          <a:latin typeface="+mn-lt"/>
                        </a:rPr>
                        <a:t>IT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effectLst/>
                          <a:latin typeface="+mn-lt"/>
                        </a:rPr>
                        <a:t>3.1%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1.2-7.1%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chemeClr val="bg1"/>
                          </a:solidFill>
                          <a:effectLst/>
                          <a:latin typeface="+mn-lt"/>
                        </a:rPr>
                        <a:t>9/10</a:t>
                      </a:r>
                      <a:endParaRPr lang="en-US" sz="14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fontAlgn="b">
                        <a:lnSpc>
                          <a:spcPct val="80000"/>
                        </a:lnSpc>
                      </a:pPr>
                      <a:r>
                        <a:rPr lang="en-US" sz="1400" u="none" strike="noStrike" dirty="0" smtClean="0">
                          <a:effectLst/>
                          <a:latin typeface="+mn-lt"/>
                        </a:rPr>
                        <a:t>4.6%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1.2-7.1%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smtClean="0">
                          <a:effectLst/>
                          <a:latin typeface="+mn-lt"/>
                        </a:rPr>
                        <a:t>6/10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r h="358557">
                <a:tc>
                  <a:txBody>
                    <a:bodyPr/>
                    <a:lstStyle/>
                    <a:p>
                      <a:pPr algn="ctr" fontAlgn="b">
                        <a:lnSpc>
                          <a:spcPct val="80000"/>
                        </a:lnSpc>
                      </a:pPr>
                      <a:r>
                        <a:rPr lang="en-US" sz="1400" b="1" u="none" strike="noStrike" dirty="0" smtClean="0">
                          <a:effectLst/>
                          <a:latin typeface="+mn-lt"/>
                        </a:rPr>
                        <a:t>Physical Plant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5.8%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5.8-11.7%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fontAlgn="b">
                        <a:lnSpc>
                          <a:spcPct val="80000"/>
                        </a:lnSpc>
                      </a:pPr>
                      <a:r>
                        <a:rPr lang="en-US" sz="1400" u="none" strike="noStrike" dirty="0" smtClean="0">
                          <a:effectLst/>
                          <a:latin typeface="+mn-lt"/>
                        </a:rPr>
                        <a:t>5.4%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5.4-11.7%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r>
              <a:tr h="358557">
                <a:tc>
                  <a:txBody>
                    <a:bodyPr/>
                    <a:lstStyle/>
                    <a:p>
                      <a:pPr algn="ctr" fontAlgn="b">
                        <a:lnSpc>
                          <a:spcPct val="80000"/>
                        </a:lnSpc>
                      </a:pPr>
                      <a:r>
                        <a:rPr lang="en-US" sz="1400" b="1" u="none" strike="noStrike" dirty="0" smtClean="0">
                          <a:effectLst/>
                          <a:latin typeface="+mn-lt"/>
                        </a:rPr>
                        <a:t>Library</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2.7-5.4%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fontAlgn="b">
                        <a:lnSpc>
                          <a:spcPct val="80000"/>
                        </a:lnSpc>
                      </a:pPr>
                      <a:r>
                        <a:rPr lang="en-US" sz="1400" u="none" strike="noStrike" dirty="0" smtClean="0">
                          <a:effectLst/>
                          <a:latin typeface="+mn-lt"/>
                        </a:rPr>
                        <a:t>2.6%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2.6-5.4%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r>
              <a:tr h="358557">
                <a:tc>
                  <a:txBody>
                    <a:bodyPr/>
                    <a:lstStyle/>
                    <a:p>
                      <a:pPr algn="ctr" fontAlgn="b">
                        <a:lnSpc>
                          <a:spcPct val="80000"/>
                        </a:lnSpc>
                      </a:pPr>
                      <a:r>
                        <a:rPr lang="en-US" sz="1400" b="1" u="none" strike="noStrike" dirty="0" smtClean="0">
                          <a:effectLst/>
                          <a:latin typeface="+mn-lt"/>
                        </a:rPr>
                        <a:t>External Relations</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1.4-5.2%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pPr algn="ctr" fontAlgn="b">
                        <a:lnSpc>
                          <a:spcPct val="80000"/>
                        </a:lnSpc>
                      </a:pPr>
                      <a:r>
                        <a:rPr lang="en-US" sz="1400" u="none" strike="noStrike" dirty="0" smtClean="0">
                          <a:effectLst/>
                          <a:latin typeface="+mn-lt"/>
                        </a:rPr>
                        <a:t>2.4%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1.7-5.2%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smtClean="0">
                          <a:effectLst/>
                          <a:latin typeface="+mn-lt"/>
                        </a:rPr>
                        <a:t>7/10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00"/>
                    </a:solidFill>
                  </a:tcPr>
                </a:tc>
              </a:tr>
            </a:tbl>
          </a:graphicData>
        </a:graphic>
      </p:graphicFrame>
    </p:spTree>
    <p:extLst>
      <p:ext uri="{BB962C8B-B14F-4D97-AF65-F5344CB8AC3E}">
        <p14:creationId xmlns:p14="http://schemas.microsoft.com/office/powerpoint/2010/main" val="2865740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0681" y="262901"/>
            <a:ext cx="5379522" cy="461665"/>
          </a:xfrm>
          <a:prstGeom prst="rect">
            <a:avLst/>
          </a:prstGeom>
          <a:noFill/>
        </p:spPr>
        <p:txBody>
          <a:bodyPr wrap="square" rtlCol="0">
            <a:spAutoFit/>
          </a:bodyPr>
          <a:lstStyle/>
          <a:p>
            <a:pPr algn="ctr">
              <a:spcAft>
                <a:spcPts val="600"/>
              </a:spcAft>
            </a:pPr>
            <a:r>
              <a:rPr lang="en-US" sz="2400" b="1" dirty="0" smtClean="0">
                <a:solidFill>
                  <a:srgbClr val="007694"/>
                </a:solidFill>
              </a:rPr>
              <a:t>Average Fall</a:t>
            </a:r>
            <a:r>
              <a:rPr lang="en-US" sz="2400" b="1" dirty="0">
                <a:solidFill>
                  <a:srgbClr val="007694"/>
                </a:solidFill>
              </a:rPr>
              <a:t> </a:t>
            </a:r>
            <a:r>
              <a:rPr lang="en-US" sz="2400" b="1" dirty="0" smtClean="0">
                <a:solidFill>
                  <a:srgbClr val="007694"/>
                </a:solidFill>
              </a:rPr>
              <a:t>Class Size:  2010-2013</a:t>
            </a:r>
            <a:endParaRPr lang="en-US" sz="2400" b="1" dirty="0">
              <a:solidFill>
                <a:srgbClr val="007694"/>
              </a:solidFill>
            </a:endParaRPr>
          </a:p>
        </p:txBody>
      </p:sp>
      <p:graphicFrame>
        <p:nvGraphicFramePr>
          <p:cNvPr id="7" name="Chart 6"/>
          <p:cNvGraphicFramePr/>
          <p:nvPr>
            <p:extLst>
              <p:ext uri="{D42A27DB-BD31-4B8C-83A1-F6EECF244321}">
                <p14:modId xmlns:p14="http://schemas.microsoft.com/office/powerpoint/2010/main" val="3932414416"/>
              </p:ext>
            </p:extLst>
          </p:nvPr>
        </p:nvGraphicFramePr>
        <p:xfrm>
          <a:off x="568960" y="786121"/>
          <a:ext cx="7945120" cy="471772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167120" y="5078633"/>
            <a:ext cx="3108960" cy="276999"/>
          </a:xfrm>
          <a:prstGeom prst="rect">
            <a:avLst/>
          </a:prstGeom>
        </p:spPr>
        <p:txBody>
          <a:bodyPr wrap="square">
            <a:spAutoFit/>
          </a:bodyPr>
          <a:lstStyle/>
          <a:p>
            <a:r>
              <a:rPr lang="en-US" sz="1200" i="1" dirty="0" smtClean="0"/>
              <a:t>Source: BC </a:t>
            </a:r>
            <a:r>
              <a:rPr lang="en-US" sz="1200" i="1" dirty="0" err="1" smtClean="0"/>
              <a:t>HEADset</a:t>
            </a:r>
            <a:r>
              <a:rPr lang="en-US" sz="1200" i="1" dirty="0" smtClean="0"/>
              <a:t> Submission</a:t>
            </a:r>
            <a:endParaRPr lang="en-US" sz="1200" dirty="0"/>
          </a:p>
        </p:txBody>
      </p:sp>
    </p:spTree>
    <p:extLst>
      <p:ext uri="{BB962C8B-B14F-4D97-AF65-F5344CB8AC3E}">
        <p14:creationId xmlns:p14="http://schemas.microsoft.com/office/powerpoint/2010/main" val="4280217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0806" y="262901"/>
            <a:ext cx="7028795" cy="461665"/>
          </a:xfrm>
          <a:prstGeom prst="rect">
            <a:avLst/>
          </a:prstGeom>
          <a:noFill/>
        </p:spPr>
        <p:txBody>
          <a:bodyPr wrap="square" rtlCol="0">
            <a:spAutoFit/>
          </a:bodyPr>
          <a:lstStyle/>
          <a:p>
            <a:pPr algn="l">
              <a:spcAft>
                <a:spcPts val="600"/>
              </a:spcAft>
            </a:pPr>
            <a:r>
              <a:rPr lang="en-US" sz="2400" b="1" dirty="0" smtClean="0">
                <a:solidFill>
                  <a:srgbClr val="007694"/>
                </a:solidFill>
              </a:rPr>
              <a:t>Historical Class Size Distribution:  2009-2013  </a:t>
            </a:r>
            <a:endParaRPr lang="en-US" sz="2400" b="1" dirty="0">
              <a:solidFill>
                <a:srgbClr val="007694"/>
              </a:solidFill>
            </a:endParaRPr>
          </a:p>
        </p:txBody>
      </p:sp>
      <p:sp>
        <p:nvSpPr>
          <p:cNvPr id="3" name="Rectangle 2"/>
          <p:cNvSpPr/>
          <p:nvPr/>
        </p:nvSpPr>
        <p:spPr>
          <a:xfrm>
            <a:off x="1200807" y="734321"/>
            <a:ext cx="3346214" cy="369332"/>
          </a:xfrm>
          <a:prstGeom prst="rect">
            <a:avLst/>
          </a:prstGeom>
        </p:spPr>
        <p:txBody>
          <a:bodyPr wrap="none">
            <a:spAutoFit/>
          </a:bodyPr>
          <a:lstStyle/>
          <a:p>
            <a:r>
              <a:rPr lang="en-US" b="1" dirty="0"/>
              <a:t>Fall Semester, Kamloops Campus</a:t>
            </a:r>
          </a:p>
        </p:txBody>
      </p:sp>
      <p:graphicFrame>
        <p:nvGraphicFramePr>
          <p:cNvPr id="7" name="Chart 6"/>
          <p:cNvGraphicFramePr/>
          <p:nvPr>
            <p:extLst>
              <p:ext uri="{D42A27DB-BD31-4B8C-83A1-F6EECF244321}">
                <p14:modId xmlns:p14="http://schemas.microsoft.com/office/powerpoint/2010/main" val="2868526033"/>
              </p:ext>
            </p:extLst>
          </p:nvPr>
        </p:nvGraphicFramePr>
        <p:xfrm>
          <a:off x="518160" y="918987"/>
          <a:ext cx="8280400" cy="42219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994149" y="5140960"/>
            <a:ext cx="6106160" cy="276999"/>
          </a:xfrm>
          <a:prstGeom prst="rect">
            <a:avLst/>
          </a:prstGeom>
        </p:spPr>
        <p:txBody>
          <a:bodyPr wrap="square">
            <a:spAutoFit/>
          </a:bodyPr>
          <a:lstStyle/>
          <a:p>
            <a:r>
              <a:rPr lang="en-US" sz="1200" i="1" dirty="0" smtClean="0"/>
              <a:t>Note: </a:t>
            </a:r>
            <a:r>
              <a:rPr lang="en-US" sz="1200" i="1" dirty="0"/>
              <a:t>Compiled from </a:t>
            </a:r>
            <a:r>
              <a:rPr lang="en-US" sz="1200" i="1" dirty="0" smtClean="0"/>
              <a:t>annual </a:t>
            </a:r>
            <a:r>
              <a:rPr lang="en-US" sz="1200" i="1" dirty="0"/>
              <a:t>internal Space Utilization reports. </a:t>
            </a:r>
            <a:endParaRPr lang="en-US" sz="1200" dirty="0"/>
          </a:p>
        </p:txBody>
      </p:sp>
    </p:spTree>
    <p:extLst>
      <p:ext uri="{BB962C8B-B14F-4D97-AF65-F5344CB8AC3E}">
        <p14:creationId xmlns:p14="http://schemas.microsoft.com/office/powerpoint/2010/main" val="1740430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5870" y="312442"/>
            <a:ext cx="5597675" cy="430887"/>
          </a:xfrm>
          <a:prstGeom prst="rect">
            <a:avLst/>
          </a:prstGeom>
          <a:noFill/>
        </p:spPr>
        <p:txBody>
          <a:bodyPr wrap="square" rtlCol="0">
            <a:spAutoFit/>
          </a:bodyPr>
          <a:lstStyle/>
          <a:p>
            <a:pPr algn="l">
              <a:spcAft>
                <a:spcPts val="600"/>
              </a:spcAft>
            </a:pPr>
            <a:r>
              <a:rPr lang="en-US" sz="2200" b="1" dirty="0" smtClean="0">
                <a:solidFill>
                  <a:srgbClr val="007694"/>
                </a:solidFill>
              </a:rPr>
              <a:t>Course Section Size Breakdown: Small Courses</a:t>
            </a:r>
            <a:endParaRPr lang="en-US" sz="2200" b="1" dirty="0">
              <a:solidFill>
                <a:srgbClr val="007694"/>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9260" y="1006728"/>
            <a:ext cx="3547048" cy="3415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338520" y="1007184"/>
            <a:ext cx="4193613" cy="3413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29259" y="4643899"/>
            <a:ext cx="7902873" cy="523220"/>
          </a:xfrm>
          <a:prstGeom prst="rect">
            <a:avLst/>
          </a:prstGeom>
        </p:spPr>
        <p:txBody>
          <a:bodyPr wrap="square">
            <a:spAutoFit/>
          </a:bodyPr>
          <a:lstStyle/>
          <a:p>
            <a:r>
              <a:rPr lang="en-US" sz="1400" i="1" dirty="0"/>
              <a:t>Note. Only includes courses for academic credit. Excludes: co-op work terms, thesis courses, directed studies, or distance studies as identified in Banner. </a:t>
            </a:r>
            <a:endParaRPr lang="en-US" sz="1400" dirty="0"/>
          </a:p>
        </p:txBody>
      </p:sp>
      <p:sp>
        <p:nvSpPr>
          <p:cNvPr id="6" name="Oval 5"/>
          <p:cNvSpPr/>
          <p:nvPr/>
        </p:nvSpPr>
        <p:spPr>
          <a:xfrm>
            <a:off x="4873097" y="3041816"/>
            <a:ext cx="2378441" cy="129869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19778" y="1692260"/>
            <a:ext cx="2392001" cy="369332"/>
          </a:xfrm>
          <a:prstGeom prst="rect">
            <a:avLst/>
          </a:prstGeom>
          <a:noFill/>
        </p:spPr>
        <p:txBody>
          <a:bodyPr wrap="none" rtlCol="0">
            <a:spAutoFit/>
          </a:bodyPr>
          <a:lstStyle/>
          <a:p>
            <a:r>
              <a:rPr lang="en-US" b="1" dirty="0" smtClean="0"/>
              <a:t>20% of All Sections &lt;15</a:t>
            </a:r>
            <a:endParaRPr lang="en-US" b="1" dirty="0"/>
          </a:p>
        </p:txBody>
      </p:sp>
      <p:cxnSp>
        <p:nvCxnSpPr>
          <p:cNvPr id="10" name="Straight Arrow Connector 9"/>
          <p:cNvCxnSpPr/>
          <p:nvPr/>
        </p:nvCxnSpPr>
        <p:spPr>
          <a:xfrm flipH="1">
            <a:off x="6133258" y="2152891"/>
            <a:ext cx="302068" cy="804670"/>
          </a:xfrm>
          <a:prstGeom prst="straightConnector1">
            <a:avLst/>
          </a:prstGeom>
          <a:ln w="28575">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3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830997"/>
          </a:xfrm>
          <a:prstGeom prst="rect">
            <a:avLst/>
          </a:prstGeom>
          <a:noFill/>
        </p:spPr>
        <p:txBody>
          <a:bodyPr wrap="square" rtlCol="0">
            <a:spAutoFit/>
          </a:bodyPr>
          <a:lstStyle/>
          <a:p>
            <a:pPr algn="ctr">
              <a:spcAft>
                <a:spcPts val="600"/>
              </a:spcAft>
            </a:pPr>
            <a:r>
              <a:rPr lang="en-US" sz="2400" b="1" dirty="0" smtClean="0">
                <a:solidFill>
                  <a:srgbClr val="007694"/>
                </a:solidFill>
              </a:rPr>
              <a:t>All Employee Wages and Benefits ($’000’s) Relative to Course Enrolments:  2010-2014</a:t>
            </a:r>
            <a:endParaRPr lang="en-US" sz="2400" b="1" dirty="0">
              <a:solidFill>
                <a:srgbClr val="007694"/>
              </a:solidFill>
            </a:endParaRPr>
          </a:p>
        </p:txBody>
      </p:sp>
      <p:graphicFrame>
        <p:nvGraphicFramePr>
          <p:cNvPr id="6" name="Chart 5"/>
          <p:cNvGraphicFramePr>
            <a:graphicFrameLocks/>
          </p:cNvGraphicFramePr>
          <p:nvPr>
            <p:extLst>
              <p:ext uri="{D42A27DB-BD31-4B8C-83A1-F6EECF244321}">
                <p14:modId xmlns:p14="http://schemas.microsoft.com/office/powerpoint/2010/main" val="1477666270"/>
              </p:ext>
            </p:extLst>
          </p:nvPr>
        </p:nvGraphicFramePr>
        <p:xfrm>
          <a:off x="602616" y="1198880"/>
          <a:ext cx="8020049" cy="4155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6250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94" y="593767"/>
            <a:ext cx="7783012" cy="4488052"/>
          </a:xfrm>
          <a:prstGeom prst="rect">
            <a:avLst/>
          </a:prstGeom>
        </p:spPr>
      </p:pic>
      <p:sp>
        <p:nvSpPr>
          <p:cNvPr id="6" name="Oval 5"/>
          <p:cNvSpPr/>
          <p:nvPr/>
        </p:nvSpPr>
        <p:spPr>
          <a:xfrm>
            <a:off x="2698307" y="2586148"/>
            <a:ext cx="1493682" cy="1047701"/>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64578" y="1966945"/>
            <a:ext cx="4118165" cy="2062103"/>
          </a:xfrm>
          <a:prstGeom prst="rect">
            <a:avLst/>
          </a:prstGeom>
          <a:solidFill>
            <a:schemeClr val="bg1"/>
          </a:solidFill>
        </p:spPr>
        <p:txBody>
          <a:bodyPr wrap="square" rtlCol="0">
            <a:spAutoFit/>
          </a:bodyPr>
          <a:lstStyle/>
          <a:p>
            <a:r>
              <a:rPr lang="en-US" sz="3200" b="1" dirty="0" smtClean="0"/>
              <a:t>“Period of Dramatic, Disproportionate,</a:t>
            </a:r>
          </a:p>
          <a:p>
            <a:r>
              <a:rPr lang="en-US" sz="3200" b="1" dirty="0" smtClean="0"/>
              <a:t>Unsustainable Growth”</a:t>
            </a:r>
            <a:endParaRPr lang="en-US" sz="3200" b="1" dirty="0"/>
          </a:p>
        </p:txBody>
      </p:sp>
      <p:cxnSp>
        <p:nvCxnSpPr>
          <p:cNvPr id="9" name="Straight Arrow Connector 8"/>
          <p:cNvCxnSpPr/>
          <p:nvPr/>
        </p:nvCxnSpPr>
        <p:spPr>
          <a:xfrm flipH="1">
            <a:off x="4168917" y="2434442"/>
            <a:ext cx="688091" cy="437146"/>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82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3" y="1347419"/>
            <a:ext cx="7068177" cy="3093154"/>
          </a:xfrm>
          <a:prstGeom prst="rect">
            <a:avLst/>
          </a:prstGeom>
          <a:noFill/>
          <a:ln w="9525">
            <a:noFill/>
            <a:miter lim="800000"/>
            <a:headEnd/>
            <a:tailEnd/>
          </a:ln>
        </p:spPr>
        <p:txBody>
          <a:bodyPr wrap="square">
            <a:spAutoFit/>
          </a:bodyPr>
          <a:lstStyle/>
          <a:p>
            <a:pPr marL="285750" indent="-285750" algn="l">
              <a:spcAft>
                <a:spcPts val="600"/>
              </a:spcAft>
              <a:buFont typeface="Arial" panose="020B0604020202020204" pitchFamily="34" charset="0"/>
              <a:buChar char="•"/>
            </a:pPr>
            <a:r>
              <a:rPr lang="en-US" sz="2000" dirty="0" smtClean="0"/>
              <a:t>Context for the FY2014/15 Budget</a:t>
            </a:r>
          </a:p>
          <a:p>
            <a:pPr marL="742950" lvl="1" indent="-285750">
              <a:spcAft>
                <a:spcPts val="600"/>
              </a:spcAft>
              <a:buFont typeface="Arial" panose="020B0604020202020204" pitchFamily="34" charset="0"/>
              <a:buChar char="•"/>
            </a:pPr>
            <a:r>
              <a:rPr lang="en-US" sz="2000" dirty="0" smtClean="0"/>
              <a:t>Demographics</a:t>
            </a:r>
          </a:p>
          <a:p>
            <a:pPr marL="742950" lvl="1" indent="-285750">
              <a:spcAft>
                <a:spcPts val="600"/>
              </a:spcAft>
              <a:buFont typeface="Arial" panose="020B0604020202020204" pitchFamily="34" charset="0"/>
              <a:buChar char="•"/>
            </a:pPr>
            <a:r>
              <a:rPr lang="en-US" sz="2000" dirty="0" smtClean="0"/>
              <a:t>AVED Funding</a:t>
            </a:r>
          </a:p>
          <a:p>
            <a:pPr marL="742950" lvl="1" indent="-285750">
              <a:spcAft>
                <a:spcPts val="600"/>
              </a:spcAft>
              <a:buFont typeface="Arial" panose="020B0604020202020204" pitchFamily="34" charset="0"/>
              <a:buChar char="•"/>
            </a:pPr>
            <a:r>
              <a:rPr lang="en-US" sz="2000" dirty="0" smtClean="0"/>
              <a:t>Class Sizes</a:t>
            </a:r>
          </a:p>
          <a:p>
            <a:pPr marL="742950" lvl="1" indent="-285750">
              <a:spcAft>
                <a:spcPts val="600"/>
              </a:spcAft>
              <a:buFont typeface="Arial" panose="020B0604020202020204" pitchFamily="34" charset="0"/>
              <a:buChar char="•"/>
            </a:pPr>
            <a:r>
              <a:rPr lang="en-US" sz="2000" dirty="0" smtClean="0"/>
              <a:t>Employee Costs</a:t>
            </a:r>
          </a:p>
          <a:p>
            <a:pPr marL="742950" lvl="1" indent="-285750">
              <a:spcAft>
                <a:spcPts val="600"/>
              </a:spcAft>
              <a:buFont typeface="Arial" panose="020B0604020202020204" pitchFamily="34" charset="0"/>
              <a:buChar char="•"/>
            </a:pPr>
            <a:r>
              <a:rPr lang="en-US" sz="2000" dirty="0" smtClean="0"/>
              <a:t>Institutional Surplus</a:t>
            </a:r>
          </a:p>
          <a:p>
            <a:pPr marL="285750" indent="-285750">
              <a:spcAft>
                <a:spcPts val="600"/>
              </a:spcAft>
              <a:buFont typeface="Arial" panose="020B0604020202020204" pitchFamily="34" charset="0"/>
              <a:buChar char="•"/>
            </a:pPr>
            <a:r>
              <a:rPr lang="en-US" sz="2000" dirty="0" smtClean="0"/>
              <a:t>The FY2014/15 Budget</a:t>
            </a:r>
            <a:endParaRPr lang="en-US" sz="2000" dirty="0"/>
          </a:p>
          <a:p>
            <a:pPr marL="285750" indent="-285750">
              <a:spcAft>
                <a:spcPts val="600"/>
              </a:spcAft>
              <a:buFont typeface="Arial" panose="020B0604020202020204" pitchFamily="34" charset="0"/>
              <a:buChar char="•"/>
            </a:pPr>
            <a:r>
              <a:rPr lang="en-US" sz="2000" dirty="0" smtClean="0"/>
              <a:t>Question Period</a:t>
            </a:r>
            <a:endParaRPr lang="en-US" sz="2000" dirty="0"/>
          </a:p>
        </p:txBody>
      </p:sp>
      <p:sp>
        <p:nvSpPr>
          <p:cNvPr id="7" name="TextBox 6"/>
          <p:cNvSpPr txBox="1"/>
          <p:nvPr/>
        </p:nvSpPr>
        <p:spPr>
          <a:xfrm>
            <a:off x="647056" y="503094"/>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Context for the FY2014/15 Budget</a:t>
            </a:r>
            <a:endParaRPr lang="en-US" sz="2800" b="1" dirty="0">
              <a:solidFill>
                <a:srgbClr val="007694"/>
              </a:solidFill>
            </a:endParaRPr>
          </a:p>
        </p:txBody>
      </p:sp>
    </p:spTree>
    <p:extLst>
      <p:ext uri="{BB962C8B-B14F-4D97-AF65-F5344CB8AC3E}">
        <p14:creationId xmlns:p14="http://schemas.microsoft.com/office/powerpoint/2010/main" val="128015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830997"/>
          </a:xfrm>
          <a:prstGeom prst="rect">
            <a:avLst/>
          </a:prstGeom>
          <a:noFill/>
        </p:spPr>
        <p:txBody>
          <a:bodyPr wrap="square" rtlCol="0">
            <a:spAutoFit/>
          </a:bodyPr>
          <a:lstStyle/>
          <a:p>
            <a:pPr algn="ctr">
              <a:spcAft>
                <a:spcPts val="600"/>
              </a:spcAft>
            </a:pPr>
            <a:r>
              <a:rPr lang="en-US" sz="2400" b="1" dirty="0" smtClean="0">
                <a:solidFill>
                  <a:srgbClr val="007694"/>
                </a:solidFill>
              </a:rPr>
              <a:t>All Employee Wages and Benefits ($’000’s) Relative to Course Enrolments:  2010-2014</a:t>
            </a:r>
            <a:endParaRPr lang="en-US" sz="2400" b="1" dirty="0">
              <a:solidFill>
                <a:srgbClr val="007694"/>
              </a:solidFill>
            </a:endParaRPr>
          </a:p>
        </p:txBody>
      </p:sp>
      <p:graphicFrame>
        <p:nvGraphicFramePr>
          <p:cNvPr id="6" name="Chart 5"/>
          <p:cNvGraphicFramePr>
            <a:graphicFrameLocks/>
          </p:cNvGraphicFramePr>
          <p:nvPr>
            <p:extLst>
              <p:ext uri="{D42A27DB-BD31-4B8C-83A1-F6EECF244321}">
                <p14:modId xmlns:p14="http://schemas.microsoft.com/office/powerpoint/2010/main" val="1295081294"/>
              </p:ext>
            </p:extLst>
          </p:nvPr>
        </p:nvGraphicFramePr>
        <p:xfrm>
          <a:off x="602616" y="1198880"/>
          <a:ext cx="8020049" cy="4155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749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830997"/>
          </a:xfrm>
          <a:prstGeom prst="rect">
            <a:avLst/>
          </a:prstGeom>
          <a:noFill/>
        </p:spPr>
        <p:txBody>
          <a:bodyPr wrap="square" rtlCol="0">
            <a:spAutoFit/>
          </a:bodyPr>
          <a:lstStyle/>
          <a:p>
            <a:pPr algn="ctr">
              <a:spcAft>
                <a:spcPts val="600"/>
              </a:spcAft>
            </a:pPr>
            <a:r>
              <a:rPr lang="en-US" sz="2400" b="1" dirty="0" smtClean="0">
                <a:solidFill>
                  <a:srgbClr val="007694"/>
                </a:solidFill>
              </a:rPr>
              <a:t>Percentage of Employee Category Costs Relative to Total TRU Employee Costs:  2010-2014</a:t>
            </a:r>
            <a:endParaRPr lang="en-US" sz="2400" b="1" dirty="0">
              <a:solidFill>
                <a:srgbClr val="007694"/>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5446868"/>
              </p:ext>
            </p:extLst>
          </p:nvPr>
        </p:nvGraphicFramePr>
        <p:xfrm>
          <a:off x="629919" y="1599734"/>
          <a:ext cx="7863842" cy="2724565"/>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123406"/>
                <a:gridCol w="1123406"/>
                <a:gridCol w="1123406"/>
                <a:gridCol w="1123406"/>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b="1" i="0" u="none" strike="noStrike" dirty="0" smtClean="0">
                          <a:solidFill>
                            <a:schemeClr val="bg1"/>
                          </a:solidFill>
                          <a:effectLst/>
                          <a:latin typeface="+mn-lt"/>
                        </a:rPr>
                        <a:t>5yr Change</a:t>
                      </a:r>
                      <a:endParaRPr lang="en-US" sz="16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16.4%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16.8%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16.9%</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17.8%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17.8%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1.4%</a:t>
                      </a: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54.9%</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53.7%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53.6%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51.8%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51.9%</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FF0000"/>
                          </a:solidFill>
                          <a:effectLst/>
                          <a:latin typeface="+mn-lt"/>
                        </a:rPr>
                        <a:t>(3.0)%</a:t>
                      </a:r>
                      <a:endParaRPr lang="en-US" sz="1400" b="0" i="0" u="none" strike="noStrike" dirty="0">
                        <a:solidFill>
                          <a:srgbClr val="FF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24.8%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25.4%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25.1%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25.6%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25.0%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0.2%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4.2%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4.3%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5.3%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1.3%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smtClean="0">
                          <a:effectLst/>
                          <a:latin typeface="+mn-lt"/>
                        </a:rPr>
                        <a:t>TEACHING</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58.9%</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57.8%</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58.0%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56.7%</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57.2%</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i="0" u="none" strike="noStrike" dirty="0" smtClean="0">
                          <a:solidFill>
                            <a:srgbClr val="FF0000"/>
                          </a:solidFill>
                          <a:effectLst/>
                          <a:latin typeface="+mn-lt"/>
                        </a:rPr>
                        <a:t>(1.7%)</a:t>
                      </a:r>
                      <a:endParaRPr lang="en-US" sz="1400" b="1" i="0" u="none" strike="noStrike" dirty="0">
                        <a:solidFill>
                          <a:srgbClr val="FF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58557">
                <a:tc>
                  <a:txBody>
                    <a:bodyPr/>
                    <a:lstStyle/>
                    <a:p>
                      <a:pPr algn="ctr" fontAlgn="b">
                        <a:lnSpc>
                          <a:spcPct val="80000"/>
                        </a:lnSpc>
                      </a:pPr>
                      <a:r>
                        <a:rPr lang="en-US" sz="1400" b="1" i="0" u="none" strike="noStrike" dirty="0" smtClean="0">
                          <a:solidFill>
                            <a:schemeClr val="dk1"/>
                          </a:solidFill>
                          <a:effectLst/>
                          <a:latin typeface="+mn-lt"/>
                        </a:rPr>
                        <a:t>NON-TEACHING</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41.1%</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42.2%</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43.3%</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42.8%</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i="0" u="none" strike="noStrike" dirty="0" smtClean="0">
                          <a:solidFill>
                            <a:srgbClr val="000000"/>
                          </a:solidFill>
                          <a:effectLst/>
                          <a:latin typeface="+mn-lt"/>
                        </a:rPr>
                        <a:t>1.7%</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97237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461665"/>
          </a:xfrm>
          <a:prstGeom prst="rect">
            <a:avLst/>
          </a:prstGeom>
          <a:noFill/>
        </p:spPr>
        <p:txBody>
          <a:bodyPr wrap="square" rtlCol="0">
            <a:spAutoFit/>
          </a:bodyPr>
          <a:lstStyle/>
          <a:p>
            <a:pPr algn="ctr">
              <a:spcAft>
                <a:spcPts val="600"/>
              </a:spcAft>
            </a:pPr>
            <a:r>
              <a:rPr lang="en-US" sz="2400" b="1" dirty="0" smtClean="0">
                <a:solidFill>
                  <a:srgbClr val="007694"/>
                </a:solidFill>
              </a:rPr>
              <a:t> Employee Headcounts:  2010-2014</a:t>
            </a:r>
            <a:endParaRPr lang="en-US" sz="2400" b="1" dirty="0">
              <a:solidFill>
                <a:srgbClr val="007694"/>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851996757"/>
              </p:ext>
            </p:extLst>
          </p:nvPr>
        </p:nvGraphicFramePr>
        <p:xfrm>
          <a:off x="629919" y="1243474"/>
          <a:ext cx="7863842" cy="2724565"/>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123406"/>
                <a:gridCol w="1123406"/>
                <a:gridCol w="1123406"/>
                <a:gridCol w="1123406"/>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b="1" i="0" u="none" strike="noStrike" dirty="0" smtClean="0">
                          <a:solidFill>
                            <a:schemeClr val="bg1"/>
                          </a:solidFill>
                          <a:effectLst/>
                          <a:latin typeface="+mn-lt"/>
                        </a:rPr>
                        <a:t>5yr Change</a:t>
                      </a:r>
                      <a:endParaRPr lang="en-US" sz="16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137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149</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160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172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156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12.2%</a:t>
                      </a: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433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421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410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413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404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FF0000"/>
                          </a:solidFill>
                          <a:effectLst/>
                          <a:latin typeface="+mn-lt"/>
                        </a:rPr>
                        <a:t>(6.7)%</a:t>
                      </a:r>
                      <a:endParaRPr lang="en-US" sz="1400" b="0" i="0" u="none" strike="noStrike" dirty="0">
                        <a:solidFill>
                          <a:srgbClr val="FF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349</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chemeClr val="dk1"/>
                          </a:solidFill>
                          <a:effectLst/>
                          <a:latin typeface="+mn-lt"/>
                        </a:rPr>
                        <a:t>346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344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355</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362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3.7%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128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133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smtClean="0">
                          <a:effectLst/>
                          <a:latin typeface="+mn-lt"/>
                        </a:rPr>
                        <a:t>186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195</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193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50.8%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smtClean="0">
                          <a:effectLst/>
                          <a:latin typeface="+mn-lt"/>
                        </a:rPr>
                        <a:t>TEACHING</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53.6%</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52.85</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54.2%</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53.6%</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53.5%</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i="0" u="none" strike="noStrike" dirty="0" smtClean="0">
                          <a:solidFill>
                            <a:srgbClr val="FF0000"/>
                          </a:solidFill>
                          <a:effectLst/>
                          <a:latin typeface="+mn-lt"/>
                        </a:rPr>
                        <a:t>(0.1)%</a:t>
                      </a:r>
                      <a:endParaRPr lang="en-US" sz="1400" b="1" i="0" u="none" strike="noStrike" dirty="0">
                        <a:solidFill>
                          <a:srgbClr val="FF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r h="358557">
                <a:tc>
                  <a:txBody>
                    <a:bodyPr/>
                    <a:lstStyle/>
                    <a:p>
                      <a:pPr algn="ctr" fontAlgn="b">
                        <a:lnSpc>
                          <a:spcPct val="80000"/>
                        </a:lnSpc>
                      </a:pPr>
                      <a:r>
                        <a:rPr lang="en-US" sz="1400" b="1" i="0" u="none" strike="noStrike" dirty="0" smtClean="0">
                          <a:solidFill>
                            <a:schemeClr val="dk1"/>
                          </a:solidFill>
                          <a:effectLst/>
                          <a:latin typeface="+mn-lt"/>
                        </a:rPr>
                        <a:t>NON-TEACHING</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46.4%</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47.2%</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45.8%</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46.4%</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u="none" strike="noStrike" dirty="0" smtClean="0">
                          <a:effectLst/>
                          <a:latin typeface="+mn-lt"/>
                        </a:rPr>
                        <a:t>46.5%</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80000"/>
                        </a:lnSpc>
                      </a:pPr>
                      <a:r>
                        <a:rPr lang="en-US" sz="1400" b="1" i="0" u="none" strike="noStrike" dirty="0" smtClean="0">
                          <a:solidFill>
                            <a:srgbClr val="000000"/>
                          </a:solidFill>
                          <a:effectLst/>
                          <a:latin typeface="+mn-lt"/>
                        </a:rPr>
                        <a:t>0.1%</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r>
            </a:tbl>
          </a:graphicData>
        </a:graphic>
      </p:graphicFrame>
    </p:spTree>
    <p:extLst>
      <p:ext uri="{BB962C8B-B14F-4D97-AF65-F5344CB8AC3E}">
        <p14:creationId xmlns:p14="http://schemas.microsoft.com/office/powerpoint/2010/main" val="3874430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3020" y="262901"/>
            <a:ext cx="6484619" cy="461665"/>
          </a:xfrm>
          <a:prstGeom prst="rect">
            <a:avLst/>
          </a:prstGeom>
          <a:noFill/>
        </p:spPr>
        <p:txBody>
          <a:bodyPr wrap="square" rtlCol="0">
            <a:spAutoFit/>
          </a:bodyPr>
          <a:lstStyle/>
          <a:p>
            <a:pPr algn="ctr">
              <a:spcAft>
                <a:spcPts val="600"/>
              </a:spcAft>
            </a:pPr>
            <a:r>
              <a:rPr lang="en-US" sz="2400" b="1" dirty="0" smtClean="0">
                <a:solidFill>
                  <a:srgbClr val="007694"/>
                </a:solidFill>
              </a:rPr>
              <a:t>Excluded Wages and Benefits (‘000’s):  2005-2014</a:t>
            </a:r>
            <a:endParaRPr lang="en-US" sz="2400" b="1" dirty="0">
              <a:solidFill>
                <a:srgbClr val="007694"/>
              </a:solidFill>
            </a:endParaRPr>
          </a:p>
        </p:txBody>
      </p:sp>
      <p:graphicFrame>
        <p:nvGraphicFramePr>
          <p:cNvPr id="7" name="Chart 6"/>
          <p:cNvGraphicFramePr/>
          <p:nvPr>
            <p:extLst>
              <p:ext uri="{D42A27DB-BD31-4B8C-83A1-F6EECF244321}">
                <p14:modId xmlns:p14="http://schemas.microsoft.com/office/powerpoint/2010/main" val="4085782457"/>
              </p:ext>
            </p:extLst>
          </p:nvPr>
        </p:nvGraphicFramePr>
        <p:xfrm>
          <a:off x="628492" y="863600"/>
          <a:ext cx="7783988" cy="441452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3154680" y="1897380"/>
            <a:ext cx="1066800" cy="170688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70760" y="1015722"/>
            <a:ext cx="3344955" cy="369332"/>
          </a:xfrm>
          <a:prstGeom prst="rect">
            <a:avLst/>
          </a:prstGeom>
          <a:noFill/>
        </p:spPr>
        <p:txBody>
          <a:bodyPr wrap="none" rtlCol="0">
            <a:spAutoFit/>
          </a:bodyPr>
          <a:lstStyle/>
          <a:p>
            <a:r>
              <a:rPr lang="en-US" b="1" dirty="0" smtClean="0"/>
              <a:t>The Moment The World Changed</a:t>
            </a:r>
            <a:endParaRPr lang="en-US" b="1" dirty="0"/>
          </a:p>
        </p:txBody>
      </p:sp>
      <p:cxnSp>
        <p:nvCxnSpPr>
          <p:cNvPr id="6" name="Straight Arrow Connector 5"/>
          <p:cNvCxnSpPr/>
          <p:nvPr/>
        </p:nvCxnSpPr>
        <p:spPr>
          <a:xfrm flipH="1">
            <a:off x="4152901" y="1325880"/>
            <a:ext cx="347978" cy="69342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525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041" y="262901"/>
            <a:ext cx="6390640" cy="461665"/>
          </a:xfrm>
          <a:prstGeom prst="rect">
            <a:avLst/>
          </a:prstGeom>
          <a:noFill/>
        </p:spPr>
        <p:txBody>
          <a:bodyPr wrap="square" rtlCol="0">
            <a:spAutoFit/>
          </a:bodyPr>
          <a:lstStyle/>
          <a:p>
            <a:pPr algn="ctr">
              <a:spcAft>
                <a:spcPts val="600"/>
              </a:spcAft>
            </a:pPr>
            <a:r>
              <a:rPr lang="en-US" sz="2400" b="1" dirty="0" smtClean="0">
                <a:solidFill>
                  <a:srgbClr val="007694"/>
                </a:solidFill>
              </a:rPr>
              <a:t>Average Salary by Employee Group:  2010-2014</a:t>
            </a:r>
            <a:endParaRPr lang="en-US" sz="2400" b="1" dirty="0">
              <a:solidFill>
                <a:srgbClr val="007694"/>
              </a:solidFill>
            </a:endParaRPr>
          </a:p>
        </p:txBody>
      </p:sp>
      <p:graphicFrame>
        <p:nvGraphicFramePr>
          <p:cNvPr id="6" name="Chart 5"/>
          <p:cNvGraphicFramePr>
            <a:graphicFrameLocks/>
          </p:cNvGraphicFramePr>
          <p:nvPr>
            <p:extLst>
              <p:ext uri="{D42A27DB-BD31-4B8C-83A1-F6EECF244321}">
                <p14:modId xmlns:p14="http://schemas.microsoft.com/office/powerpoint/2010/main" val="3401374689"/>
              </p:ext>
            </p:extLst>
          </p:nvPr>
        </p:nvGraphicFramePr>
        <p:xfrm>
          <a:off x="434023" y="836326"/>
          <a:ext cx="8303577" cy="456184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V="1">
            <a:off x="1167015" y="2151965"/>
            <a:ext cx="6982692" cy="1909396"/>
          </a:xfrm>
          <a:prstGeom prst="straightConnector1">
            <a:avLst/>
          </a:prstGeom>
          <a:ln w="762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5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Employee Category Salary Increases:  2010-2014</a:t>
            </a:r>
            <a:endParaRPr lang="en-US" sz="2400" b="1" dirty="0">
              <a:solidFill>
                <a:srgbClr val="0076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71864444"/>
              </p:ext>
            </p:extLst>
          </p:nvPr>
        </p:nvGraphicFramePr>
        <p:xfrm>
          <a:off x="629919" y="1173192"/>
          <a:ext cx="7863840" cy="3961768"/>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310640"/>
                <a:gridCol w="1310640"/>
                <a:gridCol w="1310640"/>
                <a:gridCol w="1310640"/>
                <a:gridCol w="1310640"/>
                <a:gridCol w="1310640"/>
              </a:tblGrid>
              <a:tr h="334746">
                <a:tc>
                  <a:txBody>
                    <a:bodyPr/>
                    <a:lstStyle/>
                    <a:p>
                      <a:pPr algn="l" fontAlgn="b"/>
                      <a:endParaRPr lang="en-US" sz="11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r>
              <a:tr h="381247">
                <a:tc gridSpan="6">
                  <a:txBody>
                    <a:bodyPr/>
                    <a:lstStyle/>
                    <a:p>
                      <a:pPr algn="ctr" fontAlgn="b">
                        <a:lnSpc>
                          <a:spcPct val="80000"/>
                        </a:lnSpc>
                      </a:pPr>
                      <a:r>
                        <a:rPr lang="en-US" sz="1600" b="1" u="none" strike="noStrike" dirty="0">
                          <a:solidFill>
                            <a:srgbClr val="FFFFFF"/>
                          </a:solidFill>
                          <a:effectLst/>
                          <a:latin typeface="+mn-lt"/>
                        </a:rPr>
                        <a:t>General Wage Increase</a:t>
                      </a:r>
                      <a:endParaRPr lang="en-US" sz="1600" b="1" i="0" u="none" strike="noStrike" dirty="0">
                        <a:solidFill>
                          <a:srgbClr val="FFFFFF"/>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E6D4F"/>
                    </a:solidFill>
                  </a:tcPr>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2.5%</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7319">
                <a:tc gridSpan="6">
                  <a:txBody>
                    <a:bodyPr/>
                    <a:lstStyle/>
                    <a:p>
                      <a:pPr lvl="1" algn="ctr" fontAlgn="b">
                        <a:lnSpc>
                          <a:spcPct val="70000"/>
                        </a:lnSpc>
                      </a:pPr>
                      <a:r>
                        <a:rPr lang="en-US" sz="1600" b="1" u="none" strike="noStrike" dirty="0">
                          <a:solidFill>
                            <a:srgbClr val="FFFFFF"/>
                          </a:solidFill>
                          <a:effectLst/>
                          <a:latin typeface="+mn-lt"/>
                        </a:rPr>
                        <a:t>Progression </a:t>
                      </a:r>
                      <a:r>
                        <a:rPr lang="en-US" sz="1600" b="1" u="none" strike="noStrike" dirty="0" smtClean="0">
                          <a:solidFill>
                            <a:srgbClr val="FFFFFF"/>
                          </a:solidFill>
                          <a:effectLst/>
                          <a:latin typeface="+mn-lt"/>
                        </a:rPr>
                        <a:t>Through</a:t>
                      </a:r>
                      <a:r>
                        <a:rPr lang="en-US" sz="1600" b="1" u="none" strike="noStrike" baseline="0" dirty="0" smtClean="0">
                          <a:solidFill>
                            <a:srgbClr val="FFFFFF"/>
                          </a:solidFill>
                          <a:effectLst/>
                          <a:latin typeface="+mn-lt"/>
                        </a:rPr>
                        <a:t> the Scale</a:t>
                      </a:r>
                      <a:endParaRPr lang="en-US" sz="1600" b="1" i="0" u="none" strike="noStrike" dirty="0">
                        <a:solidFill>
                          <a:srgbClr val="FFFFFF"/>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694"/>
                    </a:solidFill>
                  </a:tcPr>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436371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Employee Category Average Salaries:  2010-2014</a:t>
            </a:r>
            <a:endParaRPr lang="en-US" sz="2400" b="1" dirty="0">
              <a:solidFill>
                <a:srgbClr val="0076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7887007"/>
              </p:ext>
            </p:extLst>
          </p:nvPr>
        </p:nvGraphicFramePr>
        <p:xfrm>
          <a:off x="629919" y="934716"/>
          <a:ext cx="7863842" cy="1802101"/>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123406"/>
                <a:gridCol w="1123406"/>
                <a:gridCol w="1123406"/>
                <a:gridCol w="1123406"/>
                <a:gridCol w="1123406"/>
                <a:gridCol w="1123406"/>
                <a:gridCol w="1123406"/>
              </a:tblGrid>
              <a:tr h="367873">
                <a:tc>
                  <a:txBody>
                    <a:bodyPr/>
                    <a:lstStyle/>
                    <a:p>
                      <a:pPr algn="l" fontAlgn="b"/>
                      <a:endParaRPr lang="en-US" sz="11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b="1" i="0" u="none" strike="noStrike" dirty="0" smtClean="0">
                          <a:solidFill>
                            <a:schemeClr val="bg1"/>
                          </a:solidFill>
                          <a:effectLst/>
                          <a:latin typeface="+mn-lt"/>
                        </a:rPr>
                        <a:t>5 </a:t>
                      </a:r>
                      <a:r>
                        <a:rPr lang="en-US" sz="1600" b="1" i="0" u="none" strike="noStrike" dirty="0" err="1" smtClean="0">
                          <a:solidFill>
                            <a:schemeClr val="bg1"/>
                          </a:solidFill>
                          <a:effectLst/>
                          <a:latin typeface="+mn-lt"/>
                        </a:rPr>
                        <a:t>Yr</a:t>
                      </a:r>
                      <a:r>
                        <a:rPr lang="en-US" sz="1600" b="1" i="0" u="none" strike="noStrike" dirty="0" smtClean="0">
                          <a:solidFill>
                            <a:schemeClr val="bg1"/>
                          </a:solidFill>
                          <a:effectLst/>
                          <a:latin typeface="+mn-lt"/>
                        </a:rPr>
                        <a:t> Change</a:t>
                      </a:r>
                      <a:endParaRPr lang="en-US" sz="1600" b="1" i="0" u="none" strike="noStrike" dirty="0">
                        <a:solidFill>
                          <a:schemeClr val="bg1"/>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$82,918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$85,566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$86,211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$86,103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$88,916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7.2%</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$79,312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$81,489</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$83,176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$84,428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$88,402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11.5%</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$43,511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$43,288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$44,302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$46,804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$48,060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10.5%</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$20,286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$21,753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$17,656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$19,486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$22,905</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12.9%</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995044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4120" y="262901"/>
            <a:ext cx="4030980" cy="461665"/>
          </a:xfrm>
          <a:prstGeom prst="rect">
            <a:avLst/>
          </a:prstGeom>
          <a:noFill/>
        </p:spPr>
        <p:txBody>
          <a:bodyPr wrap="square" rtlCol="0">
            <a:spAutoFit/>
          </a:bodyPr>
          <a:lstStyle/>
          <a:p>
            <a:pPr algn="ctr">
              <a:spcAft>
                <a:spcPts val="600"/>
              </a:spcAft>
            </a:pPr>
            <a:r>
              <a:rPr lang="en-US" sz="2400" b="1" dirty="0" smtClean="0">
                <a:solidFill>
                  <a:srgbClr val="007694"/>
                </a:solidFill>
              </a:rPr>
              <a:t>Annual Surplus:  2010-2014</a:t>
            </a:r>
            <a:endParaRPr lang="en-US" sz="2400" b="1" dirty="0">
              <a:solidFill>
                <a:srgbClr val="007694"/>
              </a:solidFill>
            </a:endParaRPr>
          </a:p>
        </p:txBody>
      </p:sp>
      <p:graphicFrame>
        <p:nvGraphicFramePr>
          <p:cNvPr id="6" name="Chart 5"/>
          <p:cNvGraphicFramePr/>
          <p:nvPr>
            <p:extLst>
              <p:ext uri="{D42A27DB-BD31-4B8C-83A1-F6EECF244321}">
                <p14:modId xmlns:p14="http://schemas.microsoft.com/office/powerpoint/2010/main" val="2244020109"/>
              </p:ext>
            </p:extLst>
          </p:nvPr>
        </p:nvGraphicFramePr>
        <p:xfrm>
          <a:off x="711200" y="853440"/>
          <a:ext cx="7873999" cy="449072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a:off x="2066307" y="1486947"/>
            <a:ext cx="6139543" cy="855023"/>
          </a:xfrm>
          <a:prstGeom prst="straightConnector1">
            <a:avLst/>
          </a:prstGeom>
          <a:ln w="28575">
            <a:solidFill>
              <a:srgbClr val="C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714041" y="1227405"/>
            <a:ext cx="3610732" cy="369332"/>
          </a:xfrm>
          <a:prstGeom prst="rect">
            <a:avLst/>
          </a:prstGeom>
          <a:noFill/>
        </p:spPr>
        <p:txBody>
          <a:bodyPr wrap="none" rtlCol="0">
            <a:spAutoFit/>
          </a:bodyPr>
          <a:lstStyle/>
          <a:p>
            <a:r>
              <a:rPr lang="en-US" b="1" dirty="0" smtClean="0"/>
              <a:t>Annual Surplus Trending Downward</a:t>
            </a:r>
            <a:endParaRPr lang="en-US" b="1" dirty="0"/>
          </a:p>
        </p:txBody>
      </p:sp>
      <p:sp>
        <p:nvSpPr>
          <p:cNvPr id="8" name="Oval 7"/>
          <p:cNvSpPr/>
          <p:nvPr/>
        </p:nvSpPr>
        <p:spPr>
          <a:xfrm>
            <a:off x="6934608" y="3474669"/>
            <a:ext cx="1579664" cy="1666674"/>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5072332" y="2553419"/>
            <a:ext cx="2096219" cy="944188"/>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94244" y="2157304"/>
            <a:ext cx="3571875" cy="646331"/>
          </a:xfrm>
          <a:prstGeom prst="rect">
            <a:avLst/>
          </a:prstGeom>
          <a:solidFill>
            <a:schemeClr val="bg1"/>
          </a:solidFill>
        </p:spPr>
        <p:txBody>
          <a:bodyPr wrap="none" rtlCol="0">
            <a:spAutoFit/>
          </a:bodyPr>
          <a:lstStyle/>
          <a:p>
            <a:pPr algn="ctr"/>
            <a:r>
              <a:rPr lang="en-US" b="1" dirty="0" smtClean="0"/>
              <a:t>Hey!  We were projecting a deficit!!</a:t>
            </a:r>
          </a:p>
          <a:p>
            <a:pPr algn="ctr"/>
            <a:r>
              <a:rPr lang="en-US" b="1" dirty="0" smtClean="0"/>
              <a:t>What happened??</a:t>
            </a:r>
            <a:endParaRPr lang="en-US" b="1" dirty="0"/>
          </a:p>
        </p:txBody>
      </p:sp>
    </p:spTree>
    <p:extLst>
      <p:ext uri="{BB962C8B-B14F-4D97-AF65-F5344CB8AC3E}">
        <p14:creationId xmlns:p14="http://schemas.microsoft.com/office/powerpoint/2010/main" val="29733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7056" y="503094"/>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Mitigating the Deficit – How We </a:t>
            </a:r>
            <a:r>
              <a:rPr lang="en-US" sz="2800" b="1" u="sng" dirty="0" smtClean="0">
                <a:solidFill>
                  <a:srgbClr val="007694"/>
                </a:solidFill>
              </a:rPr>
              <a:t>ALL</a:t>
            </a:r>
            <a:r>
              <a:rPr lang="en-US" sz="2800" b="1" dirty="0" smtClean="0">
                <a:solidFill>
                  <a:srgbClr val="007694"/>
                </a:solidFill>
              </a:rPr>
              <a:t> Did It</a:t>
            </a:r>
            <a:endParaRPr lang="en-US" sz="2800" b="1" dirty="0">
              <a:solidFill>
                <a:srgbClr val="007694"/>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3347823"/>
              </p:ext>
            </p:extLst>
          </p:nvPr>
        </p:nvGraphicFramePr>
        <p:xfrm>
          <a:off x="816311" y="1197110"/>
          <a:ext cx="7365581" cy="4273386"/>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2626604"/>
                <a:gridCol w="787179"/>
                <a:gridCol w="3951798"/>
              </a:tblGrid>
              <a:tr h="328722">
                <a:tc>
                  <a:txBody>
                    <a:bodyPr/>
                    <a:lstStyle/>
                    <a:p>
                      <a:pPr algn="l" fontAlgn="b">
                        <a:lnSpc>
                          <a:spcPct val="80000"/>
                        </a:lnSpc>
                      </a:pPr>
                      <a:r>
                        <a:rPr lang="en-US" sz="1200" b="0" u="none" strike="noStrike" dirty="0" smtClean="0">
                          <a:solidFill>
                            <a:schemeClr val="tx1"/>
                          </a:solidFill>
                          <a:effectLst/>
                          <a:latin typeface="+mn-lt"/>
                        </a:rPr>
                        <a:t>Increased Tuition Revenue</a:t>
                      </a:r>
                      <a:endParaRPr lang="en-US" sz="1200" b="0" i="0" u="none" strike="noStrike" dirty="0">
                        <a:solidFill>
                          <a:schemeClr val="tx1"/>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200" b="0" u="none" strike="noStrike" dirty="0" smtClean="0">
                          <a:solidFill>
                            <a:schemeClr val="tx1"/>
                          </a:solidFill>
                          <a:effectLst/>
                          <a:latin typeface="+mn-lt"/>
                        </a:rPr>
                        <a:t>$1.0M</a:t>
                      </a:r>
                      <a:endParaRPr lang="en-US" sz="1200" b="0" i="0" u="none" strike="noStrike" dirty="0">
                        <a:solidFill>
                          <a:schemeClr val="tx1"/>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lnSpc>
                          <a:spcPct val="80000"/>
                        </a:lnSpc>
                      </a:pPr>
                      <a:r>
                        <a:rPr lang="en-US" sz="1200" b="0" i="0" u="none" strike="noStrike" dirty="0" smtClean="0">
                          <a:solidFill>
                            <a:schemeClr val="tx1"/>
                          </a:solidFill>
                          <a:effectLst/>
                          <a:latin typeface="+mn-lt"/>
                        </a:rPr>
                        <a:t>Continuing studies and trades ($0.9M)</a:t>
                      </a:r>
                      <a:endParaRPr lang="en-US" sz="1200" b="0" i="0" u="none" strike="noStrike" dirty="0">
                        <a:solidFill>
                          <a:schemeClr val="tx1"/>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28722">
                <a:tc>
                  <a:txBody>
                    <a:bodyPr/>
                    <a:lstStyle/>
                    <a:p>
                      <a:pPr algn="l" fontAlgn="b">
                        <a:lnSpc>
                          <a:spcPct val="80000"/>
                        </a:lnSpc>
                      </a:pPr>
                      <a:r>
                        <a:rPr lang="en-US" sz="1200" b="0" u="none" strike="noStrike" dirty="0" smtClean="0">
                          <a:effectLst/>
                          <a:latin typeface="+mn-lt"/>
                        </a:rPr>
                        <a:t>Increased</a:t>
                      </a:r>
                      <a:r>
                        <a:rPr lang="en-US" sz="1200" b="0" u="none" strike="noStrike" baseline="0" dirty="0" smtClean="0">
                          <a:effectLst/>
                          <a:latin typeface="+mn-lt"/>
                        </a:rPr>
                        <a:t> Internal Revenues</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200" b="0" u="none" strike="noStrike" dirty="0" smtClean="0">
                          <a:effectLst/>
                          <a:latin typeface="+mn-lt"/>
                        </a:rPr>
                        <a:t>$0.8M</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80000"/>
                        </a:lnSpc>
                      </a:pPr>
                      <a:r>
                        <a:rPr lang="en-US" sz="1200" b="0" i="0" u="none" strike="noStrike" dirty="0" smtClean="0">
                          <a:solidFill>
                            <a:srgbClr val="000000"/>
                          </a:solidFill>
                          <a:effectLst/>
                          <a:latin typeface="+mn-lt"/>
                        </a:rPr>
                        <a:t>All</a:t>
                      </a:r>
                      <a:r>
                        <a:rPr lang="en-US" sz="1200" b="0" i="0" u="none" strike="noStrike" baseline="0" dirty="0" smtClean="0">
                          <a:solidFill>
                            <a:srgbClr val="000000"/>
                          </a:solidFill>
                          <a:effectLst/>
                          <a:latin typeface="+mn-lt"/>
                        </a:rPr>
                        <a:t> </a:t>
                      </a:r>
                      <a:r>
                        <a:rPr lang="en-US" sz="1200" b="0" i="0" u="none" strike="noStrike" baseline="0" dirty="0" err="1" smtClean="0">
                          <a:solidFill>
                            <a:srgbClr val="000000"/>
                          </a:solidFill>
                          <a:effectLst/>
                          <a:latin typeface="+mn-lt"/>
                        </a:rPr>
                        <a:t>interfund</a:t>
                      </a:r>
                      <a:r>
                        <a:rPr lang="en-US" sz="1200" b="0" i="0" u="none" strike="noStrike" baseline="0" dirty="0" smtClean="0">
                          <a:solidFill>
                            <a:srgbClr val="000000"/>
                          </a:solidFill>
                          <a:effectLst/>
                          <a:latin typeface="+mn-lt"/>
                        </a:rPr>
                        <a:t> transfers (parking, ancillary)</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722">
                <a:tc>
                  <a:txBody>
                    <a:bodyPr/>
                    <a:lstStyle/>
                    <a:p>
                      <a:pPr algn="l" fontAlgn="b">
                        <a:lnSpc>
                          <a:spcPct val="80000"/>
                        </a:lnSpc>
                      </a:pPr>
                      <a:r>
                        <a:rPr lang="en-US" sz="1200" b="0" i="0" u="none" strike="noStrike" dirty="0" smtClean="0">
                          <a:solidFill>
                            <a:schemeClr val="dk1"/>
                          </a:solidFill>
                          <a:effectLst/>
                          <a:latin typeface="+mn-lt"/>
                        </a:rPr>
                        <a:t>All Other</a:t>
                      </a:r>
                      <a:r>
                        <a:rPr lang="en-US" sz="1200" b="0" i="0" u="none" strike="noStrike" baseline="0" dirty="0" smtClean="0">
                          <a:solidFill>
                            <a:schemeClr val="dk1"/>
                          </a:solidFill>
                          <a:effectLst/>
                          <a:latin typeface="+mn-lt"/>
                        </a:rPr>
                        <a:t> Revenues Net</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200" b="0" i="0" u="none" strike="noStrike" dirty="0" smtClean="0">
                          <a:solidFill>
                            <a:schemeClr val="dk1"/>
                          </a:solidFill>
                          <a:effectLst/>
                          <a:latin typeface="+mn-lt"/>
                        </a:rPr>
                        <a:t>$0.3M</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lnSpc>
                          <a:spcPct val="80000"/>
                        </a:lnSpc>
                      </a:pPr>
                      <a:r>
                        <a:rPr lang="en-US" sz="1200" b="0" i="0" u="none" strike="noStrike" dirty="0" smtClean="0">
                          <a:solidFill>
                            <a:srgbClr val="000000"/>
                          </a:solidFill>
                          <a:effectLst/>
                          <a:latin typeface="+mn-lt"/>
                        </a:rPr>
                        <a:t>All</a:t>
                      </a:r>
                      <a:r>
                        <a:rPr lang="en-US" sz="1200" b="0" i="0" u="none" strike="noStrike" baseline="0" dirty="0" smtClean="0">
                          <a:solidFill>
                            <a:srgbClr val="000000"/>
                          </a:solidFill>
                          <a:effectLst/>
                          <a:latin typeface="+mn-lt"/>
                        </a:rPr>
                        <a:t> other minor revenue increases </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8722">
                <a:tc>
                  <a:txBody>
                    <a:bodyPr/>
                    <a:lstStyle/>
                    <a:p>
                      <a:pPr algn="l" fontAlgn="b">
                        <a:lnSpc>
                          <a:spcPct val="80000"/>
                        </a:lnSpc>
                      </a:pPr>
                      <a:r>
                        <a:rPr lang="en-US" sz="1200" b="0" i="0" u="none" strike="noStrike" dirty="0" smtClean="0">
                          <a:solidFill>
                            <a:srgbClr val="000000"/>
                          </a:solidFill>
                          <a:effectLst/>
                          <a:latin typeface="+mn-lt"/>
                        </a:rPr>
                        <a:t>Reduced</a:t>
                      </a:r>
                      <a:r>
                        <a:rPr lang="en-US" sz="1200" b="0" i="0" u="none" strike="noStrike" baseline="0" dirty="0" smtClean="0">
                          <a:solidFill>
                            <a:srgbClr val="000000"/>
                          </a:solidFill>
                          <a:effectLst/>
                          <a:latin typeface="+mn-lt"/>
                        </a:rPr>
                        <a:t> </a:t>
                      </a:r>
                      <a:r>
                        <a:rPr lang="en-US" sz="1200" b="0" i="0" u="none" strike="noStrike" dirty="0" smtClean="0">
                          <a:solidFill>
                            <a:srgbClr val="000000"/>
                          </a:solidFill>
                          <a:effectLst/>
                          <a:latin typeface="+mn-lt"/>
                        </a:rPr>
                        <a:t>Total</a:t>
                      </a:r>
                      <a:r>
                        <a:rPr lang="en-US" sz="1200" b="0" i="0" u="none" strike="noStrike" baseline="0" dirty="0" smtClean="0">
                          <a:solidFill>
                            <a:srgbClr val="000000"/>
                          </a:solidFill>
                          <a:effectLst/>
                          <a:latin typeface="+mn-lt"/>
                        </a:rPr>
                        <a:t> Compensation</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lnSpc>
                          <a:spcPct val="80000"/>
                        </a:lnSpc>
                      </a:pPr>
                      <a:r>
                        <a:rPr lang="en-US" sz="1200" b="0" i="0" u="none" strike="noStrike" dirty="0" smtClean="0">
                          <a:solidFill>
                            <a:srgbClr val="000000"/>
                          </a:solidFill>
                          <a:effectLst/>
                          <a:latin typeface="+mn-lt"/>
                        </a:rPr>
                        <a:t>$1.3M</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l" fontAlgn="b">
                        <a:lnSpc>
                          <a:spcPct val="80000"/>
                        </a:lnSpc>
                      </a:pPr>
                      <a:r>
                        <a:rPr lang="en-US" sz="1200" b="0" i="0" u="none" strike="noStrike" dirty="0" smtClean="0">
                          <a:solidFill>
                            <a:srgbClr val="000000"/>
                          </a:solidFill>
                          <a:effectLst/>
                          <a:latin typeface="+mn-lt"/>
                        </a:rPr>
                        <a:t>Reduced Spending by Faculties/Units</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328722">
                <a:tc>
                  <a:txBody>
                    <a:bodyPr/>
                    <a:lstStyle/>
                    <a:p>
                      <a:pPr algn="l" fontAlgn="b">
                        <a:lnSpc>
                          <a:spcPct val="80000"/>
                        </a:lnSpc>
                      </a:pPr>
                      <a:r>
                        <a:rPr lang="en-US" sz="1200" b="0" i="0" u="none" strike="noStrike" dirty="0" smtClean="0">
                          <a:solidFill>
                            <a:srgbClr val="000000"/>
                          </a:solidFill>
                          <a:effectLst/>
                          <a:latin typeface="+mn-lt"/>
                        </a:rPr>
                        <a:t>Reduced</a:t>
                      </a:r>
                      <a:r>
                        <a:rPr lang="en-US" sz="1200" b="0" i="0" u="none" strike="noStrike" baseline="0" dirty="0" smtClean="0">
                          <a:solidFill>
                            <a:srgbClr val="000000"/>
                          </a:solidFill>
                          <a:effectLst/>
                          <a:latin typeface="+mn-lt"/>
                        </a:rPr>
                        <a:t> Carry-Forward Spending</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ctr" fontAlgn="b">
                        <a:lnSpc>
                          <a:spcPct val="80000"/>
                        </a:lnSpc>
                      </a:pPr>
                      <a:r>
                        <a:rPr lang="en-US" sz="1200" b="0" i="0" u="none" strike="noStrike" dirty="0" smtClean="0">
                          <a:solidFill>
                            <a:srgbClr val="000000"/>
                          </a:solidFill>
                          <a:effectLst/>
                          <a:latin typeface="+mn-lt"/>
                        </a:rPr>
                        <a:t>$0.6M</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algn="l" fontAlgn="b">
                        <a:lnSpc>
                          <a:spcPct val="80000"/>
                        </a:lnSpc>
                      </a:pPr>
                      <a:r>
                        <a:rPr lang="en-US" sz="1200" b="0" i="0" u="none" strike="noStrike" dirty="0" smtClean="0">
                          <a:solidFill>
                            <a:srgbClr val="000000"/>
                          </a:solidFill>
                          <a:effectLst/>
                          <a:latin typeface="+mn-lt"/>
                        </a:rPr>
                        <a:t>Reduced Spending by Faculties</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328722">
                <a:tc>
                  <a:txBody>
                    <a:bodyPr/>
                    <a:lstStyle/>
                    <a:p>
                      <a:pPr algn="l" fontAlgn="b">
                        <a:lnSpc>
                          <a:spcPct val="80000"/>
                        </a:lnSpc>
                      </a:pPr>
                      <a:r>
                        <a:rPr lang="en-US" sz="1200" b="0" i="0" u="none" strike="noStrike" dirty="0" smtClean="0">
                          <a:solidFill>
                            <a:srgbClr val="000000"/>
                          </a:solidFill>
                          <a:effectLst/>
                          <a:latin typeface="+mn-lt"/>
                        </a:rPr>
                        <a:t>All Other</a:t>
                      </a:r>
                      <a:r>
                        <a:rPr lang="en-US" sz="1200" b="0" i="0" u="none" strike="noStrike" baseline="0" dirty="0" smtClean="0">
                          <a:solidFill>
                            <a:srgbClr val="000000"/>
                          </a:solidFill>
                          <a:effectLst/>
                          <a:latin typeface="+mn-lt"/>
                        </a:rPr>
                        <a:t> Expenditures (net)</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lnSpc>
                          <a:spcPct val="80000"/>
                        </a:lnSpc>
                      </a:pPr>
                      <a:r>
                        <a:rPr lang="en-US" sz="1200" b="0" i="0" u="none" strike="noStrike" dirty="0" smtClean="0">
                          <a:solidFill>
                            <a:srgbClr val="000000"/>
                          </a:solidFill>
                          <a:effectLst/>
                          <a:latin typeface="+mn-lt"/>
                        </a:rPr>
                        <a:t>$0.2M</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b">
                        <a:lnSpc>
                          <a:spcPct val="80000"/>
                        </a:lnSpc>
                      </a:pPr>
                      <a:r>
                        <a:rPr lang="en-US" sz="1200" b="0" i="0" u="none" strike="noStrike" dirty="0" smtClean="0">
                          <a:solidFill>
                            <a:srgbClr val="000000"/>
                          </a:solidFill>
                          <a:effectLst/>
                          <a:latin typeface="+mn-lt"/>
                        </a:rPr>
                        <a:t>Reduction of General</a:t>
                      </a:r>
                      <a:r>
                        <a:rPr lang="en-US" sz="1200" b="0" i="0" u="none" strike="noStrike" baseline="0" dirty="0" smtClean="0">
                          <a:solidFill>
                            <a:srgbClr val="000000"/>
                          </a:solidFill>
                          <a:effectLst/>
                          <a:latin typeface="+mn-lt"/>
                        </a:rPr>
                        <a:t> Expenditures Faculties/Units</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28722">
                <a:tc>
                  <a:txBody>
                    <a:bodyPr/>
                    <a:lstStyle/>
                    <a:p>
                      <a:pPr algn="l" fontAlgn="b">
                        <a:lnSpc>
                          <a:spcPct val="80000"/>
                        </a:lnSpc>
                      </a:pPr>
                      <a:r>
                        <a:rPr lang="en-US" sz="1200" b="1" i="0" u="none" strike="noStrike" dirty="0" smtClean="0">
                          <a:solidFill>
                            <a:srgbClr val="000000"/>
                          </a:solidFill>
                          <a:effectLst/>
                          <a:latin typeface="+mn-lt"/>
                        </a:rPr>
                        <a:t>Actual</a:t>
                      </a:r>
                      <a:r>
                        <a:rPr lang="en-US" sz="1200" b="1" i="0" u="none" strike="noStrike" baseline="0" dirty="0" smtClean="0">
                          <a:solidFill>
                            <a:srgbClr val="000000"/>
                          </a:solidFill>
                          <a:effectLst/>
                          <a:latin typeface="+mn-lt"/>
                        </a:rPr>
                        <a:t> Operating Results</a:t>
                      </a: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000000"/>
                          </a:solidFill>
                          <a:effectLst/>
                          <a:latin typeface="+mn-lt"/>
                        </a:rPr>
                        <a:t>$4.2M</a:t>
                      </a: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80000"/>
                        </a:lnSpc>
                      </a:pP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8722">
                <a:tc>
                  <a:txBody>
                    <a:bodyPr/>
                    <a:lstStyle/>
                    <a:p>
                      <a:pPr algn="l" fontAlgn="b">
                        <a:lnSpc>
                          <a:spcPct val="80000"/>
                        </a:lnSpc>
                      </a:pPr>
                      <a:r>
                        <a:rPr lang="en-US" sz="1200" b="0" i="0" u="none" strike="noStrike" dirty="0" smtClean="0">
                          <a:solidFill>
                            <a:srgbClr val="000000"/>
                          </a:solidFill>
                          <a:effectLst/>
                          <a:latin typeface="+mn-lt"/>
                        </a:rPr>
                        <a:t>Non-Operating Fund</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lnSpc>
                          <a:spcPct val="80000"/>
                        </a:lnSpc>
                      </a:pPr>
                      <a:r>
                        <a:rPr lang="en-US" sz="1200" b="0" i="0" u="none" strike="noStrike" dirty="0" smtClean="0">
                          <a:solidFill>
                            <a:srgbClr val="000000"/>
                          </a:solidFill>
                          <a:effectLst/>
                          <a:latin typeface="+mn-lt"/>
                        </a:rPr>
                        <a:t>$1.6M</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b">
                        <a:lnSpc>
                          <a:spcPct val="80000"/>
                        </a:lnSpc>
                      </a:pPr>
                      <a:r>
                        <a:rPr lang="en-US" sz="1200" b="0" i="0" u="none" strike="noStrike" dirty="0" smtClean="0">
                          <a:solidFill>
                            <a:srgbClr val="000000"/>
                          </a:solidFill>
                          <a:effectLst/>
                          <a:latin typeface="+mn-lt"/>
                        </a:rPr>
                        <a:t>Reduction in amortization ($0.7M) and deferral</a:t>
                      </a:r>
                      <a:r>
                        <a:rPr lang="en-US" sz="1200" b="0" i="0" u="none" strike="noStrike" baseline="0" dirty="0" smtClean="0">
                          <a:solidFill>
                            <a:srgbClr val="000000"/>
                          </a:solidFill>
                          <a:effectLst/>
                          <a:latin typeface="+mn-lt"/>
                        </a:rPr>
                        <a:t> of Ancillary renovation ($0.9)</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28722">
                <a:tc>
                  <a:txBody>
                    <a:bodyPr/>
                    <a:lstStyle/>
                    <a:p>
                      <a:pPr algn="l" fontAlgn="b">
                        <a:lnSpc>
                          <a:spcPct val="80000"/>
                        </a:lnSpc>
                      </a:pPr>
                      <a:r>
                        <a:rPr lang="en-US" sz="1200" b="0" i="0" u="none" strike="noStrike" dirty="0" smtClean="0">
                          <a:solidFill>
                            <a:srgbClr val="000000"/>
                          </a:solidFill>
                          <a:effectLst/>
                          <a:latin typeface="+mn-lt"/>
                        </a:rPr>
                        <a:t>Other Non-Operating</a:t>
                      </a:r>
                      <a:r>
                        <a:rPr lang="en-US" sz="1200" b="0" i="0" u="none" strike="noStrike" baseline="0" dirty="0" smtClean="0">
                          <a:solidFill>
                            <a:srgbClr val="000000"/>
                          </a:solidFill>
                          <a:effectLst/>
                          <a:latin typeface="+mn-lt"/>
                        </a:rPr>
                        <a:t> Fund</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lnSpc>
                          <a:spcPct val="80000"/>
                        </a:lnSpc>
                      </a:pPr>
                      <a:r>
                        <a:rPr lang="en-US" sz="1200" b="0" i="0" u="none" strike="noStrike" dirty="0" smtClean="0">
                          <a:solidFill>
                            <a:srgbClr val="FF0000"/>
                          </a:solidFill>
                          <a:effectLst/>
                          <a:latin typeface="+mn-lt"/>
                        </a:rPr>
                        <a:t>($0.4)M</a:t>
                      </a:r>
                      <a:endParaRPr lang="en-US" sz="1200" b="0" i="0" u="none" strike="noStrike" dirty="0">
                        <a:solidFill>
                          <a:srgbClr val="FF0000"/>
                        </a:solidFill>
                        <a:effectLst/>
                        <a:latin typeface="+mn-lt"/>
                      </a:endParaRPr>
                    </a:p>
                  </a:txBody>
                  <a:tcPr marL="12700" marR="12700" marT="1270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l" fontAlgn="b">
                        <a:lnSpc>
                          <a:spcPct val="80000"/>
                        </a:lnSpc>
                      </a:pPr>
                      <a:r>
                        <a:rPr lang="en-US" sz="1200" b="0" i="0" u="none" strike="noStrike" dirty="0" smtClean="0">
                          <a:solidFill>
                            <a:srgbClr val="000000"/>
                          </a:solidFill>
                          <a:effectLst/>
                          <a:latin typeface="+mn-lt"/>
                        </a:rPr>
                        <a:t>Other cost</a:t>
                      </a:r>
                      <a:r>
                        <a:rPr lang="en-US" sz="1200" b="0" i="0" u="none" strike="noStrike" baseline="0" dirty="0" smtClean="0">
                          <a:solidFill>
                            <a:srgbClr val="000000"/>
                          </a:solidFill>
                          <a:effectLst/>
                          <a:latin typeface="+mn-lt"/>
                        </a:rPr>
                        <a:t>  fluctuations in Non-Operating</a:t>
                      </a: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28722">
                <a:tc>
                  <a:txBody>
                    <a:bodyPr/>
                    <a:lstStyle/>
                    <a:p>
                      <a:pPr algn="l" fontAlgn="b">
                        <a:lnSpc>
                          <a:spcPct val="80000"/>
                        </a:lnSpc>
                      </a:pPr>
                      <a:r>
                        <a:rPr lang="en-US" sz="1200" b="1" i="0" u="none" strike="noStrike" dirty="0" smtClean="0">
                          <a:solidFill>
                            <a:srgbClr val="000000"/>
                          </a:solidFill>
                          <a:effectLst/>
                          <a:latin typeface="+mn-lt"/>
                        </a:rPr>
                        <a:t>Actual</a:t>
                      </a:r>
                      <a:r>
                        <a:rPr lang="en-US" sz="1200" b="1" i="0" u="none" strike="noStrike" baseline="0" dirty="0" smtClean="0">
                          <a:solidFill>
                            <a:srgbClr val="000000"/>
                          </a:solidFill>
                          <a:effectLst/>
                          <a:latin typeface="+mn-lt"/>
                        </a:rPr>
                        <a:t> Non-Operating Results</a:t>
                      </a: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000000"/>
                          </a:solidFill>
                          <a:effectLst/>
                          <a:latin typeface="+mn-lt"/>
                        </a:rPr>
                        <a:t>$1.2M</a:t>
                      </a: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80000"/>
                        </a:lnSpc>
                      </a:pP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8722">
                <a:tc>
                  <a:txBody>
                    <a:bodyPr/>
                    <a:lstStyle/>
                    <a:p>
                      <a:pPr algn="l" fontAlgn="b">
                        <a:lnSpc>
                          <a:spcPct val="80000"/>
                        </a:lnSpc>
                      </a:pPr>
                      <a:r>
                        <a:rPr lang="en-US" sz="1200" b="1" i="0" u="none" strike="noStrike" dirty="0" smtClean="0">
                          <a:solidFill>
                            <a:schemeClr val="tx1"/>
                          </a:solidFill>
                          <a:effectLst/>
                          <a:latin typeface="+mn-lt"/>
                        </a:rPr>
                        <a:t>Total Change from Q3 Forecasted</a:t>
                      </a:r>
                      <a:r>
                        <a:rPr lang="en-US" sz="1200" b="1" i="0" u="none" strike="noStrike" baseline="0" dirty="0" smtClean="0">
                          <a:solidFill>
                            <a:schemeClr val="tx1"/>
                          </a:solidFill>
                          <a:effectLst/>
                          <a:latin typeface="+mn-lt"/>
                        </a:rPr>
                        <a:t> Deficit</a:t>
                      </a:r>
                      <a:endParaRPr lang="en-US" sz="1200" b="1" i="0" u="none" strike="noStrike" dirty="0">
                        <a:solidFill>
                          <a:schemeClr val="tx1"/>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chemeClr val="tx1"/>
                          </a:solidFill>
                          <a:effectLst/>
                          <a:latin typeface="+mn-lt"/>
                        </a:rPr>
                        <a:t>$5.4M</a:t>
                      </a:r>
                      <a:endParaRPr lang="en-US" sz="1200" b="1" i="0" u="none" strike="noStrike" dirty="0">
                        <a:solidFill>
                          <a:schemeClr val="tx1"/>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80000"/>
                        </a:lnSpc>
                      </a:pPr>
                      <a:endParaRPr lang="en-US" sz="1200" b="0"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8722">
                <a:tc>
                  <a:txBody>
                    <a:bodyPr/>
                    <a:lstStyle/>
                    <a:p>
                      <a:pPr algn="l" fontAlgn="b">
                        <a:lnSpc>
                          <a:spcPct val="80000"/>
                        </a:lnSpc>
                      </a:pPr>
                      <a:r>
                        <a:rPr lang="en-US" sz="1200" b="1" u="none" strike="noStrike" dirty="0" smtClean="0">
                          <a:solidFill>
                            <a:schemeClr val="tx1"/>
                          </a:solidFill>
                          <a:effectLst/>
                          <a:latin typeface="+mn-lt"/>
                        </a:rPr>
                        <a:t>Q3 Total Forecasted Deficit</a:t>
                      </a:r>
                    </a:p>
                  </a:txBody>
                  <a:tcPr marL="12700" marR="12700" marT="1270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u="none" strike="noStrike" dirty="0" smtClean="0">
                          <a:solidFill>
                            <a:srgbClr val="FF0000"/>
                          </a:solidFill>
                          <a:effectLst/>
                          <a:latin typeface="+mn-lt"/>
                        </a:rPr>
                        <a:t>$(1.2)M</a:t>
                      </a:r>
                      <a:endParaRPr lang="en-US" sz="1200" b="1" i="0" u="none" strike="noStrike" dirty="0">
                        <a:solidFill>
                          <a:srgbClr val="FF0000"/>
                        </a:solidFill>
                        <a:effectLst/>
                        <a:latin typeface="+mn-lt"/>
                      </a:endParaRPr>
                    </a:p>
                  </a:txBody>
                  <a:tcPr marL="12700" marR="12700" marT="1270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80000"/>
                        </a:lnSpc>
                      </a:pPr>
                      <a:endParaRPr lang="en-US" sz="1200" b="0" i="0" u="none" strike="noStrike" dirty="0">
                        <a:solidFill>
                          <a:srgbClr val="FF0000"/>
                        </a:solidFill>
                        <a:effectLst/>
                        <a:latin typeface="+mn-lt"/>
                      </a:endParaRPr>
                    </a:p>
                  </a:txBody>
                  <a:tcPr marL="12700" marR="12700" marT="12700"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8722">
                <a:tc>
                  <a:txBody>
                    <a:bodyPr/>
                    <a:lstStyle/>
                    <a:p>
                      <a:pPr algn="l" fontAlgn="b">
                        <a:lnSpc>
                          <a:spcPct val="80000"/>
                        </a:lnSpc>
                      </a:pPr>
                      <a:r>
                        <a:rPr lang="en-US" sz="1200" b="1" i="0" u="none" strike="noStrike" dirty="0" smtClean="0">
                          <a:solidFill>
                            <a:srgbClr val="000000"/>
                          </a:solidFill>
                          <a:effectLst/>
                          <a:latin typeface="+mn-lt"/>
                        </a:rPr>
                        <a:t>FY 2013/14 Surplus</a:t>
                      </a: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lnSpc>
                          <a:spcPct val="80000"/>
                        </a:lnSpc>
                      </a:pPr>
                      <a:r>
                        <a:rPr lang="en-US" sz="1200" b="1" i="0" u="none" strike="noStrike" dirty="0" smtClean="0">
                          <a:solidFill>
                            <a:srgbClr val="000000"/>
                          </a:solidFill>
                          <a:effectLst/>
                          <a:latin typeface="+mn-lt"/>
                        </a:rPr>
                        <a:t>$4.2M</a:t>
                      </a: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80000"/>
                        </a:lnSpc>
                      </a:pPr>
                      <a:endParaRPr lang="en-US" sz="1200" b="1" i="0" u="none" strike="noStrike" dirty="0">
                        <a:solidFill>
                          <a:srgbClr val="000000"/>
                        </a:solidFill>
                        <a:effectLst/>
                        <a:latin typeface="+mn-lt"/>
                      </a:endParaRPr>
                    </a:p>
                  </a:txBody>
                  <a:tcPr marL="12700" marR="12700" marT="1270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78374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0727" y="312442"/>
            <a:ext cx="5172073" cy="430887"/>
          </a:xfrm>
          <a:prstGeom prst="rect">
            <a:avLst/>
          </a:prstGeom>
          <a:noFill/>
        </p:spPr>
        <p:txBody>
          <a:bodyPr wrap="square" rtlCol="0">
            <a:spAutoFit/>
          </a:bodyPr>
          <a:lstStyle/>
          <a:p>
            <a:pPr algn="l">
              <a:spcAft>
                <a:spcPts val="600"/>
              </a:spcAft>
            </a:pPr>
            <a:r>
              <a:rPr lang="en-US" sz="2200" b="1" dirty="0" smtClean="0">
                <a:solidFill>
                  <a:srgbClr val="007694"/>
                </a:solidFill>
              </a:rPr>
              <a:t>5 Year Annual Trend: Accumulated Surplus</a:t>
            </a:r>
            <a:endParaRPr lang="en-US" sz="2200" b="1" dirty="0">
              <a:solidFill>
                <a:srgbClr val="007694"/>
              </a:solidFill>
            </a:endParaRPr>
          </a:p>
        </p:txBody>
      </p:sp>
      <p:graphicFrame>
        <p:nvGraphicFramePr>
          <p:cNvPr id="4" name="Chart 3"/>
          <p:cNvGraphicFramePr>
            <a:graphicFrameLocks/>
          </p:cNvGraphicFramePr>
          <p:nvPr>
            <p:extLst>
              <p:ext uri="{D42A27DB-BD31-4B8C-83A1-F6EECF244321}">
                <p14:modId xmlns:p14="http://schemas.microsoft.com/office/powerpoint/2010/main" val="3947829740"/>
              </p:ext>
            </p:extLst>
          </p:nvPr>
        </p:nvGraphicFramePr>
        <p:xfrm>
          <a:off x="975360" y="995680"/>
          <a:ext cx="7355840" cy="421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2066307" y="1412071"/>
            <a:ext cx="5266255" cy="1377429"/>
          </a:xfrm>
          <a:prstGeom prst="straightConnector1">
            <a:avLst/>
          </a:prstGeom>
          <a:ln w="28575">
            <a:solidFill>
              <a:srgbClr val="C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22254" y="1227894"/>
            <a:ext cx="3892219" cy="369332"/>
          </a:xfrm>
          <a:prstGeom prst="rect">
            <a:avLst/>
          </a:prstGeom>
          <a:noFill/>
        </p:spPr>
        <p:txBody>
          <a:bodyPr wrap="none" rtlCol="0">
            <a:spAutoFit/>
          </a:bodyPr>
          <a:lstStyle/>
          <a:p>
            <a:r>
              <a:rPr lang="en-US" b="1" dirty="0" smtClean="0"/>
              <a:t>Accumulated Surplus Trending Upward</a:t>
            </a:r>
            <a:endParaRPr lang="en-US" b="1" dirty="0"/>
          </a:p>
        </p:txBody>
      </p:sp>
    </p:spTree>
    <p:extLst>
      <p:ext uri="{BB962C8B-B14F-4D97-AF65-F5344CB8AC3E}">
        <p14:creationId xmlns:p14="http://schemas.microsoft.com/office/powerpoint/2010/main" val="409284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160" y="262901"/>
            <a:ext cx="7711440" cy="461665"/>
          </a:xfrm>
          <a:prstGeom prst="rect">
            <a:avLst/>
          </a:prstGeom>
          <a:noFill/>
        </p:spPr>
        <p:txBody>
          <a:bodyPr wrap="square" rtlCol="0">
            <a:spAutoFit/>
          </a:bodyPr>
          <a:lstStyle/>
          <a:p>
            <a:pPr algn="l">
              <a:spcAft>
                <a:spcPts val="600"/>
              </a:spcAft>
            </a:pPr>
            <a:r>
              <a:rPr lang="en-US" sz="2400" b="1" dirty="0" smtClean="0">
                <a:solidFill>
                  <a:srgbClr val="007694"/>
                </a:solidFill>
              </a:rPr>
              <a:t>Kindergarten and Grade 12 Enrolment Projections</a:t>
            </a:r>
            <a:endParaRPr lang="en-US" sz="2400" b="1" dirty="0">
              <a:solidFill>
                <a:srgbClr val="007694"/>
              </a:solidFill>
            </a:endParaRPr>
          </a:p>
        </p:txBody>
      </p:sp>
      <p:sp>
        <p:nvSpPr>
          <p:cNvPr id="6" name="Rectangle 5"/>
          <p:cNvSpPr/>
          <p:nvPr/>
        </p:nvSpPr>
        <p:spPr>
          <a:xfrm>
            <a:off x="802640" y="762258"/>
            <a:ext cx="3919306" cy="369332"/>
          </a:xfrm>
          <a:prstGeom prst="rect">
            <a:avLst/>
          </a:prstGeom>
        </p:spPr>
        <p:txBody>
          <a:bodyPr wrap="square">
            <a:spAutoFit/>
          </a:bodyPr>
          <a:lstStyle/>
          <a:p>
            <a:r>
              <a:rPr lang="en-US" b="1" dirty="0" smtClean="0"/>
              <a:t>School District 73 Kamloops/Thompson</a:t>
            </a:r>
            <a:endParaRPr lang="en-US" b="1" dirty="0"/>
          </a:p>
        </p:txBody>
      </p:sp>
      <p:sp>
        <p:nvSpPr>
          <p:cNvPr id="8" name="Rectangle 7"/>
          <p:cNvSpPr/>
          <p:nvPr/>
        </p:nvSpPr>
        <p:spPr>
          <a:xfrm>
            <a:off x="7007533" y="4631717"/>
            <a:ext cx="1507336" cy="461665"/>
          </a:xfrm>
          <a:prstGeom prst="rect">
            <a:avLst/>
          </a:prstGeom>
        </p:spPr>
        <p:txBody>
          <a:bodyPr wrap="none">
            <a:spAutoFit/>
          </a:bodyPr>
          <a:lstStyle/>
          <a:p>
            <a:pPr algn="ctr"/>
            <a:r>
              <a:rPr lang="en-US" sz="1200" i="1" dirty="0" smtClean="0"/>
              <a:t>Source:</a:t>
            </a:r>
            <a:br>
              <a:rPr lang="en-US" sz="1200" i="1" dirty="0" smtClean="0"/>
            </a:br>
            <a:r>
              <a:rPr lang="en-US" sz="1200" i="1" dirty="0" smtClean="0"/>
              <a:t>Ministry of Education</a:t>
            </a:r>
            <a:endParaRPr lang="en-US" sz="1200" i="1" dirty="0"/>
          </a:p>
        </p:txBody>
      </p:sp>
      <p:pic>
        <p:nvPicPr>
          <p:cNvPr id="2" name="Picture 1" descr="Chart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960" y="3434080"/>
            <a:ext cx="1950720" cy="1300480"/>
          </a:xfrm>
          <a:prstGeom prst="rect">
            <a:avLst/>
          </a:prstGeom>
        </p:spPr>
      </p:pic>
      <p:pic>
        <p:nvPicPr>
          <p:cNvPr id="9" name="Picture 8" descr="Chart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7" y="708378"/>
            <a:ext cx="7160483" cy="5533101"/>
          </a:xfrm>
          <a:prstGeom prst="rect">
            <a:avLst/>
          </a:prstGeom>
        </p:spPr>
      </p:pic>
    </p:spTree>
    <p:extLst>
      <p:ext uri="{BB962C8B-B14F-4D97-AF65-F5344CB8AC3E}">
        <p14:creationId xmlns:p14="http://schemas.microsoft.com/office/powerpoint/2010/main" val="2083602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Accumulated Surpluses ($‘000’s):  2010-2014</a:t>
            </a:r>
            <a:endParaRPr lang="en-US" sz="2400" b="1" dirty="0">
              <a:solidFill>
                <a:srgbClr val="0076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51046479"/>
              </p:ext>
            </p:extLst>
          </p:nvPr>
        </p:nvGraphicFramePr>
        <p:xfrm>
          <a:off x="744749" y="934716"/>
          <a:ext cx="7634179" cy="2694048"/>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2062207"/>
                <a:gridCol w="748260"/>
                <a:gridCol w="1205928"/>
                <a:gridCol w="1205928"/>
                <a:gridCol w="1205928"/>
                <a:gridCol w="1205928"/>
              </a:tblGrid>
              <a:tr h="376499">
                <a:tc>
                  <a:txBody>
                    <a:bodyPr/>
                    <a:lstStyle/>
                    <a:p>
                      <a:pPr algn="l" fontAlgn="b"/>
                      <a:endParaRPr lang="en-US" sz="11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694"/>
                    </a:solidFill>
                  </a:tcPr>
                </a:tc>
              </a:tr>
              <a:tr h="358557">
                <a:tc>
                  <a:txBody>
                    <a:bodyPr/>
                    <a:lstStyle/>
                    <a:p>
                      <a:pPr algn="ctr" fontAlgn="b">
                        <a:lnSpc>
                          <a:spcPct val="80000"/>
                        </a:lnSpc>
                      </a:pPr>
                      <a:r>
                        <a:rPr lang="en-US" sz="1400" b="0" u="none" strike="noStrike" dirty="0" smtClean="0">
                          <a:effectLst/>
                          <a:latin typeface="+mn-lt"/>
                        </a:rPr>
                        <a:t>Invested in Fixed</a:t>
                      </a:r>
                      <a:r>
                        <a:rPr lang="en-US" sz="1400" b="0" u="none" strike="noStrike" baseline="0" dirty="0" smtClean="0">
                          <a:effectLst/>
                          <a:latin typeface="+mn-lt"/>
                        </a:rPr>
                        <a:t> Assets</a:t>
                      </a: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$14.7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$15.5</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$21.3</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$30.8</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chemeClr val="dk1"/>
                          </a:solidFill>
                          <a:effectLst/>
                          <a:latin typeface="+mn-lt"/>
                        </a:rPr>
                        <a:t>$36.0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0" u="none" strike="noStrike" dirty="0" smtClean="0">
                          <a:effectLst/>
                          <a:latin typeface="+mn-lt"/>
                        </a:rPr>
                        <a:t>Internally Restricted</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$20.5</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$21.2</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$30.7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$24.1</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chemeClr val="dk1"/>
                          </a:solidFill>
                          <a:effectLst/>
                          <a:latin typeface="+mn-lt"/>
                        </a:rPr>
                        <a:t>$25.4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0" u="none" strike="noStrike" dirty="0" smtClean="0">
                          <a:effectLst/>
                          <a:latin typeface="+mn-lt"/>
                        </a:rPr>
                        <a:t>Restricted for Endowments</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0" i="0" u="none" strike="noStrike" dirty="0" smtClean="0">
                          <a:solidFill>
                            <a:schemeClr val="dk1"/>
                          </a:solidFill>
                          <a:effectLst/>
                          <a:latin typeface="+mn-lt"/>
                        </a:rPr>
                        <a:t>Accumulated</a:t>
                      </a:r>
                      <a:r>
                        <a:rPr lang="en-US" sz="1400" b="0" i="0" u="none" strike="noStrike" baseline="0" dirty="0" smtClean="0">
                          <a:solidFill>
                            <a:schemeClr val="dk1"/>
                          </a:solidFill>
                          <a:effectLst/>
                          <a:latin typeface="+mn-lt"/>
                        </a:rPr>
                        <a:t> </a:t>
                      </a:r>
                    </a:p>
                    <a:p>
                      <a:pPr algn="ctr" fontAlgn="b">
                        <a:lnSpc>
                          <a:spcPct val="80000"/>
                        </a:lnSpc>
                      </a:pPr>
                      <a:r>
                        <a:rPr lang="en-US" sz="1400" b="0" i="0" u="none" strike="noStrike" baseline="0" dirty="0" smtClean="0">
                          <a:solidFill>
                            <a:schemeClr val="dk1"/>
                          </a:solidFill>
                          <a:effectLst/>
                          <a:latin typeface="+mn-lt"/>
                        </a:rPr>
                        <a:t>Re-measurement Gains/Losses</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$0.0</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effectLst/>
                          <a:latin typeface="+mn-lt"/>
                        </a:rPr>
                        <a:t>$0.4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u="none" strike="noStrike" dirty="0" smtClean="0">
                          <a:solidFill>
                            <a:srgbClr val="FF0000"/>
                          </a:solidFill>
                          <a:effectLst/>
                          <a:latin typeface="+mn-lt"/>
                        </a:rPr>
                        <a:t>$(0.1)</a:t>
                      </a:r>
                      <a:endParaRPr lang="en-US" sz="1400" b="0" i="0" u="none" strike="noStrike" dirty="0">
                        <a:solidFill>
                          <a:srgbClr val="FF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0" i="0" u="none" strike="noStrike" dirty="0" smtClean="0">
                          <a:solidFill>
                            <a:srgbClr val="000000"/>
                          </a:solidFill>
                          <a:effectLst/>
                          <a:latin typeface="+mn-lt"/>
                        </a:rPr>
                        <a:t>Unrestricted</a:t>
                      </a:r>
                      <a:r>
                        <a:rPr lang="en-US" sz="1400" b="0" i="0" u="none" strike="noStrike" baseline="0" dirty="0" smtClean="0">
                          <a:solidFill>
                            <a:srgbClr val="000000"/>
                          </a:solidFill>
                          <a:effectLst/>
                          <a:latin typeface="+mn-lt"/>
                        </a:rPr>
                        <a:t> Surplus</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$9.4</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$16.6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$18.6</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rgbClr val="000000"/>
                          </a:solidFill>
                          <a:effectLst/>
                          <a:latin typeface="+mn-lt"/>
                        </a:rPr>
                        <a:t>$19.7</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0" i="0" u="none" strike="noStrike" dirty="0" smtClean="0">
                          <a:solidFill>
                            <a:schemeClr val="tx1"/>
                          </a:solidFill>
                          <a:effectLst/>
                          <a:latin typeface="+mn-lt"/>
                        </a:rPr>
                        <a:t>$17.3</a:t>
                      </a:r>
                      <a:endParaRPr lang="en-US" sz="1400" b="0" i="0" u="none" strike="noStrike" dirty="0">
                        <a:solidFill>
                          <a:schemeClr val="tx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57">
                <a:tc>
                  <a:txBody>
                    <a:bodyPr/>
                    <a:lstStyle/>
                    <a:p>
                      <a:pPr algn="ctr" fontAlgn="b">
                        <a:lnSpc>
                          <a:spcPct val="80000"/>
                        </a:lnSpc>
                      </a:pPr>
                      <a:r>
                        <a:rPr lang="en-US" sz="1400" b="0" i="0" u="none" strike="noStrike" dirty="0" smtClean="0">
                          <a:solidFill>
                            <a:srgbClr val="000000"/>
                          </a:solidFill>
                          <a:effectLst/>
                          <a:latin typeface="+mn-lt"/>
                        </a:rPr>
                        <a:t>Accumulated</a:t>
                      </a:r>
                      <a:r>
                        <a:rPr lang="en-US" sz="1400" b="0" i="0" u="none" strike="noStrike" baseline="0" dirty="0" smtClean="0">
                          <a:solidFill>
                            <a:srgbClr val="000000"/>
                          </a:solidFill>
                          <a:effectLst/>
                          <a:latin typeface="+mn-lt"/>
                        </a:rPr>
                        <a:t> Surplus</a:t>
                      </a:r>
                      <a:endParaRPr lang="en-US" sz="1400" b="0"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$45.3</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$54.0</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$71.3</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rgbClr val="000000"/>
                          </a:solidFill>
                          <a:effectLst/>
                          <a:latin typeface="+mn-lt"/>
                        </a:rPr>
                        <a:t>$75.7</a:t>
                      </a:r>
                      <a:endParaRPr lang="en-US" sz="1400" b="1" i="0" u="none" strike="noStrike" dirty="0">
                        <a:solidFill>
                          <a:srgbClr val="000000"/>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ct val="80000"/>
                        </a:lnSpc>
                      </a:pPr>
                      <a:r>
                        <a:rPr lang="en-US" sz="1400" b="1" i="0" u="none" strike="noStrike" dirty="0" smtClean="0">
                          <a:solidFill>
                            <a:schemeClr val="tx1"/>
                          </a:solidFill>
                          <a:effectLst/>
                          <a:latin typeface="+mn-lt"/>
                        </a:rPr>
                        <a:t>$79.3</a:t>
                      </a:r>
                      <a:endParaRPr lang="en-US" sz="1400" b="1" i="0" u="none" strike="noStrike" dirty="0">
                        <a:solidFill>
                          <a:schemeClr val="tx1"/>
                        </a:solidFill>
                        <a:effectLst/>
                        <a:latin typeface="+mn-lt"/>
                      </a:endParaRPr>
                    </a:p>
                  </a:txBody>
                  <a:tcPr marL="12700" marR="12700" marT="1270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Oval 3"/>
          <p:cNvSpPr/>
          <p:nvPr/>
        </p:nvSpPr>
        <p:spPr>
          <a:xfrm>
            <a:off x="7427589" y="2910127"/>
            <a:ext cx="650936" cy="310152"/>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846091" y="3235416"/>
            <a:ext cx="1581498" cy="934989"/>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64979" y="4170405"/>
            <a:ext cx="1562223" cy="369332"/>
          </a:xfrm>
          <a:prstGeom prst="rect">
            <a:avLst/>
          </a:prstGeom>
          <a:noFill/>
        </p:spPr>
        <p:txBody>
          <a:bodyPr wrap="none" rtlCol="0">
            <a:spAutoFit/>
          </a:bodyPr>
          <a:lstStyle/>
          <a:p>
            <a:r>
              <a:rPr lang="en-US" b="1" dirty="0" smtClean="0"/>
              <a:t>Available Cash</a:t>
            </a:r>
            <a:endParaRPr lang="en-US" b="1" dirty="0"/>
          </a:p>
        </p:txBody>
      </p:sp>
    </p:spTree>
    <p:extLst>
      <p:ext uri="{BB962C8B-B14F-4D97-AF65-F5344CB8AC3E}">
        <p14:creationId xmlns:p14="http://schemas.microsoft.com/office/powerpoint/2010/main" val="5910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7900" y="262901"/>
            <a:ext cx="4655820" cy="461665"/>
          </a:xfrm>
          <a:prstGeom prst="rect">
            <a:avLst/>
          </a:prstGeom>
          <a:noFill/>
        </p:spPr>
        <p:txBody>
          <a:bodyPr wrap="square" rtlCol="0">
            <a:spAutoFit/>
          </a:bodyPr>
          <a:lstStyle/>
          <a:p>
            <a:pPr algn="ctr">
              <a:spcAft>
                <a:spcPts val="600"/>
              </a:spcAft>
            </a:pPr>
            <a:r>
              <a:rPr lang="en-US" sz="2400" b="1" dirty="0" smtClean="0">
                <a:solidFill>
                  <a:srgbClr val="007694"/>
                </a:solidFill>
              </a:rPr>
              <a:t>Interest Income:  2010-2014</a:t>
            </a:r>
            <a:endParaRPr lang="en-US" sz="2400" b="1" dirty="0">
              <a:solidFill>
                <a:srgbClr val="007694"/>
              </a:solidFill>
            </a:endParaRPr>
          </a:p>
        </p:txBody>
      </p:sp>
      <p:graphicFrame>
        <p:nvGraphicFramePr>
          <p:cNvPr id="6" name="Chart 5"/>
          <p:cNvGraphicFramePr/>
          <p:nvPr>
            <p:extLst>
              <p:ext uri="{D42A27DB-BD31-4B8C-83A1-F6EECF244321}">
                <p14:modId xmlns:p14="http://schemas.microsoft.com/office/powerpoint/2010/main" val="2925620879"/>
              </p:ext>
            </p:extLst>
          </p:nvPr>
        </p:nvGraphicFramePr>
        <p:xfrm>
          <a:off x="711200" y="853440"/>
          <a:ext cx="7873999" cy="4490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941048182"/>
              </p:ext>
            </p:extLst>
          </p:nvPr>
        </p:nvGraphicFramePr>
        <p:xfrm>
          <a:off x="711199" y="853440"/>
          <a:ext cx="7873999" cy="4490720"/>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1725930" y="1508760"/>
            <a:ext cx="6442710" cy="262890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120640" y="711588"/>
            <a:ext cx="3241657" cy="369332"/>
          </a:xfrm>
          <a:prstGeom prst="rect">
            <a:avLst/>
          </a:prstGeom>
          <a:noFill/>
        </p:spPr>
        <p:txBody>
          <a:bodyPr wrap="none" rtlCol="0">
            <a:spAutoFit/>
          </a:bodyPr>
          <a:lstStyle/>
          <a:p>
            <a:r>
              <a:rPr lang="en-US" b="1" dirty="0" smtClean="0"/>
              <a:t>Redistributed in the Block Grant</a:t>
            </a:r>
            <a:endParaRPr lang="en-US" b="1" dirty="0"/>
          </a:p>
        </p:txBody>
      </p:sp>
      <p:cxnSp>
        <p:nvCxnSpPr>
          <p:cNvPr id="10" name="Straight Arrow Connector 9"/>
          <p:cNvCxnSpPr/>
          <p:nvPr/>
        </p:nvCxnSpPr>
        <p:spPr>
          <a:xfrm flipH="1">
            <a:off x="6828792" y="1021746"/>
            <a:ext cx="347978" cy="69342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39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3" y="1347419"/>
            <a:ext cx="7068177" cy="3093154"/>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en-US" sz="2000" dirty="0" smtClean="0"/>
              <a:t>TRU’s Consolidated Budget Structure</a:t>
            </a:r>
          </a:p>
          <a:p>
            <a:pPr marL="285750" indent="-285750">
              <a:spcAft>
                <a:spcPts val="600"/>
              </a:spcAft>
              <a:buFont typeface="Arial" panose="020B0604020202020204" pitchFamily="34" charset="0"/>
              <a:buChar char="•"/>
            </a:pPr>
            <a:r>
              <a:rPr lang="en-US" sz="2000" dirty="0" smtClean="0"/>
              <a:t>Overall Operating Revenues</a:t>
            </a:r>
          </a:p>
          <a:p>
            <a:pPr marL="285750" indent="-285750">
              <a:spcAft>
                <a:spcPts val="600"/>
              </a:spcAft>
              <a:buFont typeface="Arial" panose="020B0604020202020204" pitchFamily="34" charset="0"/>
              <a:buChar char="•"/>
            </a:pPr>
            <a:r>
              <a:rPr lang="en-US" sz="2000" dirty="0" smtClean="0"/>
              <a:t>Overall Operating Expenses</a:t>
            </a:r>
          </a:p>
          <a:p>
            <a:pPr marL="285750" indent="-285750">
              <a:spcAft>
                <a:spcPts val="600"/>
              </a:spcAft>
              <a:buFont typeface="Arial" panose="020B0604020202020204" pitchFamily="34" charset="0"/>
              <a:buChar char="•"/>
            </a:pPr>
            <a:r>
              <a:rPr lang="en-US" sz="2000" dirty="0" smtClean="0"/>
              <a:t>Budget Breakdown by Executive Portfolio</a:t>
            </a:r>
          </a:p>
          <a:p>
            <a:pPr marL="285750" indent="-285750">
              <a:spcAft>
                <a:spcPts val="600"/>
              </a:spcAft>
              <a:buFont typeface="Arial" panose="020B0604020202020204" pitchFamily="34" charset="0"/>
              <a:buChar char="•"/>
            </a:pPr>
            <a:r>
              <a:rPr lang="en-US" sz="2000" dirty="0" smtClean="0"/>
              <a:t>Capital Fund Budget</a:t>
            </a:r>
          </a:p>
          <a:p>
            <a:pPr marL="285750" indent="-285750">
              <a:spcAft>
                <a:spcPts val="600"/>
              </a:spcAft>
              <a:buFont typeface="Arial" panose="020B0604020202020204" pitchFamily="34" charset="0"/>
              <a:buChar char="•"/>
            </a:pPr>
            <a:r>
              <a:rPr lang="en-US" sz="2000" dirty="0" smtClean="0"/>
              <a:t>Ancillary Services Budget</a:t>
            </a:r>
          </a:p>
          <a:p>
            <a:pPr marL="285750" indent="-285750">
              <a:spcAft>
                <a:spcPts val="600"/>
              </a:spcAft>
              <a:buFont typeface="Arial" panose="020B0604020202020204" pitchFamily="34" charset="0"/>
              <a:buChar char="•"/>
            </a:pPr>
            <a:r>
              <a:rPr lang="en-US" sz="2000" dirty="0" smtClean="0"/>
              <a:t>Sponsored Research Budget</a:t>
            </a:r>
          </a:p>
          <a:p>
            <a:pPr marL="285750" indent="-285750">
              <a:spcAft>
                <a:spcPts val="600"/>
              </a:spcAft>
              <a:buFont typeface="Arial" panose="020B0604020202020204" pitchFamily="34" charset="0"/>
              <a:buChar char="•"/>
            </a:pPr>
            <a:r>
              <a:rPr lang="en-US" sz="2000" dirty="0" smtClean="0"/>
              <a:t>Specific Purpose Budget</a:t>
            </a:r>
          </a:p>
        </p:txBody>
      </p:sp>
      <p:sp>
        <p:nvSpPr>
          <p:cNvPr id="7" name="TextBox 6"/>
          <p:cNvSpPr txBox="1"/>
          <p:nvPr/>
        </p:nvSpPr>
        <p:spPr>
          <a:xfrm>
            <a:off x="647056" y="503094"/>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The FY2014/15 Budget</a:t>
            </a:r>
            <a:endParaRPr lang="en-US" sz="2800" b="1" dirty="0">
              <a:solidFill>
                <a:srgbClr val="007694"/>
              </a:solidFill>
            </a:endParaRPr>
          </a:p>
        </p:txBody>
      </p:sp>
    </p:spTree>
    <p:extLst>
      <p:ext uri="{BB962C8B-B14F-4D97-AF65-F5344CB8AC3E}">
        <p14:creationId xmlns:p14="http://schemas.microsoft.com/office/powerpoint/2010/main" val="1078221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891440331"/>
              </p:ext>
            </p:extLst>
          </p:nvPr>
        </p:nvGraphicFramePr>
        <p:xfrm>
          <a:off x="663221" y="592666"/>
          <a:ext cx="7775223" cy="4797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47900" y="262901"/>
            <a:ext cx="4655820" cy="461665"/>
          </a:xfrm>
          <a:prstGeom prst="rect">
            <a:avLst/>
          </a:prstGeom>
          <a:noFill/>
        </p:spPr>
        <p:txBody>
          <a:bodyPr wrap="square" rtlCol="0">
            <a:spAutoFit/>
          </a:bodyPr>
          <a:lstStyle/>
          <a:p>
            <a:pPr algn="ctr">
              <a:spcAft>
                <a:spcPts val="600"/>
              </a:spcAft>
            </a:pPr>
            <a:r>
              <a:rPr lang="en-US" sz="2400" b="1" dirty="0" smtClean="0">
                <a:solidFill>
                  <a:srgbClr val="007694"/>
                </a:solidFill>
              </a:rPr>
              <a:t>TRU’s All Funds Budget Structure</a:t>
            </a:r>
            <a:endParaRPr lang="en-US" sz="2400" b="1" dirty="0">
              <a:solidFill>
                <a:srgbClr val="007694"/>
              </a:solidFill>
            </a:endParaRPr>
          </a:p>
        </p:txBody>
      </p:sp>
    </p:spTree>
    <p:extLst>
      <p:ext uri="{BB962C8B-B14F-4D97-AF65-F5344CB8AC3E}">
        <p14:creationId xmlns:p14="http://schemas.microsoft.com/office/powerpoint/2010/main" val="4095666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8752"/>
            <a:ext cx="9144000" cy="523220"/>
          </a:xfrm>
          <a:prstGeom prst="rect">
            <a:avLst/>
          </a:prstGeom>
          <a:noFill/>
        </p:spPr>
        <p:txBody>
          <a:bodyPr wrap="square" rtlCol="0">
            <a:spAutoFit/>
          </a:bodyPr>
          <a:lstStyle/>
          <a:p>
            <a:pPr algn="ctr">
              <a:spcAft>
                <a:spcPts val="600"/>
              </a:spcAft>
            </a:pPr>
            <a:r>
              <a:rPr lang="en-US" sz="2800" b="1" dirty="0" smtClean="0">
                <a:solidFill>
                  <a:srgbClr val="007694"/>
                </a:solidFill>
              </a:rPr>
              <a:t>Consolidated (All Funds) Budget FY2014/15</a:t>
            </a:r>
          </a:p>
        </p:txBody>
      </p:sp>
      <p:graphicFrame>
        <p:nvGraphicFramePr>
          <p:cNvPr id="11" name="Table 10"/>
          <p:cNvGraphicFramePr>
            <a:graphicFrameLocks noGrp="1"/>
          </p:cNvGraphicFramePr>
          <p:nvPr>
            <p:extLst>
              <p:ext uri="{D42A27DB-BD31-4B8C-83A1-F6EECF244321}">
                <p14:modId xmlns:p14="http://schemas.microsoft.com/office/powerpoint/2010/main" val="2082918975"/>
              </p:ext>
            </p:extLst>
          </p:nvPr>
        </p:nvGraphicFramePr>
        <p:xfrm>
          <a:off x="108872" y="1134804"/>
          <a:ext cx="8926256" cy="3053546"/>
        </p:xfrm>
        <a:graphic>
          <a:graphicData uri="http://schemas.openxmlformats.org/drawingml/2006/table">
            <a:tbl>
              <a:tblPr>
                <a:tableStyleId>{5C22544A-7EE6-4342-B048-85BDC9FD1C3A}</a:tableStyleId>
              </a:tblPr>
              <a:tblGrid>
                <a:gridCol w="139054"/>
                <a:gridCol w="1937171"/>
                <a:gridCol w="757237"/>
                <a:gridCol w="704819"/>
                <a:gridCol w="730250"/>
                <a:gridCol w="730250"/>
                <a:gridCol w="708025"/>
                <a:gridCol w="698500"/>
                <a:gridCol w="698500"/>
                <a:gridCol w="755650"/>
                <a:gridCol w="1066800"/>
              </a:tblGrid>
              <a:tr h="285991">
                <a:tc>
                  <a:txBody>
                    <a:bodyPr/>
                    <a:lstStyle/>
                    <a:p>
                      <a:pPr algn="l" fontAlgn="b"/>
                      <a:endParaRPr lang="en-US" sz="6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900" b="1" i="0" u="none" strike="noStrike" dirty="0">
                        <a:solidFill>
                          <a:srgbClr val="000000"/>
                        </a:solidFill>
                        <a:effectLst/>
                        <a:latin typeface="Arial"/>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900" b="1" u="none" strike="noStrike" dirty="0">
                          <a:effectLst/>
                        </a:rPr>
                        <a:t>Operating Fund</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gridSpan="7">
                  <a:txBody>
                    <a:bodyPr/>
                    <a:lstStyle/>
                    <a:p>
                      <a:pPr algn="ctr" fontAlgn="ctr"/>
                      <a:r>
                        <a:rPr lang="en-US" sz="900" b="1" u="none" strike="noStrike" dirty="0">
                          <a:effectLst/>
                        </a:rPr>
                        <a:t>Non Operating Funds</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900" b="1" u="none" strike="noStrike" dirty="0" smtClean="0">
                          <a:solidFill>
                            <a:schemeClr val="bg1"/>
                          </a:solidFill>
                          <a:effectLst/>
                        </a:rPr>
                        <a:t>CONSOLIDATED</a:t>
                      </a:r>
                      <a:endParaRPr lang="en-US" sz="9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119163">
                <a:tc>
                  <a:txBody>
                    <a:bodyPr/>
                    <a:lstStyle/>
                    <a:p>
                      <a:pPr algn="l" fontAlgn="b"/>
                      <a:endParaRPr lang="en-US" sz="6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900" b="0" i="0" u="none" strike="noStrike" dirty="0">
                        <a:solidFill>
                          <a:srgbClr val="000000"/>
                        </a:solidFill>
                        <a:effectLst/>
                        <a:latin typeface="Arial"/>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rowSpan="2">
                  <a:txBody>
                    <a:bodyPr/>
                    <a:lstStyle/>
                    <a:p>
                      <a:pPr algn="ctr" fontAlgn="b"/>
                      <a:r>
                        <a:rPr lang="en-US" sz="900" b="1" u="none" strike="noStrike" dirty="0">
                          <a:effectLst/>
                        </a:rPr>
                        <a:t>Annual</a:t>
                      </a:r>
                      <a:endParaRPr lang="en-US" sz="900" b="1" i="0" u="none" strike="noStrike" dirty="0">
                        <a:effectLst/>
                        <a:latin typeface="Arial"/>
                      </a:endParaRPr>
                    </a:p>
                    <a:p>
                      <a:pPr algn="ctr" fontAlgn="b"/>
                      <a:r>
                        <a:rPr lang="en-US" sz="900" b="1" u="none" strike="noStrike" dirty="0">
                          <a:effectLst/>
                        </a:rPr>
                        <a:t>Budget</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rowSpan="2">
                  <a:txBody>
                    <a:bodyPr/>
                    <a:lstStyle/>
                    <a:p>
                      <a:pPr algn="ctr" fontAlgn="b"/>
                      <a:r>
                        <a:rPr lang="en-US" sz="900" b="1" u="none" strike="noStrike" dirty="0">
                          <a:effectLst/>
                        </a:rPr>
                        <a:t>Professional</a:t>
                      </a:r>
                      <a:endParaRPr lang="en-US" sz="900" b="1" i="0" u="none" strike="noStrike" dirty="0">
                        <a:effectLst/>
                        <a:latin typeface="Arial"/>
                      </a:endParaRPr>
                    </a:p>
                    <a:p>
                      <a:pPr algn="ctr" fontAlgn="b"/>
                      <a:r>
                        <a:rPr lang="en-US" sz="900" b="1" u="none" strike="noStrike" dirty="0">
                          <a:effectLst/>
                        </a:rPr>
                        <a:t>Allowance</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a:txBody>
                    <a:bodyPr/>
                    <a:lstStyle/>
                    <a:p>
                      <a:pPr algn="ctr" fontAlgn="b"/>
                      <a:r>
                        <a:rPr lang="en-US" sz="900" b="1" u="none" strike="noStrike" dirty="0">
                          <a:solidFill>
                            <a:schemeClr val="bg1"/>
                          </a:solidFill>
                          <a:effectLst/>
                        </a:rPr>
                        <a:t>Ancillary</a:t>
                      </a:r>
                      <a:endParaRPr lang="en-US" sz="900" b="1" i="0" u="none" strike="noStrike" dirty="0">
                        <a:solidFill>
                          <a:schemeClr val="bg1"/>
                        </a:solidFill>
                        <a:effectLst/>
                        <a:latin typeface="Arial"/>
                      </a:endParaRPr>
                    </a:p>
                    <a:p>
                      <a:pPr algn="ctr" fontAlgn="b"/>
                      <a:r>
                        <a:rPr lang="en-US" sz="900" b="1" u="none" strike="noStrike" dirty="0">
                          <a:solidFill>
                            <a:schemeClr val="bg1"/>
                          </a:solidFill>
                          <a:effectLst/>
                        </a:rPr>
                        <a:t>Services</a:t>
                      </a:r>
                      <a:endParaRPr lang="en-US" sz="9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fontAlgn="b"/>
                      <a:r>
                        <a:rPr lang="en-US" sz="900" b="1" u="none" strike="noStrike" dirty="0" smtClean="0">
                          <a:solidFill>
                            <a:schemeClr val="bg1"/>
                          </a:solidFill>
                          <a:effectLst/>
                        </a:rPr>
                        <a:t>Capital</a:t>
                      </a:r>
                      <a:r>
                        <a:rPr lang="en-US" sz="900" u="none" strike="noStrike" dirty="0">
                          <a:solidFill>
                            <a:schemeClr val="bg1"/>
                          </a:solidFill>
                          <a:effectLst/>
                        </a:rPr>
                        <a:t> </a:t>
                      </a:r>
                      <a:endParaRPr lang="en-US" sz="9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fontAlgn="b"/>
                      <a:r>
                        <a:rPr lang="en-US" sz="900" b="1" u="none" strike="noStrike" dirty="0">
                          <a:effectLst/>
                        </a:rPr>
                        <a:t>Specific</a:t>
                      </a:r>
                      <a:endParaRPr lang="en-US" sz="900" b="1" i="0" u="none" strike="noStrike" dirty="0">
                        <a:effectLst/>
                        <a:latin typeface="Arial"/>
                      </a:endParaRPr>
                    </a:p>
                    <a:p>
                      <a:pPr algn="ctr" fontAlgn="b"/>
                      <a:r>
                        <a:rPr lang="en-US" sz="900" b="1" u="none" strike="noStrike" dirty="0">
                          <a:effectLst/>
                        </a:rPr>
                        <a:t>Purpose</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a:txBody>
                    <a:bodyPr/>
                    <a:lstStyle/>
                    <a:p>
                      <a:pPr algn="ctr" fontAlgn="b"/>
                      <a:r>
                        <a:rPr lang="en-US" sz="900" b="1" u="none" strike="noStrike" dirty="0" smtClean="0">
                          <a:effectLst/>
                        </a:rPr>
                        <a:t>Bursaries</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2">
                  <a:txBody>
                    <a:bodyPr/>
                    <a:lstStyle/>
                    <a:p>
                      <a:pPr algn="ctr" fontAlgn="b"/>
                      <a:r>
                        <a:rPr lang="en-US" sz="900" b="1" u="none" strike="noStrike" dirty="0" smtClean="0">
                          <a:solidFill>
                            <a:schemeClr val="tx1"/>
                          </a:solidFill>
                          <a:effectLst/>
                        </a:rPr>
                        <a:t>Research</a:t>
                      </a:r>
                      <a:r>
                        <a:rPr lang="en-US" sz="900" b="1" u="none" strike="noStrike" dirty="0">
                          <a:solidFill>
                            <a:schemeClr val="bg1"/>
                          </a:solidFill>
                          <a:effectLst/>
                        </a:rPr>
                        <a:t> </a:t>
                      </a:r>
                      <a:endParaRPr lang="en-US" sz="9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2">
                  <a:txBody>
                    <a:bodyPr/>
                    <a:lstStyle/>
                    <a:p>
                      <a:pPr algn="ctr" fontAlgn="b"/>
                      <a:r>
                        <a:rPr lang="en-US" sz="900" b="1" u="none" strike="noStrike" dirty="0">
                          <a:effectLst/>
                        </a:rPr>
                        <a:t>Sub-Total </a:t>
                      </a:r>
                      <a:endParaRPr lang="en-US" sz="900" b="1" i="0" u="none" strike="noStrike" dirty="0">
                        <a:effectLst/>
                        <a:latin typeface="Arial"/>
                      </a:endParaRPr>
                    </a:p>
                    <a:p>
                      <a:pPr algn="ctr" fontAlgn="b"/>
                      <a:r>
                        <a:rPr lang="en-US" sz="900" b="1" u="none" strike="noStrike" dirty="0">
                          <a:effectLst/>
                        </a:rPr>
                        <a:t>Budget</a:t>
                      </a:r>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b"/>
                      <a:r>
                        <a:rPr lang="en-US" sz="900" b="1" u="none" strike="noStrike" dirty="0">
                          <a:solidFill>
                            <a:schemeClr val="bg1"/>
                          </a:solidFill>
                          <a:effectLst/>
                        </a:rPr>
                        <a:t>Total </a:t>
                      </a:r>
                      <a:endParaRPr lang="en-US" sz="900" b="1" i="0" u="none" strike="noStrike" dirty="0">
                        <a:solidFill>
                          <a:schemeClr val="bg1"/>
                        </a:solidFill>
                        <a:effectLst/>
                        <a:latin typeface="Arial"/>
                      </a:endParaRPr>
                    </a:p>
                    <a:p>
                      <a:pPr algn="ctr" fontAlgn="b"/>
                      <a:r>
                        <a:rPr lang="en-US" sz="900" b="1" u="none" strike="noStrike" dirty="0">
                          <a:solidFill>
                            <a:schemeClr val="bg1"/>
                          </a:solidFill>
                          <a:effectLst/>
                        </a:rPr>
                        <a:t>Budget</a:t>
                      </a:r>
                      <a:endParaRPr lang="en-US" sz="900" b="1" i="0" u="none" strike="noStrike" dirty="0">
                        <a:solidFill>
                          <a:schemeClr val="bg1"/>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572995">
                <a:tc>
                  <a:txBody>
                    <a:bodyPr/>
                    <a:lstStyle/>
                    <a:p>
                      <a:pPr algn="l" fontAlgn="b"/>
                      <a:endParaRPr lang="en-US" sz="6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900" b="1" i="0" u="none" strike="noStrike" dirty="0">
                        <a:solidFill>
                          <a:srgbClr val="0000FF"/>
                        </a:solidFill>
                        <a:effectLst/>
                        <a:latin typeface="Arial"/>
                      </a:endParaRPr>
                    </a:p>
                  </a:txBody>
                  <a:tcPr marL="0" marR="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vMerge="1">
                  <a:txBody>
                    <a:bodyPr/>
                    <a:lstStyle/>
                    <a:p>
                      <a:pPr algn="ctr" fontAlgn="b"/>
                      <a:endParaRPr lang="en-US" sz="900" b="1" i="0" u="none" strike="noStrike" dirty="0">
                        <a:effectLst/>
                        <a:latin typeface="Arial"/>
                      </a:endParaRPr>
                    </a:p>
                  </a:txBody>
                  <a:tcPr marL="0" marR="0" marT="0" marB="0" anchor="b">
                    <a:noFill/>
                  </a:tcPr>
                </a:tc>
                <a:tc vMerge="1">
                  <a:txBody>
                    <a:bodyPr/>
                    <a:lstStyle/>
                    <a:p>
                      <a:pPr algn="ctr" fontAlgn="b"/>
                      <a:endParaRPr lang="en-US" sz="900" b="1" i="0" u="none" strike="noStrike" dirty="0">
                        <a:effectLst/>
                        <a:latin typeface="Arial"/>
                      </a:endParaRPr>
                    </a:p>
                  </a:txBody>
                  <a:tcPr marL="0" marR="0" marT="0" marB="0" anchor="b">
                    <a:noFill/>
                  </a:tcPr>
                </a:tc>
                <a:tc vMerge="1">
                  <a:txBody>
                    <a:bodyPr/>
                    <a:lstStyle/>
                    <a:p>
                      <a:pPr algn="ctr" fontAlgn="b"/>
                      <a:endParaRPr lang="en-US" sz="900" b="1" i="0" u="none" strike="noStrike" dirty="0">
                        <a:effectLst/>
                        <a:latin typeface="Arial"/>
                      </a:endParaRPr>
                    </a:p>
                  </a:txBody>
                  <a:tcPr marL="0" marR="0" marT="0" marB="0" anchor="b">
                    <a:noFill/>
                  </a:tcPr>
                </a:tc>
                <a:tc vMerge="1">
                  <a:txBody>
                    <a:bodyPr/>
                    <a:lstStyle/>
                    <a:p>
                      <a:pPr algn="ctr" fontAlgn="b"/>
                      <a:endParaRPr lang="en-US" sz="900" b="1" i="0" u="none" strike="noStrike" dirty="0">
                        <a:solidFill>
                          <a:schemeClr val="bg1"/>
                        </a:solidFill>
                        <a:effectLst/>
                        <a:latin typeface="Arial"/>
                      </a:endParaRPr>
                    </a:p>
                  </a:txBody>
                  <a:tcPr marL="0" marR="0" marT="0" marB="0" anchor="b">
                    <a:solidFill>
                      <a:srgbClr val="C00000"/>
                    </a:solidFill>
                  </a:tcPr>
                </a:tc>
                <a:tc vMerge="1">
                  <a:txBody>
                    <a:bodyPr/>
                    <a:lstStyle/>
                    <a:p>
                      <a:pPr algn="ctr" fontAlgn="b"/>
                      <a:endParaRPr lang="en-US" sz="900" b="1" i="0" u="none" strike="noStrike" dirty="0">
                        <a:effectLst/>
                        <a:latin typeface="Arial"/>
                      </a:endParaRPr>
                    </a:p>
                  </a:txBody>
                  <a:tcPr marL="0" marR="0" marT="0" marB="0" anchor="b">
                    <a:solidFill>
                      <a:schemeClr val="accent4">
                        <a:lumMod val="40000"/>
                        <a:lumOff val="60000"/>
                      </a:schemeClr>
                    </a:solidFill>
                  </a:tcPr>
                </a:tc>
                <a:tc vMerge="1">
                  <a:txBody>
                    <a:bodyPr/>
                    <a:lstStyle/>
                    <a:p>
                      <a:pPr algn="ctr" fontAlgn="b"/>
                      <a:endParaRPr lang="en-US" sz="900" b="1" i="0" u="none" strike="noStrike" dirty="0">
                        <a:effectLst/>
                        <a:latin typeface="Arial"/>
                      </a:endParaRPr>
                    </a:p>
                  </a:txBody>
                  <a:tcPr marL="0" marR="0" marT="0" marB="0" anchor="b">
                    <a:solidFill>
                      <a:schemeClr val="accent4">
                        <a:lumMod val="40000"/>
                        <a:lumOff val="60000"/>
                      </a:schemeClr>
                    </a:solidFill>
                  </a:tcPr>
                </a:tc>
                <a:tc vMerge="1">
                  <a:txBody>
                    <a:bodyPr/>
                    <a:lstStyle/>
                    <a:p>
                      <a:pPr algn="ctr" fontAlgn="b"/>
                      <a:endParaRPr lang="en-US" sz="900" b="1" i="0" u="none" strike="noStrike" dirty="0">
                        <a:solidFill>
                          <a:schemeClr val="bg1"/>
                        </a:solidFill>
                        <a:effectLst/>
                        <a:latin typeface="Arial"/>
                      </a:endParaRPr>
                    </a:p>
                  </a:txBody>
                  <a:tcPr marL="0" marR="0" marT="0" marB="0" anchor="b">
                    <a:noFill/>
                  </a:tcPr>
                </a:tc>
                <a:tc vMerge="1">
                  <a:txBody>
                    <a:bodyPr/>
                    <a:lstStyle/>
                    <a:p>
                      <a:pPr algn="ctr" fontAlgn="b"/>
                      <a:endParaRPr lang="en-US" sz="900" b="1"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fontAlgn="b"/>
                      <a:endParaRPr lang="en-US" sz="900" b="1" i="0" u="none" strike="noStrike" dirty="0">
                        <a:solidFill>
                          <a:schemeClr val="bg1"/>
                        </a:solidFill>
                        <a:effectLst/>
                        <a:latin typeface="Arial"/>
                      </a:endParaRPr>
                    </a:p>
                  </a:txBody>
                  <a:tcPr marL="0" marR="0" marT="0" marB="0" anchor="b">
                    <a:noFill/>
                  </a:tcPr>
                </a:tc>
              </a:tr>
              <a:tr h="107246">
                <a:tc gridSpan="2">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07246">
                <a:tc gridSpan="2">
                  <a:txBody>
                    <a:bodyPr/>
                    <a:lstStyle/>
                    <a:p>
                      <a:pPr algn="l" fontAlgn="b"/>
                      <a:r>
                        <a:rPr lang="en-US" sz="900" b="1" u="none" strike="noStrike" dirty="0">
                          <a:effectLst/>
                        </a:rPr>
                        <a:t>Total Revenue</a:t>
                      </a:r>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900" u="none" strike="noStrike" dirty="0">
                          <a:effectLst/>
                        </a:rPr>
                        <a:t>  </a:t>
                      </a:r>
                      <a:r>
                        <a:rPr lang="en-US" sz="900" u="none" strike="noStrike" dirty="0" smtClean="0">
                          <a:effectLst/>
                        </a:rPr>
                        <a:t>$140,130,000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$698,000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$16,791,007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$10,190,000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$4,463,309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$1,280,000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$3,131,000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$36,553,316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$176,683,316 </a:t>
                      </a:r>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4257">
                <a:tc gridSpan="2">
                  <a:txBody>
                    <a:bodyPr/>
                    <a:lstStyle/>
                    <a:p>
                      <a:pPr algn="l" fontAlgn="b"/>
                      <a:r>
                        <a:rPr lang="en-US" sz="900" b="1" u="none" strike="noStrike" dirty="0">
                          <a:effectLst/>
                        </a:rPr>
                        <a:t>Total Expenditures</a:t>
                      </a:r>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900" u="none" strike="noStrike" dirty="0">
                          <a:effectLst/>
                        </a:rPr>
                        <a:t>  </a:t>
                      </a:r>
                      <a:r>
                        <a:rPr lang="en-US" sz="900" u="none" strike="noStrike" dirty="0" smtClean="0">
                          <a:effectLst/>
                        </a:rPr>
                        <a:t>$136,021,000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$576,500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$17,009,344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$10,157,000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$4,849,709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$1,280,000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$3,131,000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$37,003,553 </a:t>
                      </a:r>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$173,024,553 </a:t>
                      </a:r>
                      <a:endParaRPr lang="en-US" sz="900" b="1"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14589">
                <a:tc gridSpan="2">
                  <a:txBody>
                    <a:bodyPr/>
                    <a:lstStyle/>
                    <a:p>
                      <a:pPr algn="l" fontAlgn="b"/>
                      <a:endParaRPr lang="en-US" sz="900" b="1" u="none" strike="noStrike" dirty="0" smtClean="0">
                        <a:effectLst/>
                      </a:endParaRPr>
                    </a:p>
                    <a:p>
                      <a:pPr algn="l" fontAlgn="b"/>
                      <a:r>
                        <a:rPr lang="en-US" sz="900" b="1" u="none" strike="noStrike" dirty="0" smtClean="0">
                          <a:effectLst/>
                        </a:rPr>
                        <a:t>Excess </a:t>
                      </a:r>
                      <a:r>
                        <a:rPr lang="en-US" sz="900" b="1" u="none" strike="noStrike" dirty="0">
                          <a:solidFill>
                            <a:srgbClr val="FF0000"/>
                          </a:solidFill>
                          <a:effectLst/>
                        </a:rPr>
                        <a:t>(Deficiency) </a:t>
                      </a:r>
                      <a:r>
                        <a:rPr lang="en-US" sz="900" b="1" u="none" strike="noStrike" dirty="0">
                          <a:effectLst/>
                        </a:rPr>
                        <a:t>of Revenues over Expenditures before Reserves and  Purchase of Capital Assets</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900" u="none" strike="noStrike" dirty="0">
                          <a:effectLst/>
                        </a:rPr>
                        <a:t>     </a:t>
                      </a:r>
                      <a:r>
                        <a:rPr lang="en-US" sz="900" u="none" strike="noStrike" dirty="0" smtClean="0">
                          <a:effectLst/>
                        </a:rPr>
                        <a:t>$4,109,000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$121,500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218,337)</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$33,000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386,400)</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450,237)</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$3,658,763 </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9163">
                <a:tc>
                  <a:txBody>
                    <a:bodyPr/>
                    <a:lstStyle/>
                    <a:p>
                      <a:pPr algn="l" fontAlgn="b"/>
                      <a:endParaRPr lang="en-US" sz="600" b="1"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1"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9163">
                <a:tc>
                  <a:txBody>
                    <a:bodyPr/>
                    <a:lstStyle/>
                    <a:p>
                      <a:pPr algn="l" fontAlgn="b"/>
                      <a:endParaRPr lang="en-US" sz="600" b="1"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effectLst/>
                        </a:rPr>
                        <a:t>Purchase of Capital Assets</a:t>
                      </a:r>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$947,000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$947,000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$947,000 </a:t>
                      </a:r>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1289">
                <a:tc>
                  <a:txBody>
                    <a:bodyPr/>
                    <a:lstStyle/>
                    <a:p>
                      <a:pPr algn="l" fontAlgn="b"/>
                      <a:endParaRPr lang="en-US" sz="600" b="1"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effectLst/>
                        </a:rPr>
                        <a:t>Building Reserves</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$1,480,000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$1,480,000 </a:t>
                      </a:r>
                      <a:endParaRPr lang="en-US" sz="9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$1,480,000 </a:t>
                      </a:r>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1289">
                <a:tc>
                  <a:txBody>
                    <a:bodyPr/>
                    <a:lstStyle/>
                    <a:p>
                      <a:pPr algn="l" fontAlgn="b"/>
                      <a:endParaRPr lang="en-US" sz="600" b="1"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900" b="1" u="none" strike="noStrike" dirty="0">
                          <a:effectLst/>
                        </a:rPr>
                        <a:t>Board Reserves</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$1,900,000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$1,900,000 </a:t>
                      </a:r>
                      <a:endParaRPr lang="en-US" sz="900" b="1"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1289">
                <a:tc>
                  <a:txBody>
                    <a:bodyPr/>
                    <a:lstStyle/>
                    <a:p>
                      <a:pPr algn="l" fontAlgn="b"/>
                      <a:endParaRPr lang="en-US" sz="600" b="1"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1"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25121">
                <a:tc gridSpan="2">
                  <a:txBody>
                    <a:bodyPr/>
                    <a:lstStyle/>
                    <a:p>
                      <a:pPr algn="l" fontAlgn="b"/>
                      <a:r>
                        <a:rPr lang="en-US" sz="900" b="1" u="none" strike="noStrike" dirty="0">
                          <a:effectLst/>
                        </a:rPr>
                        <a:t>Reserves/Purchase of Capital Assets</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900" u="none" strike="noStrike" dirty="0">
                          <a:effectLst/>
                        </a:rPr>
                        <a:t>     </a:t>
                      </a:r>
                      <a:r>
                        <a:rPr lang="en-US" sz="900" u="none" strike="noStrike" dirty="0" smtClean="0">
                          <a:effectLst/>
                        </a:rPr>
                        <a:t>$1,900,000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$2,427,000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$2,427,000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effectLst/>
                        </a:rPr>
                        <a:t>$4,327,000 </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1289">
                <a:tc>
                  <a:txBody>
                    <a:bodyPr/>
                    <a:lstStyle/>
                    <a:p>
                      <a:pPr algn="l" fontAlgn="b"/>
                      <a:endParaRPr lang="en-US" sz="600" b="1"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9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900" b="1"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25121">
                <a:tc gridSpan="2">
                  <a:txBody>
                    <a:bodyPr/>
                    <a:lstStyle/>
                    <a:p>
                      <a:pPr algn="l" fontAlgn="b"/>
                      <a:r>
                        <a:rPr lang="en-US" sz="900" b="1" u="none" strike="noStrike" dirty="0">
                          <a:effectLst/>
                        </a:rPr>
                        <a:t>Fund Surplus </a:t>
                      </a:r>
                      <a:r>
                        <a:rPr lang="en-US" sz="900" b="1" u="none" strike="noStrike" dirty="0">
                          <a:solidFill>
                            <a:srgbClr val="FF0000"/>
                          </a:solidFill>
                          <a:effectLst/>
                        </a:rPr>
                        <a:t>(Deficiency) </a:t>
                      </a:r>
                      <a:r>
                        <a:rPr lang="en-US" sz="900" b="1" u="none" strike="noStrike" dirty="0">
                          <a:effectLst/>
                        </a:rPr>
                        <a:t>after Reserves</a:t>
                      </a:r>
                      <a:endParaRPr lang="en-US" sz="9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900" u="none" strike="noStrike" dirty="0">
                          <a:effectLst/>
                        </a:rPr>
                        <a:t>     </a:t>
                      </a:r>
                      <a:r>
                        <a:rPr lang="en-US" sz="900" u="none" strike="noStrike" dirty="0" smtClean="0">
                          <a:effectLst/>
                        </a:rPr>
                        <a:t>$2,209,000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effectLst/>
                        </a:rPr>
                        <a:t>$121,500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218,337)</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2,394,000)</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386,400)</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   </a:t>
                      </a:r>
                      <a:endParaRPr lang="en-US" sz="9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u="none" strike="noStrike" dirty="0">
                          <a:effectLst/>
                        </a:rPr>
                        <a:t>     </a:t>
                      </a:r>
                      <a:r>
                        <a:rPr lang="en-US" sz="900" u="none" strike="noStrike" dirty="0" smtClean="0">
                          <a:solidFill>
                            <a:srgbClr val="FF0000"/>
                          </a:solidFill>
                          <a:effectLst/>
                        </a:rPr>
                        <a:t>$(</a:t>
                      </a:r>
                      <a:r>
                        <a:rPr lang="en-US" sz="900" u="none" strike="noStrike" dirty="0">
                          <a:solidFill>
                            <a:srgbClr val="FF0000"/>
                          </a:solidFill>
                          <a:effectLst/>
                        </a:rPr>
                        <a:t>2,877,237)</a:t>
                      </a:r>
                      <a:endParaRPr lang="en-US" sz="9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900" b="1" u="none" strike="noStrike" dirty="0">
                          <a:effectLst/>
                        </a:rPr>
                        <a:t>                    </a:t>
                      </a:r>
                      <a:r>
                        <a:rPr lang="en-US" sz="900" b="1" u="none" strike="noStrike" dirty="0" smtClean="0">
                          <a:solidFill>
                            <a:srgbClr val="FF0000"/>
                          </a:solidFill>
                          <a:effectLst/>
                        </a:rPr>
                        <a:t>$(</a:t>
                      </a:r>
                      <a:r>
                        <a:rPr lang="en-US" sz="900" b="1" u="none" strike="noStrike" dirty="0">
                          <a:solidFill>
                            <a:srgbClr val="FF0000"/>
                          </a:solidFill>
                          <a:effectLst/>
                        </a:rPr>
                        <a:t>668,237)</a:t>
                      </a:r>
                      <a:endParaRPr lang="en-US" sz="900" b="1" i="0" u="none" strike="noStrike" dirty="0">
                        <a:solidFill>
                          <a:srgbClr val="FF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1561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2236199083"/>
              </p:ext>
            </p:extLst>
          </p:nvPr>
        </p:nvGraphicFramePr>
        <p:xfrm>
          <a:off x="1247988" y="971920"/>
          <a:ext cx="7045222" cy="4245667"/>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2062207"/>
                <a:gridCol w="1208642"/>
                <a:gridCol w="777782"/>
                <a:gridCol w="2996591"/>
              </a:tblGrid>
              <a:tr h="35654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n-lt"/>
                        </a:rPr>
                        <a:t>ASSUMPTION</a:t>
                      </a:r>
                    </a:p>
                  </a:txBody>
                  <a:tcPr marL="12700" marR="12700" marT="12700" marB="0" anchor="ctr">
                    <a:solidFill>
                      <a:srgbClr val="007694"/>
                    </a:solidFill>
                  </a:tcPr>
                </a:tc>
                <a:tc>
                  <a:txBody>
                    <a:bodyPr/>
                    <a:lstStyle/>
                    <a:p>
                      <a:pPr algn="ctr" fontAlgn="b">
                        <a:lnSpc>
                          <a:spcPct val="100000"/>
                        </a:lnSpc>
                      </a:pPr>
                      <a:r>
                        <a:rPr lang="en-US" sz="1400" b="1" i="0" u="none" strike="noStrike" dirty="0" smtClean="0">
                          <a:solidFill>
                            <a:schemeClr val="bg1"/>
                          </a:solidFill>
                          <a:effectLst/>
                          <a:latin typeface="+mn-lt"/>
                        </a:rPr>
                        <a:t>+/- vs</a:t>
                      </a:r>
                      <a:r>
                        <a:rPr lang="en-US" sz="1400" b="1" i="0" u="none" strike="noStrike" baseline="0" dirty="0" smtClean="0">
                          <a:solidFill>
                            <a:schemeClr val="bg1"/>
                          </a:solidFill>
                          <a:effectLst/>
                          <a:latin typeface="+mn-lt"/>
                        </a:rPr>
                        <a:t> FY13/14</a:t>
                      </a:r>
                      <a:endParaRPr lang="en-US" sz="1400" b="1" i="0" u="none" strike="noStrike" dirty="0">
                        <a:solidFill>
                          <a:schemeClr val="bg1"/>
                        </a:solidFill>
                        <a:effectLst/>
                        <a:latin typeface="+mn-lt"/>
                      </a:endParaRPr>
                    </a:p>
                  </a:txBody>
                  <a:tcPr marL="12700" marR="12700" marT="12700" marB="0" anchor="ctr">
                    <a:solidFill>
                      <a:srgbClr val="007694"/>
                    </a:solidFill>
                  </a:tcPr>
                </a:tc>
                <a:tc>
                  <a:txBody>
                    <a:bodyPr/>
                    <a:lstStyle/>
                    <a:p>
                      <a:pPr algn="ctr" fontAlgn="b"/>
                      <a:r>
                        <a:rPr lang="en-US" sz="1400" u="none" strike="noStrike" dirty="0" smtClean="0">
                          <a:effectLst/>
                          <a:latin typeface="+mn-lt"/>
                        </a:rPr>
                        <a:t>RISK</a:t>
                      </a:r>
                      <a:endParaRPr lang="en-US" sz="14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400" u="none" strike="noStrike" dirty="0" smtClean="0">
                          <a:effectLst/>
                          <a:latin typeface="+mn-lt"/>
                        </a:rPr>
                        <a:t>NOTES</a:t>
                      </a:r>
                      <a:endParaRPr lang="en-US" sz="1400" b="0" i="0" u="none" strike="noStrike" dirty="0">
                        <a:solidFill>
                          <a:srgbClr val="000000"/>
                        </a:solidFill>
                        <a:effectLst/>
                        <a:latin typeface="+mn-lt"/>
                      </a:endParaRPr>
                    </a:p>
                  </a:txBody>
                  <a:tcPr marL="12700" marR="12700" marT="12700" marB="0" anchor="ctr">
                    <a:solidFill>
                      <a:srgbClr val="007694"/>
                    </a:solidFill>
                  </a:tcPr>
                </a:tc>
              </a:tr>
              <a:tr h="358557">
                <a:tc>
                  <a:txBody>
                    <a:bodyPr/>
                    <a:lstStyle/>
                    <a:p>
                      <a:pPr algn="l" fontAlgn="b">
                        <a:lnSpc>
                          <a:spcPct val="80000"/>
                        </a:lnSpc>
                      </a:pPr>
                      <a:r>
                        <a:rPr lang="en-US" sz="1100" b="0" u="none" strike="noStrike" dirty="0" smtClean="0">
                          <a:effectLst/>
                          <a:latin typeface="+mn-lt"/>
                        </a:rPr>
                        <a:t>Government</a:t>
                      </a:r>
                      <a:r>
                        <a:rPr lang="en-US" sz="1100" b="0" u="none" strike="noStrike" baseline="0" dirty="0" smtClean="0">
                          <a:effectLst/>
                          <a:latin typeface="+mn-lt"/>
                        </a:rPr>
                        <a:t> Grants</a:t>
                      </a:r>
                    </a:p>
                  </a:txBody>
                  <a:tcPr marL="12700" marR="12700" marT="12700" marB="0" anchor="ctr"/>
                </a:tc>
                <a:tc>
                  <a:txBody>
                    <a:bodyPr/>
                    <a:lstStyle/>
                    <a:p>
                      <a:pPr algn="ctr" fontAlgn="b">
                        <a:lnSpc>
                          <a:spcPct val="80000"/>
                        </a:lnSpc>
                      </a:pPr>
                      <a:r>
                        <a:rPr lang="en-US" sz="1100" b="0" u="none" strike="noStrike" dirty="0" smtClean="0">
                          <a:solidFill>
                            <a:srgbClr val="FF0000"/>
                          </a:solidFill>
                          <a:effectLst/>
                          <a:latin typeface="+mn-lt"/>
                        </a:rPr>
                        <a:t>-$1,639,000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indent="-171450" algn="l" fontAlgn="b">
                        <a:lnSpc>
                          <a:spcPct val="80000"/>
                        </a:lnSpc>
                        <a:buFont typeface="Arial" panose="020B0604020202020204" pitchFamily="34" charset="0"/>
                        <a:buChar char="•"/>
                      </a:pPr>
                      <a:r>
                        <a:rPr lang="en-US" sz="1100" b="0" u="none" strike="noStrike" dirty="0" smtClean="0">
                          <a:effectLst/>
                          <a:latin typeface="+mn-lt"/>
                        </a:rPr>
                        <a:t>$698,131 reduction from AVED;</a:t>
                      </a:r>
                    </a:p>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$939,000 OTO funding adjustments</a:t>
                      </a:r>
                      <a:r>
                        <a:rPr lang="en-US" sz="1100" b="0" i="0" u="none" strike="noStrike" baseline="0" dirty="0" smtClean="0">
                          <a:solidFill>
                            <a:srgbClr val="000000"/>
                          </a:solidFill>
                          <a:effectLst/>
                          <a:latin typeface="+mn-lt"/>
                        </a:rPr>
                        <a:t> in Allied Health and Trades</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Tuition – Domestic On-Campus Enrolments</a:t>
                      </a:r>
                    </a:p>
                  </a:txBody>
                  <a:tcPr marL="12700" marR="12700" marT="12700" marB="0" anchor="ctr"/>
                </a:tc>
                <a:tc>
                  <a:txBody>
                    <a:bodyPr/>
                    <a:lstStyle/>
                    <a:p>
                      <a:pPr algn="ctr" fontAlgn="b">
                        <a:lnSpc>
                          <a:spcPct val="80000"/>
                        </a:lnSpc>
                      </a:pPr>
                      <a:r>
                        <a:rPr lang="en-US" sz="1100" b="0" i="0" u="none" strike="noStrike" dirty="0" smtClean="0">
                          <a:solidFill>
                            <a:srgbClr val="FF0000"/>
                          </a:solidFill>
                          <a:effectLst/>
                          <a:latin typeface="+mn-lt"/>
                        </a:rPr>
                        <a:t>-$100,000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FF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Elimination</a:t>
                      </a:r>
                      <a:r>
                        <a:rPr lang="en-US" sz="1100" b="0" i="0" u="none" strike="noStrike" baseline="0" dirty="0" smtClean="0">
                          <a:solidFill>
                            <a:srgbClr val="000000"/>
                          </a:solidFill>
                          <a:effectLst/>
                          <a:latin typeface="+mn-lt"/>
                        </a:rPr>
                        <a:t> of 3-yr rolling average</a:t>
                      </a:r>
                    </a:p>
                    <a:p>
                      <a:pPr marL="171450" indent="-171450" algn="l" fontAlgn="b">
                        <a:lnSpc>
                          <a:spcPct val="80000"/>
                        </a:lnSpc>
                        <a:buFont typeface="Arial" panose="020B0604020202020204" pitchFamily="34" charset="0"/>
                        <a:buChar char="•"/>
                      </a:pPr>
                      <a:r>
                        <a:rPr lang="en-US" sz="1100" b="0" i="0" u="none" strike="noStrike" baseline="0" dirty="0" smtClean="0">
                          <a:solidFill>
                            <a:srgbClr val="000000"/>
                          </a:solidFill>
                          <a:effectLst/>
                          <a:latin typeface="+mn-lt"/>
                        </a:rPr>
                        <a:t>Slight decrease in on-campus domestic enrolment projected</a:t>
                      </a: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Tuition – Domestic Tuition Fee Increase</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$400,000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2% increase</a:t>
                      </a:r>
                      <a:r>
                        <a:rPr lang="en-US" sz="1100" b="0" i="0" u="none" strike="noStrike" baseline="0" dirty="0" smtClean="0">
                          <a:solidFill>
                            <a:srgbClr val="000000"/>
                          </a:solidFill>
                          <a:effectLst/>
                          <a:latin typeface="+mn-lt"/>
                        </a:rPr>
                        <a:t> as per AVED mandate (assuming approval by BOG)</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Tuition - Continuing Studies</a:t>
                      </a:r>
                    </a:p>
                  </a:txBody>
                  <a:tcPr marL="12700" marR="12700" marT="12700" marB="0" anchor="ctr"/>
                </a:tc>
                <a:tc>
                  <a:txBody>
                    <a:bodyPr/>
                    <a:lstStyle/>
                    <a:p>
                      <a:pPr algn="ctr" fontAlgn="b">
                        <a:lnSpc>
                          <a:spcPct val="80000"/>
                        </a:lnSpc>
                      </a:pPr>
                      <a:r>
                        <a:rPr lang="en-US" sz="1100" b="0" i="0" u="none" strike="noStrike" dirty="0" smtClean="0">
                          <a:solidFill>
                            <a:srgbClr val="FF0000"/>
                          </a:solidFill>
                          <a:effectLst/>
                          <a:latin typeface="+mn-lt"/>
                        </a:rPr>
                        <a:t>-$1,400,000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Trades c/s budget</a:t>
                      </a:r>
                      <a:r>
                        <a:rPr lang="en-US" sz="1100" b="0" i="0" u="none" strike="noStrike" baseline="0" dirty="0" smtClean="0">
                          <a:solidFill>
                            <a:srgbClr val="000000"/>
                          </a:solidFill>
                          <a:effectLst/>
                          <a:latin typeface="+mn-lt"/>
                        </a:rPr>
                        <a:t> forecast reduction</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Tuition – Law School</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$1,000,000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FF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Based</a:t>
                      </a:r>
                      <a:r>
                        <a:rPr lang="en-US" sz="1100" b="0" i="0" u="none" strike="noStrike" baseline="0" dirty="0" smtClean="0">
                          <a:solidFill>
                            <a:srgbClr val="000000"/>
                          </a:solidFill>
                          <a:effectLst/>
                          <a:latin typeface="+mn-lt"/>
                        </a:rPr>
                        <a:t> on a fall enrolment of 110 for the 2014 cohort (includes 2% fee increase)</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Tuition – Open Learning</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$1,200,000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FF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Estimating</a:t>
                      </a:r>
                      <a:r>
                        <a:rPr lang="en-US" sz="1100" b="0" i="0" u="none" strike="noStrike" baseline="0" dirty="0" smtClean="0">
                          <a:solidFill>
                            <a:srgbClr val="000000"/>
                          </a:solidFill>
                          <a:effectLst/>
                          <a:latin typeface="+mn-lt"/>
                        </a:rPr>
                        <a:t> 14% revenue growth (includes 2% fee increase)</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Tuition – International</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$1,900,000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FF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Increas</a:t>
                      </a:r>
                      <a:r>
                        <a:rPr lang="en-US" sz="1100" b="0" i="0" u="none" strike="noStrike" baseline="0" dirty="0" smtClean="0">
                          <a:solidFill>
                            <a:srgbClr val="000000"/>
                          </a:solidFill>
                          <a:effectLst/>
                          <a:latin typeface="+mn-lt"/>
                        </a:rPr>
                        <a:t>e of $700k from second year of approved fee increase</a:t>
                      </a:r>
                    </a:p>
                    <a:p>
                      <a:pPr marL="171450" indent="-171450" algn="l" fontAlgn="b">
                        <a:lnSpc>
                          <a:spcPct val="80000"/>
                        </a:lnSpc>
                        <a:buFont typeface="Arial" panose="020B0604020202020204" pitchFamily="34" charset="0"/>
                        <a:buChar char="•"/>
                      </a:pPr>
                      <a:r>
                        <a:rPr lang="en-US" sz="1100" b="0" i="0" u="none" strike="noStrike" baseline="0" dirty="0" smtClean="0">
                          <a:solidFill>
                            <a:srgbClr val="000000"/>
                          </a:solidFill>
                          <a:effectLst/>
                          <a:latin typeface="+mn-lt"/>
                        </a:rPr>
                        <a:t>Grad tuition expected to increase by $1.2MM, mostly in </a:t>
                      </a:r>
                      <a:r>
                        <a:rPr lang="en-US" sz="1100" b="0" i="0" u="none" strike="noStrike" baseline="0" dirty="0" err="1" smtClean="0">
                          <a:solidFill>
                            <a:srgbClr val="000000"/>
                          </a:solidFill>
                          <a:effectLst/>
                          <a:latin typeface="+mn-lt"/>
                        </a:rPr>
                        <a:t>SoBE</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Lab and Course Fees</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$200,000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marR="0" indent="-171450" algn="l" defTabSz="457200" rtl="0" eaLnBrk="1" fontAlgn="b" latinLnBrk="0" hangingPunct="1">
                        <a:lnSpc>
                          <a:spcPct val="8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2% increase</a:t>
                      </a:r>
                      <a:r>
                        <a:rPr lang="en-US" sz="1100" b="0" i="0" u="none" strike="noStrike" baseline="0" dirty="0" smtClean="0">
                          <a:solidFill>
                            <a:srgbClr val="000000"/>
                          </a:solidFill>
                          <a:effectLst/>
                          <a:latin typeface="+mn-lt"/>
                        </a:rPr>
                        <a:t> as per AVED mandate (assuming approval by BOG)</a:t>
                      </a:r>
                      <a:endParaRPr lang="en-US" sz="1100" b="0" i="0" u="none" strike="noStrike" dirty="0" smtClean="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Interest Revenue</a:t>
                      </a:r>
                    </a:p>
                  </a:txBody>
                  <a:tcPr marL="12700" marR="12700" marT="12700" marB="0" anchor="ctr"/>
                </a:tc>
                <a:tc>
                  <a:txBody>
                    <a:bodyPr/>
                    <a:lstStyle/>
                    <a:p>
                      <a:pPr algn="ctr" fontAlgn="b">
                        <a:lnSpc>
                          <a:spcPct val="80000"/>
                        </a:lnSpc>
                      </a:pPr>
                      <a:r>
                        <a:rPr lang="en-US" sz="1100" b="0" i="0" u="none" strike="noStrike" dirty="0" smtClean="0">
                          <a:solidFill>
                            <a:srgbClr val="FF0000"/>
                          </a:solidFill>
                          <a:effectLst/>
                          <a:latin typeface="+mn-lt"/>
                        </a:rPr>
                        <a:t>-$312,000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marR="0" indent="-171450" algn="l" defTabSz="457200" rtl="0" eaLnBrk="1" fontAlgn="b" latinLnBrk="0" hangingPunct="1">
                        <a:lnSpc>
                          <a:spcPct val="8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Expecting lower</a:t>
                      </a:r>
                      <a:r>
                        <a:rPr lang="en-US" sz="1100" b="0" i="0" u="none" strike="noStrike" baseline="0" dirty="0" smtClean="0">
                          <a:solidFill>
                            <a:srgbClr val="000000"/>
                          </a:solidFill>
                          <a:effectLst/>
                          <a:latin typeface="+mn-lt"/>
                        </a:rPr>
                        <a:t> returns on investments in 2014/15</a:t>
                      </a:r>
                      <a:endParaRPr lang="en-US" sz="1100" b="0" i="0" u="none" strike="noStrike" dirty="0" smtClean="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Internal Transfers</a:t>
                      </a:r>
                    </a:p>
                  </a:txBody>
                  <a:tcPr marL="12700" marR="12700" marT="12700" marB="0" anchor="ctr"/>
                </a:tc>
                <a:tc>
                  <a:txBody>
                    <a:bodyPr/>
                    <a:lstStyle/>
                    <a:p>
                      <a:pPr algn="ctr" fontAlgn="b">
                        <a:lnSpc>
                          <a:spcPct val="80000"/>
                        </a:lnSpc>
                      </a:pPr>
                      <a:r>
                        <a:rPr lang="en-US" sz="1100" b="0" i="0" u="none" strike="noStrike" dirty="0" smtClean="0">
                          <a:solidFill>
                            <a:srgbClr val="FF0000"/>
                          </a:solidFill>
                          <a:effectLst/>
                          <a:latin typeface="+mn-lt"/>
                        </a:rPr>
                        <a:t>-$2,000,000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marR="0" indent="-171450" algn="l" defTabSz="457200" rtl="0" eaLnBrk="1" fontAlgn="b" latinLnBrk="0" hangingPunct="1">
                        <a:lnSpc>
                          <a:spcPct val="8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OTO transfer’s that will not occur in 2014/15</a:t>
                      </a:r>
                    </a:p>
                    <a:p>
                      <a:pPr marL="171450" marR="0" indent="-171450" algn="l" defTabSz="457200" rtl="0" eaLnBrk="1" fontAlgn="b" latinLnBrk="0" hangingPunct="1">
                        <a:lnSpc>
                          <a:spcPct val="80000"/>
                        </a:lnSpc>
                        <a:spcBef>
                          <a:spcPts val="0"/>
                        </a:spcBef>
                        <a:spcAft>
                          <a:spcPts val="0"/>
                        </a:spcAft>
                        <a:buClrTx/>
                        <a:buSzTx/>
                        <a:buFont typeface="Arial" panose="020B0604020202020204" pitchFamily="34" charset="0"/>
                        <a:buChar char="•"/>
                        <a:tabLst/>
                        <a:defRPr/>
                      </a:pPr>
                      <a:r>
                        <a:rPr lang="en-US" sz="1100" b="0" i="0" u="none" strike="noStrike" dirty="0" smtClean="0">
                          <a:solidFill>
                            <a:srgbClr val="000000"/>
                          </a:solidFill>
                          <a:effectLst/>
                          <a:latin typeface="+mn-lt"/>
                        </a:rPr>
                        <a:t>Transfer</a:t>
                      </a:r>
                      <a:r>
                        <a:rPr lang="en-US" sz="1100" b="0" i="0" u="none" strike="noStrike" baseline="0" dirty="0" smtClean="0">
                          <a:solidFill>
                            <a:srgbClr val="000000"/>
                          </a:solidFill>
                          <a:effectLst/>
                          <a:latin typeface="+mn-lt"/>
                        </a:rPr>
                        <a:t> of $950k to capital fund</a:t>
                      </a:r>
                      <a:endParaRPr lang="en-US" sz="1100" b="0" i="0" u="none" strike="noStrike" dirty="0" smtClean="0">
                        <a:solidFill>
                          <a:srgbClr val="000000"/>
                        </a:solidFill>
                        <a:effectLst/>
                        <a:latin typeface="+mn-lt"/>
                      </a:endParaRPr>
                    </a:p>
                  </a:txBody>
                  <a:tcPr marL="12700" marR="12700" marT="12700" marB="0" anchor="ctr"/>
                </a:tc>
              </a:tr>
            </a:tbl>
          </a:graphicData>
        </a:graphic>
      </p:graphicFrame>
      <p:sp>
        <p:nvSpPr>
          <p:cNvPr id="9" name="TextBox 8"/>
          <p:cNvSpPr txBox="1"/>
          <p:nvPr/>
        </p:nvSpPr>
        <p:spPr>
          <a:xfrm>
            <a:off x="2247900" y="262901"/>
            <a:ext cx="4655820" cy="461665"/>
          </a:xfrm>
          <a:prstGeom prst="rect">
            <a:avLst/>
          </a:prstGeom>
          <a:noFill/>
        </p:spPr>
        <p:txBody>
          <a:bodyPr wrap="square" rtlCol="0">
            <a:spAutoFit/>
          </a:bodyPr>
          <a:lstStyle/>
          <a:p>
            <a:pPr algn="ctr">
              <a:spcAft>
                <a:spcPts val="600"/>
              </a:spcAft>
            </a:pPr>
            <a:r>
              <a:rPr lang="en-US" sz="2400" b="1" dirty="0" smtClean="0">
                <a:solidFill>
                  <a:srgbClr val="007694"/>
                </a:solidFill>
              </a:rPr>
              <a:t>Revenue Assumptions – FY2014/15</a:t>
            </a:r>
            <a:endParaRPr lang="en-US" sz="2400" b="1" dirty="0">
              <a:solidFill>
                <a:srgbClr val="007694"/>
              </a:solidFill>
            </a:endParaRPr>
          </a:p>
        </p:txBody>
      </p:sp>
      <p:grpSp>
        <p:nvGrpSpPr>
          <p:cNvPr id="6" name="Group 5"/>
          <p:cNvGrpSpPr/>
          <p:nvPr/>
        </p:nvGrpSpPr>
        <p:grpSpPr>
          <a:xfrm>
            <a:off x="153134" y="159386"/>
            <a:ext cx="1331146" cy="1258252"/>
            <a:chOff x="664" y="2579968"/>
            <a:chExt cx="1331146" cy="1258252"/>
          </a:xfrm>
        </p:grpSpPr>
        <p:sp>
          <p:nvSpPr>
            <p:cNvPr id="7" name="Rounded Rectangle 6"/>
            <p:cNvSpPr/>
            <p:nvPr/>
          </p:nvSpPr>
          <p:spPr>
            <a:xfrm>
              <a:off x="664" y="2579968"/>
              <a:ext cx="1331146" cy="1258252"/>
            </a:xfrm>
            <a:prstGeom prst="roundRect">
              <a:avLst/>
            </a:prstGeom>
            <a:solidFill>
              <a:schemeClr val="accent3">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Tree>
    <p:extLst>
      <p:ext uri="{BB962C8B-B14F-4D97-AF65-F5344CB8AC3E}">
        <p14:creationId xmlns:p14="http://schemas.microsoft.com/office/powerpoint/2010/main" val="33655232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33384" y="279312"/>
            <a:ext cx="6814268" cy="461665"/>
          </a:xfrm>
          <a:prstGeom prst="rect">
            <a:avLst/>
          </a:prstGeom>
          <a:noFill/>
        </p:spPr>
        <p:txBody>
          <a:bodyPr wrap="square" rtlCol="0">
            <a:spAutoFit/>
          </a:bodyPr>
          <a:lstStyle/>
          <a:p>
            <a:pPr algn="ctr">
              <a:spcAft>
                <a:spcPts val="600"/>
              </a:spcAft>
            </a:pPr>
            <a:r>
              <a:rPr lang="en-US" sz="2400" b="1" dirty="0" smtClean="0">
                <a:solidFill>
                  <a:srgbClr val="007694"/>
                </a:solidFill>
              </a:rPr>
              <a:t>Revenue Comparison - % of Total Operating Budget</a:t>
            </a:r>
            <a:endParaRPr lang="en-US" sz="2400" b="1" dirty="0">
              <a:solidFill>
                <a:srgbClr val="007694"/>
              </a:solidFill>
            </a:endParaRPr>
          </a:p>
        </p:txBody>
      </p:sp>
      <p:grpSp>
        <p:nvGrpSpPr>
          <p:cNvPr id="10" name="Group 9"/>
          <p:cNvGrpSpPr/>
          <p:nvPr/>
        </p:nvGrpSpPr>
        <p:grpSpPr>
          <a:xfrm>
            <a:off x="153134" y="159386"/>
            <a:ext cx="1331146" cy="1258252"/>
            <a:chOff x="664" y="2579968"/>
            <a:chExt cx="1331146" cy="1258252"/>
          </a:xfrm>
          <a:solidFill>
            <a:schemeClr val="accent3">
              <a:lumMod val="75000"/>
            </a:schemeClr>
          </a:solidFill>
        </p:grpSpPr>
        <p:sp>
          <p:nvSpPr>
            <p:cNvPr id="11" name="Rounded Rectangle 10"/>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graphicFrame>
        <p:nvGraphicFramePr>
          <p:cNvPr id="24" name="Chart 23"/>
          <p:cNvGraphicFramePr>
            <a:graphicFrameLocks/>
          </p:cNvGraphicFramePr>
          <p:nvPr>
            <p:extLst>
              <p:ext uri="{D42A27DB-BD31-4B8C-83A1-F6EECF244321}">
                <p14:modId xmlns:p14="http://schemas.microsoft.com/office/powerpoint/2010/main" val="2168601303"/>
              </p:ext>
            </p:extLst>
          </p:nvPr>
        </p:nvGraphicFramePr>
        <p:xfrm>
          <a:off x="1733383" y="788512"/>
          <a:ext cx="6647291" cy="4769450"/>
        </p:xfrm>
        <a:graphic>
          <a:graphicData uri="http://schemas.openxmlformats.org/drawingml/2006/chart">
            <c:chart xmlns:c="http://schemas.openxmlformats.org/drawingml/2006/chart" xmlns:r="http://schemas.openxmlformats.org/officeDocument/2006/relationships" r:id="rId3"/>
          </a:graphicData>
        </a:graphic>
      </p:graphicFrame>
      <p:pic>
        <p:nvPicPr>
          <p:cNvPr id="25"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6829" y="1870544"/>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902" y="4042575"/>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141" y="4782047"/>
            <a:ext cx="244360" cy="24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5471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33384" y="279312"/>
            <a:ext cx="6814268" cy="461665"/>
          </a:xfrm>
          <a:prstGeom prst="rect">
            <a:avLst/>
          </a:prstGeom>
          <a:noFill/>
        </p:spPr>
        <p:txBody>
          <a:bodyPr wrap="square" rtlCol="0">
            <a:spAutoFit/>
          </a:bodyPr>
          <a:lstStyle/>
          <a:p>
            <a:pPr algn="ctr">
              <a:spcAft>
                <a:spcPts val="600"/>
              </a:spcAft>
            </a:pPr>
            <a:r>
              <a:rPr lang="en-US" sz="2400" b="1" dirty="0" smtClean="0">
                <a:solidFill>
                  <a:srgbClr val="007694"/>
                </a:solidFill>
              </a:rPr>
              <a:t>Revenue Comparison – Dollars</a:t>
            </a:r>
            <a:endParaRPr lang="en-US" sz="2400" b="1" dirty="0">
              <a:solidFill>
                <a:srgbClr val="007694"/>
              </a:solidFill>
            </a:endParaRPr>
          </a:p>
        </p:txBody>
      </p:sp>
      <p:grpSp>
        <p:nvGrpSpPr>
          <p:cNvPr id="10" name="Group 9"/>
          <p:cNvGrpSpPr/>
          <p:nvPr/>
        </p:nvGrpSpPr>
        <p:grpSpPr>
          <a:xfrm>
            <a:off x="153134" y="159386"/>
            <a:ext cx="1331146" cy="1258252"/>
            <a:chOff x="664" y="2579968"/>
            <a:chExt cx="1331146" cy="1258252"/>
          </a:xfrm>
          <a:solidFill>
            <a:schemeClr val="accent3">
              <a:lumMod val="75000"/>
            </a:schemeClr>
          </a:solidFill>
        </p:grpSpPr>
        <p:sp>
          <p:nvSpPr>
            <p:cNvPr id="11" name="Rounded Rectangle 10"/>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graphicFrame>
        <p:nvGraphicFramePr>
          <p:cNvPr id="15" name="Chart 14"/>
          <p:cNvGraphicFramePr>
            <a:graphicFrameLocks/>
          </p:cNvGraphicFramePr>
          <p:nvPr>
            <p:extLst>
              <p:ext uri="{D42A27DB-BD31-4B8C-83A1-F6EECF244321}">
                <p14:modId xmlns:p14="http://schemas.microsoft.com/office/powerpoint/2010/main" val="1852423201"/>
              </p:ext>
            </p:extLst>
          </p:nvPr>
        </p:nvGraphicFramePr>
        <p:xfrm>
          <a:off x="967800" y="1213826"/>
          <a:ext cx="7579852" cy="431233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974253" y="1582445"/>
            <a:ext cx="511679" cy="246221"/>
          </a:xfrm>
          <a:prstGeom prst="rect">
            <a:avLst/>
          </a:prstGeom>
          <a:noFill/>
        </p:spPr>
        <p:txBody>
          <a:bodyPr wrap="none" rtlCol="0">
            <a:spAutoFit/>
          </a:bodyPr>
          <a:lstStyle/>
          <a:p>
            <a:r>
              <a:rPr lang="en-US" sz="1000" b="1" dirty="0" smtClean="0"/>
              <a:t>12% ∆</a:t>
            </a:r>
            <a:endParaRPr lang="en-US" sz="1000" b="1" dirty="0"/>
          </a:p>
        </p:txBody>
      </p:sp>
      <p:sp>
        <p:nvSpPr>
          <p:cNvPr id="17" name="TextBox 16"/>
          <p:cNvSpPr txBox="1"/>
          <p:nvPr/>
        </p:nvSpPr>
        <p:spPr>
          <a:xfrm>
            <a:off x="3974253" y="2214686"/>
            <a:ext cx="526106" cy="246221"/>
          </a:xfrm>
          <a:prstGeom prst="rect">
            <a:avLst/>
          </a:prstGeom>
          <a:noFill/>
        </p:spPr>
        <p:txBody>
          <a:bodyPr wrap="none" rtlCol="0">
            <a:spAutoFit/>
          </a:bodyPr>
          <a:lstStyle/>
          <a:p>
            <a:r>
              <a:rPr lang="en-US" sz="1000" b="1" dirty="0" smtClean="0">
                <a:solidFill>
                  <a:srgbClr val="FF0000"/>
                </a:solidFill>
              </a:rPr>
              <a:t>(9)% ∆</a:t>
            </a:r>
            <a:endParaRPr lang="en-US" sz="1000" b="1" dirty="0">
              <a:solidFill>
                <a:srgbClr val="FF0000"/>
              </a:solidFill>
            </a:endParaRPr>
          </a:p>
        </p:txBody>
      </p:sp>
      <p:sp>
        <p:nvSpPr>
          <p:cNvPr id="18" name="TextBox 17"/>
          <p:cNvSpPr txBox="1"/>
          <p:nvPr/>
        </p:nvSpPr>
        <p:spPr>
          <a:xfrm>
            <a:off x="3974252" y="2824174"/>
            <a:ext cx="511679" cy="246221"/>
          </a:xfrm>
          <a:prstGeom prst="rect">
            <a:avLst/>
          </a:prstGeom>
          <a:noFill/>
        </p:spPr>
        <p:txBody>
          <a:bodyPr wrap="none" rtlCol="0">
            <a:spAutoFit/>
          </a:bodyPr>
          <a:lstStyle/>
          <a:p>
            <a:r>
              <a:rPr lang="en-US" sz="1000" b="1" dirty="0" smtClean="0"/>
              <a:t>15% ∆</a:t>
            </a:r>
            <a:endParaRPr lang="en-US" sz="1000" b="1" dirty="0"/>
          </a:p>
        </p:txBody>
      </p:sp>
      <p:sp>
        <p:nvSpPr>
          <p:cNvPr id="19" name="TextBox 18"/>
          <p:cNvSpPr txBox="1"/>
          <p:nvPr/>
        </p:nvSpPr>
        <p:spPr>
          <a:xfrm>
            <a:off x="5773573" y="4051853"/>
            <a:ext cx="445956" cy="246221"/>
          </a:xfrm>
          <a:prstGeom prst="rect">
            <a:avLst/>
          </a:prstGeom>
          <a:noFill/>
        </p:spPr>
        <p:txBody>
          <a:bodyPr wrap="none" rtlCol="0">
            <a:spAutoFit/>
          </a:bodyPr>
          <a:lstStyle/>
          <a:p>
            <a:r>
              <a:rPr lang="en-US" sz="1000" b="1" dirty="0" smtClean="0"/>
              <a:t>6% ∆</a:t>
            </a:r>
            <a:endParaRPr lang="en-US" sz="1000" b="1" dirty="0"/>
          </a:p>
        </p:txBody>
      </p:sp>
      <p:sp>
        <p:nvSpPr>
          <p:cNvPr id="20" name="TextBox 19"/>
          <p:cNvSpPr txBox="1"/>
          <p:nvPr/>
        </p:nvSpPr>
        <p:spPr>
          <a:xfrm>
            <a:off x="5527667" y="3426081"/>
            <a:ext cx="445956" cy="246221"/>
          </a:xfrm>
          <a:prstGeom prst="rect">
            <a:avLst/>
          </a:prstGeom>
          <a:noFill/>
        </p:spPr>
        <p:txBody>
          <a:bodyPr wrap="none" rtlCol="0">
            <a:spAutoFit/>
          </a:bodyPr>
          <a:lstStyle/>
          <a:p>
            <a:r>
              <a:rPr lang="en-US" sz="1000" b="1" dirty="0" smtClean="0"/>
              <a:t>0% ∆</a:t>
            </a:r>
            <a:endParaRPr lang="en-US" sz="1000" b="1" dirty="0"/>
          </a:p>
        </p:txBody>
      </p:sp>
      <p:sp>
        <p:nvSpPr>
          <p:cNvPr id="21" name="TextBox 20"/>
          <p:cNvSpPr txBox="1"/>
          <p:nvPr/>
        </p:nvSpPr>
        <p:spPr>
          <a:xfrm>
            <a:off x="7954539" y="4722144"/>
            <a:ext cx="526106" cy="246221"/>
          </a:xfrm>
          <a:prstGeom prst="rect">
            <a:avLst/>
          </a:prstGeom>
          <a:noFill/>
        </p:spPr>
        <p:txBody>
          <a:bodyPr wrap="none" rtlCol="0">
            <a:spAutoFit/>
          </a:bodyPr>
          <a:lstStyle/>
          <a:p>
            <a:r>
              <a:rPr lang="en-US" sz="1000" b="1" dirty="0" smtClean="0">
                <a:solidFill>
                  <a:srgbClr val="FF0000"/>
                </a:solidFill>
              </a:rPr>
              <a:t>(2)% ∆</a:t>
            </a:r>
            <a:endParaRPr lang="en-US" sz="1000" b="1" dirty="0">
              <a:solidFill>
                <a:srgbClr val="FF0000"/>
              </a:solidFill>
            </a:endParaRPr>
          </a:p>
        </p:txBody>
      </p:sp>
      <p:pic>
        <p:nvPicPr>
          <p:cNvPr id="25"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813" y="2214686"/>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0645" y="4724005"/>
            <a:ext cx="244360" cy="24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711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7900" y="262901"/>
            <a:ext cx="4655820" cy="461665"/>
          </a:xfrm>
          <a:prstGeom prst="rect">
            <a:avLst/>
          </a:prstGeom>
          <a:noFill/>
        </p:spPr>
        <p:txBody>
          <a:bodyPr wrap="square" rtlCol="0">
            <a:spAutoFit/>
          </a:bodyPr>
          <a:lstStyle/>
          <a:p>
            <a:pPr algn="ctr">
              <a:spcAft>
                <a:spcPts val="600"/>
              </a:spcAft>
            </a:pPr>
            <a:r>
              <a:rPr lang="en-US" sz="2400" b="1" dirty="0" smtClean="0">
                <a:solidFill>
                  <a:srgbClr val="007694"/>
                </a:solidFill>
              </a:rPr>
              <a:t>Expense Assumptions FY2014/15</a:t>
            </a:r>
            <a:endParaRPr lang="en-US" sz="2400" b="1" dirty="0">
              <a:solidFill>
                <a:srgbClr val="007694"/>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54654179"/>
              </p:ext>
            </p:extLst>
          </p:nvPr>
        </p:nvGraphicFramePr>
        <p:xfrm>
          <a:off x="1247988" y="1186606"/>
          <a:ext cx="7098570" cy="3464613"/>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2062207"/>
                <a:gridCol w="1208642"/>
                <a:gridCol w="777782"/>
                <a:gridCol w="3049939"/>
              </a:tblGrid>
              <a:tr h="356548">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1"/>
                          </a:solidFill>
                          <a:effectLst/>
                          <a:latin typeface="+mn-lt"/>
                        </a:rPr>
                        <a:t>ASSUMPTION</a:t>
                      </a:r>
                    </a:p>
                  </a:txBody>
                  <a:tcPr marL="12700" marR="12700" marT="12700" marB="0" anchor="ctr">
                    <a:solidFill>
                      <a:srgbClr val="007694"/>
                    </a:solidFill>
                  </a:tcPr>
                </a:tc>
                <a:tc>
                  <a:txBody>
                    <a:bodyPr/>
                    <a:lstStyle/>
                    <a:p>
                      <a:pPr algn="ctr" fontAlgn="b">
                        <a:lnSpc>
                          <a:spcPct val="100000"/>
                        </a:lnSpc>
                      </a:pPr>
                      <a:r>
                        <a:rPr lang="en-US" sz="1400" b="1" i="0" u="none" strike="noStrike" dirty="0" smtClean="0">
                          <a:solidFill>
                            <a:schemeClr val="bg1"/>
                          </a:solidFill>
                          <a:effectLst/>
                          <a:latin typeface="+mn-lt"/>
                        </a:rPr>
                        <a:t>+/- vs</a:t>
                      </a:r>
                      <a:r>
                        <a:rPr lang="en-US" sz="1400" b="1" i="0" u="none" strike="noStrike" baseline="0" dirty="0" smtClean="0">
                          <a:solidFill>
                            <a:schemeClr val="bg1"/>
                          </a:solidFill>
                          <a:effectLst/>
                          <a:latin typeface="+mn-lt"/>
                        </a:rPr>
                        <a:t> FY2013/14</a:t>
                      </a:r>
                      <a:endParaRPr lang="en-US" sz="1400" b="1" i="0" u="none" strike="noStrike" dirty="0">
                        <a:solidFill>
                          <a:schemeClr val="bg1"/>
                        </a:solidFill>
                        <a:effectLst/>
                        <a:latin typeface="+mn-lt"/>
                      </a:endParaRPr>
                    </a:p>
                  </a:txBody>
                  <a:tcPr marL="12700" marR="12700" marT="12700" marB="0" anchor="ctr">
                    <a:solidFill>
                      <a:srgbClr val="007694"/>
                    </a:solidFill>
                  </a:tcPr>
                </a:tc>
                <a:tc>
                  <a:txBody>
                    <a:bodyPr/>
                    <a:lstStyle/>
                    <a:p>
                      <a:pPr algn="ctr" fontAlgn="b"/>
                      <a:r>
                        <a:rPr lang="en-US" sz="1400" u="none" strike="noStrike" dirty="0" smtClean="0">
                          <a:effectLst/>
                          <a:latin typeface="+mn-lt"/>
                        </a:rPr>
                        <a:t>RISK</a:t>
                      </a:r>
                      <a:endParaRPr lang="en-US" sz="14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400" u="none" strike="noStrike" dirty="0" smtClean="0">
                          <a:effectLst/>
                          <a:latin typeface="+mn-lt"/>
                        </a:rPr>
                        <a:t>NOTES</a:t>
                      </a:r>
                      <a:endParaRPr lang="en-US" sz="1400" b="0" i="0" u="none" strike="noStrike" dirty="0">
                        <a:solidFill>
                          <a:srgbClr val="000000"/>
                        </a:solidFill>
                        <a:effectLst/>
                        <a:latin typeface="+mn-lt"/>
                      </a:endParaRPr>
                    </a:p>
                  </a:txBody>
                  <a:tcPr marL="12700" marR="12700" marT="12700" marB="0" anchor="ctr">
                    <a:solidFill>
                      <a:srgbClr val="007694"/>
                    </a:solidFill>
                  </a:tcPr>
                </a:tc>
              </a:tr>
              <a:tr h="358557">
                <a:tc>
                  <a:txBody>
                    <a:bodyPr/>
                    <a:lstStyle/>
                    <a:p>
                      <a:pPr algn="l" fontAlgn="b">
                        <a:lnSpc>
                          <a:spcPct val="80000"/>
                        </a:lnSpc>
                      </a:pPr>
                      <a:r>
                        <a:rPr lang="en-US" sz="1100" b="0" u="none" strike="noStrike" dirty="0" smtClean="0">
                          <a:effectLst/>
                          <a:latin typeface="+mn-lt"/>
                        </a:rPr>
                        <a:t>Compensation</a:t>
                      </a:r>
                      <a:r>
                        <a:rPr lang="en-US" sz="1100" b="0" u="none" strike="noStrike" baseline="0" dirty="0" smtClean="0">
                          <a:effectLst/>
                          <a:latin typeface="+mn-lt"/>
                        </a:rPr>
                        <a:t> &amp; Benefits</a:t>
                      </a:r>
                    </a:p>
                  </a:txBody>
                  <a:tcPr marL="12700" marR="12700" marT="12700" marB="0" anchor="ctr"/>
                </a:tc>
                <a:tc>
                  <a:txBody>
                    <a:bodyPr/>
                    <a:lstStyle/>
                    <a:p>
                      <a:pPr algn="ctr" fontAlgn="b">
                        <a:lnSpc>
                          <a:spcPct val="80000"/>
                        </a:lnSpc>
                      </a:pPr>
                      <a:r>
                        <a:rPr lang="en-US" sz="1100" b="0" u="none" strike="noStrike" dirty="0" smtClean="0">
                          <a:solidFill>
                            <a:srgbClr val="FF0000"/>
                          </a:solidFill>
                          <a:effectLst/>
                          <a:latin typeface="+mn-lt"/>
                        </a:rPr>
                        <a:t>-$255,000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0000"/>
                    </a:solidFill>
                  </a:tcPr>
                </a:tc>
                <a:tc>
                  <a:txBody>
                    <a:bodyPr/>
                    <a:lstStyle/>
                    <a:p>
                      <a:pPr marL="171450" indent="-171450" algn="l" fontAlgn="b">
                        <a:lnSpc>
                          <a:spcPct val="80000"/>
                        </a:lnSpc>
                        <a:buFont typeface="Arial" panose="020B0604020202020204" pitchFamily="34" charset="0"/>
                        <a:buChar char="•"/>
                      </a:pPr>
                      <a:r>
                        <a:rPr lang="en-US" sz="1100" b="0" u="none" strike="noStrike" dirty="0" smtClean="0">
                          <a:effectLst/>
                          <a:latin typeface="+mn-lt"/>
                        </a:rPr>
                        <a:t>Assumes 0%</a:t>
                      </a:r>
                      <a:r>
                        <a:rPr lang="en-US" sz="1100" b="0" u="none" strike="noStrike" baseline="0" dirty="0" smtClean="0">
                          <a:effectLst/>
                          <a:latin typeface="+mn-lt"/>
                        </a:rPr>
                        <a:t> general wage increase for 2014/15</a:t>
                      </a:r>
                      <a:endParaRPr lang="en-US" sz="1100" b="0" i="0" u="none" strike="noStrike" baseline="0" dirty="0">
                        <a:solidFill>
                          <a:srgbClr val="000000"/>
                        </a:solidFill>
                        <a:effectLst/>
                        <a:latin typeface="+mn-lt"/>
                      </a:endParaRPr>
                    </a:p>
                    <a:p>
                      <a:pPr marL="171450" indent="-171450" algn="l" fontAlgn="b">
                        <a:lnSpc>
                          <a:spcPct val="80000"/>
                        </a:lnSpc>
                        <a:buFont typeface="Arial" panose="020B0604020202020204" pitchFamily="34" charset="0"/>
                        <a:buChar char="•"/>
                      </a:pPr>
                      <a:r>
                        <a:rPr lang="en-US" sz="1100" b="0" i="0" u="none" strike="noStrike" baseline="0" dirty="0" smtClean="0">
                          <a:solidFill>
                            <a:srgbClr val="000000"/>
                          </a:solidFill>
                          <a:effectLst/>
                          <a:latin typeface="+mn-lt"/>
                        </a:rPr>
                        <a:t>Progression and promotion increases offset by decreases to divisional budgets to account for lower tuition revenue</a:t>
                      </a:r>
                      <a:endParaRPr lang="en-US" sz="1100" b="0" u="none" strike="noStrike" baseline="0" dirty="0" smtClean="0">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Benefit Expense</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$600,000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indent="-171450" algn="l" fontAlgn="b">
                        <a:lnSpc>
                          <a:spcPct val="80000"/>
                        </a:lnSpc>
                        <a:buFont typeface="Arial" panose="020B0604020202020204" pitchFamily="34" charset="0"/>
                        <a:buChar char="•"/>
                      </a:pPr>
                      <a:r>
                        <a:rPr lang="en-US" sz="1100" b="0" i="0" u="none" strike="noStrike" baseline="0" dirty="0" smtClean="0">
                          <a:solidFill>
                            <a:srgbClr val="000000"/>
                          </a:solidFill>
                          <a:effectLst/>
                          <a:latin typeface="+mn-lt"/>
                        </a:rPr>
                        <a:t>Increase confirmed by benefit provider</a:t>
                      </a: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Open Learning – Compensation Costs</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$1,000,000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FF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Addition tuition revenue of</a:t>
                      </a:r>
                      <a:r>
                        <a:rPr lang="en-US" sz="1100" b="0" i="0" u="none" strike="noStrike" baseline="0" dirty="0" smtClean="0">
                          <a:solidFill>
                            <a:srgbClr val="000000"/>
                          </a:solidFill>
                          <a:effectLst/>
                          <a:latin typeface="+mn-lt"/>
                        </a:rPr>
                        <a:t> $1.2MM attracts additional teaching costs</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Institutional Issues – Contingency</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$761,000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Amount set aside</a:t>
                      </a:r>
                      <a:r>
                        <a:rPr lang="en-US" sz="1100" b="0" i="0" u="none" strike="noStrike" baseline="0" dirty="0" smtClean="0">
                          <a:solidFill>
                            <a:srgbClr val="000000"/>
                          </a:solidFill>
                          <a:effectLst/>
                          <a:latin typeface="+mn-lt"/>
                        </a:rPr>
                        <a:t> for institutional issues</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Strategic Reinvestment</a:t>
                      </a:r>
                    </a:p>
                  </a:txBody>
                  <a:tcPr marL="12700" marR="12700" marT="12700" marB="0" anchor="ctr"/>
                </a:tc>
                <a:tc>
                  <a:txBody>
                    <a:bodyPr/>
                    <a:lstStyle/>
                    <a:p>
                      <a:pPr algn="ctr" fontAlgn="b">
                        <a:lnSpc>
                          <a:spcPct val="80000"/>
                        </a:lnSpc>
                      </a:pPr>
                      <a:r>
                        <a:rPr lang="en-US" sz="1100" b="0" i="0" u="none" strike="noStrike" dirty="0" smtClean="0">
                          <a:solidFill>
                            <a:schemeClr val="tx1"/>
                          </a:solidFill>
                          <a:effectLst/>
                          <a:latin typeface="+mn-lt"/>
                        </a:rPr>
                        <a:t>$362,000</a:t>
                      </a:r>
                      <a:endParaRPr lang="en-US" sz="1100" b="0" i="0" u="none" strike="noStrike" dirty="0">
                        <a:solidFill>
                          <a:schemeClr val="tx1"/>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FF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Amount</a:t>
                      </a:r>
                      <a:r>
                        <a:rPr lang="en-US" sz="1100" b="0" i="0" u="none" strike="noStrike" baseline="0" dirty="0" smtClean="0">
                          <a:solidFill>
                            <a:srgbClr val="000000"/>
                          </a:solidFill>
                          <a:effectLst/>
                          <a:latin typeface="+mn-lt"/>
                        </a:rPr>
                        <a:t> for strategic reinvestment as per three year plan (2012/13 to 2014/15)</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Equipment Allocation</a:t>
                      </a:r>
                    </a:p>
                  </a:txBody>
                  <a:tcPr marL="12700" marR="12700" marT="12700" marB="0" anchor="ctr"/>
                </a:tc>
                <a:tc>
                  <a:txBody>
                    <a:bodyPr/>
                    <a:lstStyle/>
                    <a:p>
                      <a:pPr algn="ctr" fontAlgn="b">
                        <a:lnSpc>
                          <a:spcPct val="80000"/>
                        </a:lnSpc>
                      </a:pPr>
                      <a:r>
                        <a:rPr lang="en-US" sz="1100" b="0" i="0" u="none" strike="noStrike" dirty="0" smtClean="0">
                          <a:solidFill>
                            <a:srgbClr val="FF0000"/>
                          </a:solidFill>
                          <a:effectLst/>
                          <a:latin typeface="+mn-lt"/>
                        </a:rPr>
                        <a:t>-$950,000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92D05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Transferred to Capital Fund</a:t>
                      </a:r>
                      <a:r>
                        <a:rPr lang="en-US" sz="1100" b="0" i="0" u="none" strike="noStrike" baseline="0" dirty="0" smtClean="0">
                          <a:solidFill>
                            <a:srgbClr val="000000"/>
                          </a:solidFill>
                          <a:effectLst/>
                          <a:latin typeface="+mn-lt"/>
                        </a:rPr>
                        <a:t> for 2014/15</a:t>
                      </a:r>
                      <a:endParaRPr lang="en-US" sz="1100" b="0" i="0" u="none" strike="noStrike" dirty="0">
                        <a:solidFill>
                          <a:srgbClr val="000000"/>
                        </a:solidFill>
                        <a:effectLst/>
                        <a:latin typeface="+mn-lt"/>
                      </a:endParaRPr>
                    </a:p>
                  </a:txBody>
                  <a:tcPr marL="12700" marR="12700" marT="12700" marB="0" anchor="ctr"/>
                </a:tc>
              </a:tr>
              <a:tr h="358557">
                <a:tc>
                  <a:txBody>
                    <a:bodyPr/>
                    <a:lstStyle/>
                    <a:p>
                      <a:pPr algn="l" fontAlgn="b">
                        <a:lnSpc>
                          <a:spcPct val="80000"/>
                        </a:lnSpc>
                      </a:pPr>
                      <a:r>
                        <a:rPr lang="en-US" sz="1100" b="0" u="none" strike="noStrike" baseline="0" dirty="0" smtClean="0">
                          <a:effectLst/>
                          <a:latin typeface="+mn-lt"/>
                        </a:rPr>
                        <a:t>General</a:t>
                      </a:r>
                    </a:p>
                  </a:txBody>
                  <a:tcPr marL="12700" marR="12700" marT="12700" marB="0" anchor="ctr"/>
                </a:tc>
                <a:tc>
                  <a:txBody>
                    <a:bodyPr/>
                    <a:lstStyle/>
                    <a:p>
                      <a:pPr algn="ctr" fontAlgn="b">
                        <a:lnSpc>
                          <a:spcPct val="80000"/>
                        </a:lnSpc>
                      </a:pPr>
                      <a:r>
                        <a:rPr lang="en-US" sz="1100" b="0" i="0" u="none" strike="noStrike" dirty="0" smtClean="0">
                          <a:solidFill>
                            <a:srgbClr val="FF0000"/>
                          </a:solidFill>
                          <a:effectLst/>
                          <a:latin typeface="+mn-lt"/>
                        </a:rPr>
                        <a:t>-$1,248,000</a:t>
                      </a:r>
                      <a:endParaRPr lang="en-US" sz="1100" b="0" i="0" u="none" strike="noStrike" dirty="0">
                        <a:solidFill>
                          <a:srgbClr val="FF0000"/>
                        </a:solidFill>
                        <a:effectLst/>
                        <a:latin typeface="+mn-lt"/>
                      </a:endParaRPr>
                    </a:p>
                  </a:txBody>
                  <a:tcPr marL="12700" marR="12700" marT="12700" marB="0" anchor="ctr"/>
                </a:tc>
                <a:tc>
                  <a:txBody>
                    <a:bodyPr/>
                    <a:lstStyle/>
                    <a:p>
                      <a:pPr algn="ctr" fontAlgn="b">
                        <a:lnSpc>
                          <a:spcPct val="80000"/>
                        </a:lnSpc>
                      </a:pPr>
                      <a:endParaRPr lang="en-US" sz="1400" b="0" i="0" u="none" strike="noStrike" dirty="0">
                        <a:solidFill>
                          <a:srgbClr val="000000"/>
                        </a:solidFill>
                        <a:effectLst/>
                        <a:latin typeface="+mn-lt"/>
                      </a:endParaRPr>
                    </a:p>
                  </a:txBody>
                  <a:tcPr marL="12700" marR="12700" marT="12700" marB="0" anchor="ctr">
                    <a:solidFill>
                      <a:srgbClr val="FF0000"/>
                    </a:solidFill>
                  </a:tcPr>
                </a:tc>
                <a:tc>
                  <a:txBody>
                    <a:bodyPr/>
                    <a:lstStyle/>
                    <a:p>
                      <a:pPr marL="171450" indent="-171450" algn="l" fontAlgn="b">
                        <a:lnSpc>
                          <a:spcPct val="80000"/>
                        </a:lnSpc>
                        <a:buFont typeface="Arial" panose="020B0604020202020204" pitchFamily="34" charset="0"/>
                        <a:buChar char="•"/>
                      </a:pPr>
                      <a:r>
                        <a:rPr lang="en-US" sz="1100" b="0" i="0" u="none" strike="noStrike" dirty="0" smtClean="0">
                          <a:solidFill>
                            <a:srgbClr val="000000"/>
                          </a:solidFill>
                          <a:effectLst/>
                          <a:latin typeface="+mn-lt"/>
                        </a:rPr>
                        <a:t>AVED does not fund inflationary or non-salary</a:t>
                      </a:r>
                      <a:r>
                        <a:rPr lang="en-US" sz="1100" b="0" i="0" u="none" strike="noStrike" baseline="0" dirty="0" smtClean="0">
                          <a:solidFill>
                            <a:srgbClr val="000000"/>
                          </a:solidFill>
                          <a:effectLst/>
                          <a:latin typeface="+mn-lt"/>
                        </a:rPr>
                        <a:t> increases</a:t>
                      </a:r>
                    </a:p>
                    <a:p>
                      <a:pPr marL="171450" indent="-171450" algn="l" fontAlgn="b">
                        <a:lnSpc>
                          <a:spcPct val="80000"/>
                        </a:lnSpc>
                        <a:buFont typeface="Arial" panose="020B0604020202020204" pitchFamily="34" charset="0"/>
                        <a:buChar char="•"/>
                      </a:pPr>
                      <a:r>
                        <a:rPr lang="en-US" sz="1100" b="0" i="0" u="none" strike="noStrike" baseline="0" dirty="0" smtClean="0">
                          <a:solidFill>
                            <a:srgbClr val="000000"/>
                          </a:solidFill>
                          <a:effectLst/>
                          <a:latin typeface="+mn-lt"/>
                        </a:rPr>
                        <a:t>Non-salary expenditures have been adjusted for target reduction and deficit elimination plans for all divisions</a:t>
                      </a:r>
                      <a:endParaRPr lang="en-US" sz="1100" b="0" i="0" u="none" strike="noStrike" dirty="0">
                        <a:solidFill>
                          <a:srgbClr val="000000"/>
                        </a:solidFill>
                        <a:effectLst/>
                        <a:latin typeface="+mn-lt"/>
                      </a:endParaRPr>
                    </a:p>
                  </a:txBody>
                  <a:tcPr marL="12700" marR="12700" marT="12700" marB="0" anchor="ctr"/>
                </a:tc>
              </a:tr>
            </a:tbl>
          </a:graphicData>
        </a:graphic>
      </p:graphicFrame>
      <p:grpSp>
        <p:nvGrpSpPr>
          <p:cNvPr id="6" name="Group 5"/>
          <p:cNvGrpSpPr/>
          <p:nvPr/>
        </p:nvGrpSpPr>
        <p:grpSpPr>
          <a:xfrm>
            <a:off x="153134" y="159386"/>
            <a:ext cx="1331146" cy="1258252"/>
            <a:chOff x="664" y="2579968"/>
            <a:chExt cx="1331146" cy="1258252"/>
          </a:xfrm>
          <a:solidFill>
            <a:schemeClr val="accent3">
              <a:lumMod val="75000"/>
            </a:schemeClr>
          </a:solidFill>
        </p:grpSpPr>
        <p:sp>
          <p:nvSpPr>
            <p:cNvPr id="7" name="Rounded Rectangle 6"/>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Tree>
    <p:extLst>
      <p:ext uri="{BB962C8B-B14F-4D97-AF65-F5344CB8AC3E}">
        <p14:creationId xmlns:p14="http://schemas.microsoft.com/office/powerpoint/2010/main" val="3926010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001431335"/>
              </p:ext>
            </p:extLst>
          </p:nvPr>
        </p:nvGraphicFramePr>
        <p:xfrm>
          <a:off x="962109" y="724566"/>
          <a:ext cx="7736618" cy="5000373"/>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153134" y="159386"/>
            <a:ext cx="1331146" cy="1258252"/>
            <a:chOff x="664" y="2579968"/>
            <a:chExt cx="1331146" cy="1258252"/>
          </a:xfrm>
        </p:grpSpPr>
        <p:sp>
          <p:nvSpPr>
            <p:cNvPr id="7" name="Rounded Rectangle 6"/>
            <p:cNvSpPr/>
            <p:nvPr/>
          </p:nvSpPr>
          <p:spPr>
            <a:xfrm>
              <a:off x="664" y="2579968"/>
              <a:ext cx="1331146" cy="1258252"/>
            </a:xfrm>
            <a:prstGeom prst="roundRect">
              <a:avLst/>
            </a:prstGeom>
            <a:solidFill>
              <a:schemeClr val="accent3">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
        <p:nvSpPr>
          <p:cNvPr id="9" name="TextBox 8"/>
          <p:cNvSpPr txBox="1"/>
          <p:nvPr/>
        </p:nvSpPr>
        <p:spPr>
          <a:xfrm>
            <a:off x="1661823" y="262901"/>
            <a:ext cx="6750657" cy="461665"/>
          </a:xfrm>
          <a:prstGeom prst="rect">
            <a:avLst/>
          </a:prstGeom>
          <a:noFill/>
        </p:spPr>
        <p:txBody>
          <a:bodyPr wrap="square" rtlCol="0">
            <a:spAutoFit/>
          </a:bodyPr>
          <a:lstStyle/>
          <a:p>
            <a:pPr algn="ctr">
              <a:spcAft>
                <a:spcPts val="600"/>
              </a:spcAft>
            </a:pPr>
            <a:r>
              <a:rPr lang="en-US" sz="2400" b="1" dirty="0" smtClean="0">
                <a:solidFill>
                  <a:srgbClr val="007694"/>
                </a:solidFill>
              </a:rPr>
              <a:t>Expense Comparison - % of Total Operating Budget</a:t>
            </a:r>
            <a:endParaRPr lang="en-US" sz="2400" b="1" dirty="0">
              <a:solidFill>
                <a:srgbClr val="007694"/>
              </a:solidFill>
            </a:endParaRPr>
          </a:p>
        </p:txBody>
      </p:sp>
      <p:pic>
        <p:nvPicPr>
          <p:cNvPr id="9218"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7132" y="3961737"/>
            <a:ext cx="244360" cy="24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48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651" y="262901"/>
            <a:ext cx="7077693" cy="523220"/>
          </a:xfrm>
          <a:prstGeom prst="rect">
            <a:avLst/>
          </a:prstGeom>
          <a:noFill/>
        </p:spPr>
        <p:txBody>
          <a:bodyPr wrap="square" rtlCol="0">
            <a:spAutoFit/>
          </a:bodyPr>
          <a:lstStyle/>
          <a:p>
            <a:pPr algn="ctr">
              <a:spcAft>
                <a:spcPts val="600"/>
              </a:spcAft>
            </a:pPr>
            <a:r>
              <a:rPr lang="en-US" sz="2800" b="1" dirty="0" smtClean="0">
                <a:solidFill>
                  <a:srgbClr val="007694"/>
                </a:solidFill>
              </a:rPr>
              <a:t>On-Campus Course Enrolments:  2006-2014</a:t>
            </a:r>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325940" y="1219200"/>
            <a:ext cx="6139509" cy="4744720"/>
          </a:xfrm>
          <a:prstGeom prst="rect">
            <a:avLst/>
          </a:prstGeom>
        </p:spPr>
      </p:pic>
    </p:spTree>
    <p:extLst>
      <p:ext uri="{BB962C8B-B14F-4D97-AF65-F5344CB8AC3E}">
        <p14:creationId xmlns:p14="http://schemas.microsoft.com/office/powerpoint/2010/main" val="17771938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3134" y="159386"/>
            <a:ext cx="1331146" cy="1258252"/>
            <a:chOff x="664" y="2579968"/>
            <a:chExt cx="1331146" cy="1258252"/>
          </a:xfrm>
        </p:grpSpPr>
        <p:sp>
          <p:nvSpPr>
            <p:cNvPr id="7" name="Rounded Rectangle 6"/>
            <p:cNvSpPr/>
            <p:nvPr/>
          </p:nvSpPr>
          <p:spPr>
            <a:xfrm>
              <a:off x="664" y="2579968"/>
              <a:ext cx="1331146" cy="1258252"/>
            </a:xfrm>
            <a:prstGeom prst="roundRect">
              <a:avLst/>
            </a:prstGeom>
            <a:solidFill>
              <a:schemeClr val="accent3">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solidFill>
              <a:schemeClr val="accent3">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
        <p:nvSpPr>
          <p:cNvPr id="9" name="TextBox 8"/>
          <p:cNvSpPr txBox="1"/>
          <p:nvPr/>
        </p:nvSpPr>
        <p:spPr>
          <a:xfrm>
            <a:off x="2247900" y="262901"/>
            <a:ext cx="4655820" cy="461665"/>
          </a:xfrm>
          <a:prstGeom prst="rect">
            <a:avLst/>
          </a:prstGeom>
          <a:noFill/>
        </p:spPr>
        <p:txBody>
          <a:bodyPr wrap="square" rtlCol="0">
            <a:spAutoFit/>
          </a:bodyPr>
          <a:lstStyle/>
          <a:p>
            <a:pPr algn="ctr">
              <a:spcAft>
                <a:spcPts val="600"/>
              </a:spcAft>
            </a:pPr>
            <a:r>
              <a:rPr lang="en-US" sz="2400" b="1" dirty="0" smtClean="0">
                <a:solidFill>
                  <a:srgbClr val="007694"/>
                </a:solidFill>
              </a:rPr>
              <a:t>Expense Categories/Comparisons</a:t>
            </a:r>
            <a:endParaRPr lang="en-US" sz="2400" b="1" dirty="0">
              <a:solidFill>
                <a:srgbClr val="007694"/>
              </a:solidFill>
            </a:endParaRPr>
          </a:p>
        </p:txBody>
      </p:sp>
      <p:graphicFrame>
        <p:nvGraphicFramePr>
          <p:cNvPr id="12" name="Chart 11"/>
          <p:cNvGraphicFramePr>
            <a:graphicFrameLocks/>
          </p:cNvGraphicFramePr>
          <p:nvPr>
            <p:extLst>
              <p:ext uri="{D42A27DB-BD31-4B8C-83A1-F6EECF244321}">
                <p14:modId xmlns:p14="http://schemas.microsoft.com/office/powerpoint/2010/main" val="3296331632"/>
              </p:ext>
            </p:extLst>
          </p:nvPr>
        </p:nvGraphicFramePr>
        <p:xfrm>
          <a:off x="636105" y="804414"/>
          <a:ext cx="7728668" cy="47296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829574" y="996177"/>
            <a:ext cx="577402" cy="246221"/>
          </a:xfrm>
          <a:prstGeom prst="rect">
            <a:avLst/>
          </a:prstGeom>
          <a:noFill/>
        </p:spPr>
        <p:txBody>
          <a:bodyPr wrap="none" rtlCol="0">
            <a:spAutoFit/>
          </a:bodyPr>
          <a:lstStyle/>
          <a:p>
            <a:r>
              <a:rPr lang="en-US" sz="1000" b="1" dirty="0" smtClean="0"/>
              <a:t>104% ∆</a:t>
            </a:r>
            <a:endParaRPr lang="en-US" sz="1000" b="1" dirty="0"/>
          </a:p>
        </p:txBody>
      </p:sp>
      <p:sp>
        <p:nvSpPr>
          <p:cNvPr id="15" name="TextBox 14"/>
          <p:cNvSpPr txBox="1"/>
          <p:nvPr/>
        </p:nvSpPr>
        <p:spPr>
          <a:xfrm>
            <a:off x="4862436" y="1356214"/>
            <a:ext cx="445956" cy="246221"/>
          </a:xfrm>
          <a:prstGeom prst="rect">
            <a:avLst/>
          </a:prstGeom>
          <a:noFill/>
        </p:spPr>
        <p:txBody>
          <a:bodyPr wrap="none" rtlCol="0">
            <a:spAutoFit/>
          </a:bodyPr>
          <a:lstStyle/>
          <a:p>
            <a:r>
              <a:rPr lang="en-US" sz="1000" b="1" dirty="0" smtClean="0"/>
              <a:t>0% ∆</a:t>
            </a:r>
            <a:endParaRPr lang="en-US" sz="1000" b="1" dirty="0"/>
          </a:p>
        </p:txBody>
      </p:sp>
      <p:sp>
        <p:nvSpPr>
          <p:cNvPr id="16" name="TextBox 15"/>
          <p:cNvSpPr txBox="1"/>
          <p:nvPr/>
        </p:nvSpPr>
        <p:spPr>
          <a:xfrm>
            <a:off x="4862436" y="1732305"/>
            <a:ext cx="445956" cy="246221"/>
          </a:xfrm>
          <a:prstGeom prst="rect">
            <a:avLst/>
          </a:prstGeom>
          <a:noFill/>
        </p:spPr>
        <p:txBody>
          <a:bodyPr wrap="none" rtlCol="0">
            <a:spAutoFit/>
          </a:bodyPr>
          <a:lstStyle/>
          <a:p>
            <a:r>
              <a:rPr lang="en-US" sz="1000" b="1" dirty="0" smtClean="0"/>
              <a:t>2% ∆</a:t>
            </a:r>
            <a:endParaRPr lang="en-US" sz="1000" b="1" dirty="0"/>
          </a:p>
        </p:txBody>
      </p:sp>
      <p:sp>
        <p:nvSpPr>
          <p:cNvPr id="17" name="TextBox 16"/>
          <p:cNvSpPr txBox="1"/>
          <p:nvPr/>
        </p:nvSpPr>
        <p:spPr>
          <a:xfrm>
            <a:off x="4862436" y="2822957"/>
            <a:ext cx="511679" cy="246221"/>
          </a:xfrm>
          <a:prstGeom prst="rect">
            <a:avLst/>
          </a:prstGeom>
          <a:noFill/>
        </p:spPr>
        <p:txBody>
          <a:bodyPr wrap="none" rtlCol="0">
            <a:spAutoFit/>
          </a:bodyPr>
          <a:lstStyle/>
          <a:p>
            <a:r>
              <a:rPr lang="en-US" sz="1000" b="1" dirty="0" smtClean="0"/>
              <a:t>13% ∆</a:t>
            </a:r>
            <a:endParaRPr lang="en-US" sz="1000" b="1" dirty="0"/>
          </a:p>
        </p:txBody>
      </p:sp>
      <p:pic>
        <p:nvPicPr>
          <p:cNvPr id="22"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190" y="2104112"/>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190" y="2474843"/>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190" y="3166607"/>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6190" y="3866322"/>
            <a:ext cx="244360" cy="2443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mmilovick\AppData\Local\Microsoft\Windows\Temporary Internet Files\Content.IE5\R2MP2D5Q\MC90043267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2593" y="4884089"/>
            <a:ext cx="244360" cy="24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590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8400637"/>
              </p:ext>
            </p:extLst>
          </p:nvPr>
        </p:nvGraphicFramePr>
        <p:xfrm>
          <a:off x="814497" y="966488"/>
          <a:ext cx="7734299" cy="1920665"/>
        </p:xfrm>
        <a:graphic>
          <a:graphicData uri="http://schemas.openxmlformats.org/drawingml/2006/table">
            <a:tbl>
              <a:tblPr>
                <a:tableStyleId>{5C22544A-7EE6-4342-B048-85BDC9FD1C3A}</a:tableStyleId>
              </a:tblPr>
              <a:tblGrid>
                <a:gridCol w="469322"/>
                <a:gridCol w="2270504"/>
                <a:gridCol w="1027435"/>
                <a:gridCol w="1017921"/>
                <a:gridCol w="727900"/>
                <a:gridCol w="1086928"/>
                <a:gridCol w="1134289"/>
              </a:tblGrid>
              <a:tr h="397564">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smtClean="0">
                          <a:effectLst/>
                        </a:rPr>
                        <a:t>2014/15</a:t>
                      </a:r>
                    </a:p>
                    <a:p>
                      <a:pPr algn="ctr" fontAlgn="b"/>
                      <a:r>
                        <a:rPr lang="en-US" sz="1100" b="1" u="none" strike="noStrike" dirty="0" smtClean="0">
                          <a:effectLst/>
                        </a:rPr>
                        <a:t>Budget</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1" u="none" strike="noStrike" dirty="0" smtClean="0">
                          <a:effectLst/>
                        </a:rPr>
                        <a:t>2013/14</a:t>
                      </a:r>
                    </a:p>
                    <a:p>
                      <a:pPr algn="ctr" fontAlgn="b"/>
                      <a:r>
                        <a:rPr lang="en-US" sz="1100" b="1" u="none" strike="noStrike" dirty="0" smtClean="0">
                          <a:effectLst/>
                        </a:rPr>
                        <a:t>Budget</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smtClean="0">
                          <a:effectLst/>
                        </a:rPr>
                        <a:t>%</a:t>
                      </a:r>
                    </a:p>
                    <a:p>
                      <a:pPr algn="ctr" fontAlgn="b"/>
                      <a:r>
                        <a:rPr lang="en-US" sz="1100" b="1" u="none" strike="noStrike" dirty="0" smtClean="0">
                          <a:effectLst/>
                        </a:rPr>
                        <a:t>Change</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2013/14 </a:t>
                      </a:r>
                      <a:endParaRPr lang="en-US" sz="1100" b="1" u="none" strike="noStrike" dirty="0" smtClean="0">
                        <a:effectLst/>
                      </a:endParaRPr>
                    </a:p>
                    <a:p>
                      <a:pPr algn="ctr" fontAlgn="b"/>
                      <a:r>
                        <a:rPr lang="en-US" sz="1100" b="1" u="none" strike="noStrike" dirty="0" smtClean="0">
                          <a:effectLst/>
                        </a:rPr>
                        <a:t>Actual</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2013/14 Surplus/</a:t>
                      </a:r>
                      <a:r>
                        <a:rPr lang="en-US" sz="1100" b="1" u="none" strike="noStrike" dirty="0">
                          <a:solidFill>
                            <a:srgbClr val="FF0000"/>
                          </a:solidFill>
                          <a:effectLst/>
                        </a:rPr>
                        <a:t>Deficit</a:t>
                      </a:r>
                      <a:endParaRPr lang="en-US" sz="1100" b="1"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u="none" strike="noStrike" dirty="0">
                          <a:effectLst/>
                        </a:rPr>
                        <a:t>VP Academic and Provost Total</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100" u="none" strike="noStrike" dirty="0">
                          <a:effectLst/>
                        </a:rPr>
                        <a:t> $        92,900,265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a:effectLst/>
                        </a:rPr>
                        <a:t> $        95,415,847 </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-2.64%</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a:t>
                      </a:r>
                      <a:r>
                        <a:rPr lang="en-US" sz="1100" u="none" strike="noStrike" dirty="0" smtClean="0">
                          <a:effectLst/>
                        </a:rPr>
                        <a:t>96,435,270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a:t>
                      </a:r>
                      <a:r>
                        <a:rPr lang="en-US" sz="1100" u="none" strike="noStrike" dirty="0" smtClean="0">
                          <a:effectLst/>
                        </a:rPr>
                        <a:t>210,712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u="none" strike="noStrike" dirty="0" smtClean="0">
                          <a:effectLst/>
                        </a:rPr>
                        <a:t>VP Administration and Finance</a:t>
                      </a:r>
                      <a:r>
                        <a:rPr lang="en-US" sz="1100" u="none" strike="noStrike" baseline="0" dirty="0" smtClean="0">
                          <a:effectLst/>
                        </a:rPr>
                        <a:t> </a:t>
                      </a:r>
                      <a:r>
                        <a:rPr lang="en-US" sz="1100" u="none" strike="noStrike" dirty="0" smtClean="0">
                          <a:effectLst/>
                        </a:rPr>
                        <a:t>Total</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100" u="none" strike="noStrike" dirty="0">
                          <a:effectLst/>
                        </a:rPr>
                        <a:t> $        25,655,076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 $        24,891,146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3.1%</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25,925,032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a:t>
                      </a:r>
                      <a:r>
                        <a:rPr lang="en-US" sz="1100" u="none" strike="noStrike" dirty="0" smtClean="0">
                          <a:effectLst/>
                        </a:rPr>
                        <a:t>289,335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u="none" strike="noStrike">
                          <a:effectLst/>
                        </a:rPr>
                        <a:t>VP Advancement Total</a:t>
                      </a:r>
                      <a:endParaRPr lang="en-US" sz="1100" b="1"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100" u="none" strike="noStrike" dirty="0">
                          <a:effectLst/>
                        </a:rPr>
                        <a:t> $             </a:t>
                      </a:r>
                      <a:r>
                        <a:rPr lang="en-US" sz="1100" u="none" strike="noStrike" dirty="0" smtClean="0">
                          <a:effectLst/>
                        </a:rPr>
                        <a:t>941,608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 $             </a:t>
                      </a:r>
                      <a:r>
                        <a:rPr lang="en-US" sz="1100" u="none" strike="noStrike" dirty="0" smtClean="0">
                          <a:effectLst/>
                        </a:rPr>
                        <a:t>985,075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-4.4%</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1,050,984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a:t>
                      </a:r>
                      <a:r>
                        <a:rPr lang="en-US" sz="1100" u="none" strike="noStrike" dirty="0" smtClean="0">
                          <a:effectLst/>
                        </a:rPr>
                        <a:t>21,365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0025">
                <a:tc gridSpan="2">
                  <a:txBody>
                    <a:bodyPr/>
                    <a:lstStyle/>
                    <a:p>
                      <a:pPr algn="l" fontAlgn="b"/>
                      <a:r>
                        <a:rPr lang="en-US" sz="1100" u="none" strike="noStrike" dirty="0">
                          <a:effectLst/>
                        </a:rPr>
                        <a:t>President &amp; Vice-Chancellor </a:t>
                      </a:r>
                      <a:r>
                        <a:rPr lang="en-US" sz="1100" u="none" strike="noStrike" dirty="0" smtClean="0">
                          <a:effectLst/>
                        </a:rPr>
                        <a:t>Total*</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100" u="none" strike="noStrike" dirty="0">
                          <a:effectLst/>
                        </a:rPr>
                        <a:t> $        11,774,293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a:effectLst/>
                        </a:rPr>
                        <a:t> $        12,327,030 </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-4.5%</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11,820,672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        1,269,691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2541">
                <a:tc gridSpan="2">
                  <a:txBody>
                    <a:bodyPr/>
                    <a:lstStyle/>
                    <a:p>
                      <a:pPr algn="l" fontAlgn="b"/>
                      <a:r>
                        <a:rPr lang="en-US" sz="1100" b="0" u="none" strike="noStrike" dirty="0" smtClean="0">
                          <a:effectLst/>
                        </a:rPr>
                        <a:t>Institutional</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1100" b="0" i="0" u="none" strike="noStrike" dirty="0" smtClean="0">
                          <a:solidFill>
                            <a:srgbClr val="000000"/>
                          </a:solidFill>
                          <a:effectLst/>
                          <a:latin typeface="Calibri"/>
                        </a:rPr>
                        <a:t>$           4,749,758</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b="0" i="0" u="none" strike="noStrike" dirty="0" smtClean="0">
                          <a:solidFill>
                            <a:srgbClr val="000000"/>
                          </a:solidFill>
                          <a:effectLst/>
                          <a:latin typeface="Calibri"/>
                        </a:rPr>
                        <a:t>$           2,696,768</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dirty="0" smtClean="0">
                          <a:solidFill>
                            <a:schemeClr val="tx1"/>
                          </a:solidFill>
                          <a:effectLst/>
                          <a:latin typeface="Calibri"/>
                        </a:rPr>
                        <a:t>76.13%</a:t>
                      </a:r>
                      <a:endParaRPr lang="en-US" sz="1100" b="0" i="0" u="none" strike="noStrike" dirty="0">
                        <a:solidFill>
                          <a:schemeClr val="tx1"/>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dirty="0" smtClean="0">
                          <a:solidFill>
                            <a:srgbClr val="000000"/>
                          </a:solidFill>
                          <a:effectLst/>
                          <a:latin typeface="Calibri"/>
                        </a:rPr>
                        <a:t>$          1,123,871</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0" i="0" u="none" strike="noStrike" dirty="0" smtClean="0">
                          <a:solidFill>
                            <a:srgbClr val="000000"/>
                          </a:solidFill>
                          <a:effectLst/>
                          <a:latin typeface="Calibri"/>
                        </a:rPr>
                        <a:t>$        3,300,573</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8535">
                <a:tc gridSpan="2">
                  <a:txBody>
                    <a:bodyPr/>
                    <a:lstStyle/>
                    <a:p>
                      <a:pPr algn="l" fontAlgn="b"/>
                      <a:r>
                        <a:rPr lang="en-US" sz="1100" b="1" u="none" strike="noStrike" dirty="0">
                          <a:effectLst/>
                        </a:rPr>
                        <a:t>Total Operating </a:t>
                      </a:r>
                      <a:r>
                        <a:rPr lang="en-US" sz="1100" b="1" u="none" strike="noStrike" dirty="0" smtClean="0">
                          <a:effectLst/>
                        </a:rPr>
                        <a:t>Expenditures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1100" b="1" u="none" strike="noStrike" dirty="0">
                          <a:effectLst/>
                        </a:rPr>
                        <a:t> $     </a:t>
                      </a:r>
                      <a:r>
                        <a:rPr lang="en-US" sz="1100" b="1" u="none" strike="noStrike" dirty="0" smtClean="0">
                          <a:effectLst/>
                        </a:rPr>
                        <a:t>136,021,000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b="1" u="none" strike="noStrike" dirty="0">
                          <a:effectLst/>
                        </a:rPr>
                        <a:t> $     </a:t>
                      </a:r>
                      <a:r>
                        <a:rPr lang="en-US" sz="1100" b="1" u="none" strike="noStrike" dirty="0" smtClean="0">
                          <a:effectLst/>
                        </a:rPr>
                        <a:t>136,315,866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FF0000"/>
                          </a:solidFill>
                          <a:effectLst/>
                        </a:rPr>
                        <a:t>-1.8%</a:t>
                      </a:r>
                      <a:endParaRPr lang="en-US" sz="1100" b="1"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 $     </a:t>
                      </a:r>
                      <a:r>
                        <a:rPr lang="en-US" sz="1100" b="1" u="none" strike="noStrike" dirty="0" smtClean="0">
                          <a:effectLst/>
                        </a:rPr>
                        <a:t>136,355,829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 $        </a:t>
                      </a:r>
                      <a:r>
                        <a:rPr lang="en-US" sz="1100" b="1" u="none" strike="noStrike" dirty="0" smtClean="0">
                          <a:effectLst/>
                        </a:rPr>
                        <a:t>5,091,676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153134" y="159386"/>
            <a:ext cx="1331146" cy="1258252"/>
            <a:chOff x="664" y="2579968"/>
            <a:chExt cx="1331146" cy="1258252"/>
          </a:xfrm>
          <a:solidFill>
            <a:schemeClr val="accent3">
              <a:lumMod val="75000"/>
            </a:schemeClr>
          </a:solidFill>
        </p:grpSpPr>
        <p:sp>
          <p:nvSpPr>
            <p:cNvPr id="7" name="Rounded Rectangle 6"/>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
        <p:nvSpPr>
          <p:cNvPr id="9" name="TextBox 8"/>
          <p:cNvSpPr txBox="1"/>
          <p:nvPr/>
        </p:nvSpPr>
        <p:spPr>
          <a:xfrm>
            <a:off x="1648046" y="345199"/>
            <a:ext cx="6067203" cy="461665"/>
          </a:xfrm>
          <a:prstGeom prst="rect">
            <a:avLst/>
          </a:prstGeom>
          <a:noFill/>
        </p:spPr>
        <p:txBody>
          <a:bodyPr wrap="square" rtlCol="0">
            <a:spAutoFit/>
          </a:bodyPr>
          <a:lstStyle/>
          <a:p>
            <a:pPr algn="ctr">
              <a:spcAft>
                <a:spcPts val="600"/>
              </a:spcAft>
            </a:pPr>
            <a:r>
              <a:rPr lang="en-US" sz="2400" b="1" dirty="0" smtClean="0">
                <a:solidFill>
                  <a:srgbClr val="007694"/>
                </a:solidFill>
              </a:rPr>
              <a:t>Expense Breakdown By Executive Portfolio</a:t>
            </a:r>
          </a:p>
        </p:txBody>
      </p:sp>
      <p:cxnSp>
        <p:nvCxnSpPr>
          <p:cNvPr id="11" name="Straight Connector 10"/>
          <p:cNvCxnSpPr/>
          <p:nvPr/>
        </p:nvCxnSpPr>
        <p:spPr>
          <a:xfrm>
            <a:off x="818707" y="3045125"/>
            <a:ext cx="7734299"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18707" y="5491754"/>
            <a:ext cx="5506636" cy="230832"/>
          </a:xfrm>
          <a:prstGeom prst="rect">
            <a:avLst/>
          </a:prstGeom>
          <a:noFill/>
        </p:spPr>
        <p:txBody>
          <a:bodyPr wrap="none" rtlCol="0">
            <a:spAutoFit/>
          </a:bodyPr>
          <a:lstStyle/>
          <a:p>
            <a:r>
              <a:rPr lang="en-US" sz="900" i="1" dirty="0" smtClean="0"/>
              <a:t>* TRU World rolls up to the President &amp; Vice-Chancellor but reports to Provost (academics) and VP-AF (operations)</a:t>
            </a:r>
            <a:endParaRPr lang="en-US" sz="900" i="1" dirty="0"/>
          </a:p>
        </p:txBody>
      </p:sp>
      <p:graphicFrame>
        <p:nvGraphicFramePr>
          <p:cNvPr id="12" name="Chart 11"/>
          <p:cNvGraphicFramePr>
            <a:graphicFrameLocks/>
          </p:cNvGraphicFramePr>
          <p:nvPr>
            <p:extLst>
              <p:ext uri="{D42A27DB-BD31-4B8C-83A1-F6EECF244321}">
                <p14:modId xmlns:p14="http://schemas.microsoft.com/office/powerpoint/2010/main" val="2574716549"/>
              </p:ext>
            </p:extLst>
          </p:nvPr>
        </p:nvGraphicFramePr>
        <p:xfrm>
          <a:off x="153134" y="3299791"/>
          <a:ext cx="5779003" cy="20090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0140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3134" y="159386"/>
            <a:ext cx="1331146" cy="1258252"/>
            <a:chOff x="664" y="2579968"/>
            <a:chExt cx="1331146" cy="1258252"/>
          </a:xfrm>
          <a:solidFill>
            <a:schemeClr val="accent3">
              <a:lumMod val="75000"/>
            </a:schemeClr>
          </a:solidFill>
        </p:grpSpPr>
        <p:sp>
          <p:nvSpPr>
            <p:cNvPr id="7" name="Rounded Rectangle 6"/>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
        <p:nvSpPr>
          <p:cNvPr id="9" name="TextBox 8"/>
          <p:cNvSpPr txBox="1"/>
          <p:nvPr/>
        </p:nvSpPr>
        <p:spPr>
          <a:xfrm>
            <a:off x="1648046" y="345199"/>
            <a:ext cx="6067203" cy="907941"/>
          </a:xfrm>
          <a:prstGeom prst="rect">
            <a:avLst/>
          </a:prstGeom>
          <a:noFill/>
        </p:spPr>
        <p:txBody>
          <a:bodyPr wrap="square" rtlCol="0">
            <a:spAutoFit/>
          </a:bodyPr>
          <a:lstStyle/>
          <a:p>
            <a:pPr algn="ctr">
              <a:spcAft>
                <a:spcPts val="600"/>
              </a:spcAft>
            </a:pPr>
            <a:r>
              <a:rPr lang="en-US" sz="2400" b="1" dirty="0" smtClean="0">
                <a:solidFill>
                  <a:srgbClr val="007694"/>
                </a:solidFill>
              </a:rPr>
              <a:t>Expense Breakdown By Executive Portfolio</a:t>
            </a:r>
          </a:p>
          <a:p>
            <a:pPr algn="ctr">
              <a:spcAft>
                <a:spcPts val="600"/>
              </a:spcAft>
            </a:pPr>
            <a:r>
              <a:rPr lang="en-US" sz="2400" b="1" dirty="0" smtClean="0">
                <a:solidFill>
                  <a:srgbClr val="007694"/>
                </a:solidFill>
              </a:rPr>
              <a:t>VP ACADEMIC &amp; PROVOST </a:t>
            </a:r>
            <a:endParaRPr lang="en-US" sz="2400" b="1" dirty="0">
              <a:solidFill>
                <a:srgbClr val="007694"/>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50319183"/>
              </p:ext>
            </p:extLst>
          </p:nvPr>
        </p:nvGraphicFramePr>
        <p:xfrm>
          <a:off x="448574" y="1356215"/>
          <a:ext cx="7798278" cy="3703646"/>
        </p:xfrm>
        <a:graphic>
          <a:graphicData uri="http://schemas.openxmlformats.org/drawingml/2006/table">
            <a:tbl>
              <a:tblPr>
                <a:tableStyleId>{5C22544A-7EE6-4342-B048-85BDC9FD1C3A}</a:tableStyleId>
              </a:tblPr>
              <a:tblGrid>
                <a:gridCol w="388188"/>
                <a:gridCol w="759683"/>
                <a:gridCol w="2337200"/>
                <a:gridCol w="888520"/>
                <a:gridCol w="879895"/>
                <a:gridCol w="793630"/>
                <a:gridCol w="845389"/>
                <a:gridCol w="905773"/>
              </a:tblGrid>
              <a:tr h="274634">
                <a:tc gridSpan="2">
                  <a:txBody>
                    <a:bodyPr/>
                    <a:lstStyle/>
                    <a:p>
                      <a:pPr algn="l" fontAlgn="b"/>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2014/15 Budget</a:t>
                      </a:r>
                      <a:endParaRPr lang="en-US" sz="1100" b="1"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1" u="none" strike="noStrike" dirty="0" smtClean="0">
                          <a:effectLst/>
                        </a:rPr>
                        <a:t>2013/14</a:t>
                      </a:r>
                    </a:p>
                    <a:p>
                      <a:pPr algn="ctr" fontAlgn="b"/>
                      <a:r>
                        <a:rPr lang="en-US" sz="1100" b="1" u="none" strike="noStrike" dirty="0" smtClean="0">
                          <a:effectLst/>
                        </a:rPr>
                        <a:t>Budget</a:t>
                      </a:r>
                      <a:endParaRPr lang="en-US" sz="1100" b="1"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a:effectLst/>
                        </a:rPr>
                        <a:t>% </a:t>
                      </a:r>
                      <a:endParaRPr lang="en-US" sz="1100" b="1" u="none" strike="noStrike" dirty="0" smtClean="0">
                        <a:effectLst/>
                      </a:endParaRPr>
                    </a:p>
                    <a:p>
                      <a:pPr algn="ctr" fontAlgn="b"/>
                      <a:r>
                        <a:rPr lang="en-US" sz="1100" b="1" u="none" strike="noStrike" dirty="0" smtClean="0">
                          <a:effectLst/>
                        </a:rPr>
                        <a:t>Change</a:t>
                      </a:r>
                      <a:endParaRPr lang="en-US" sz="1100" b="1"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2013/14 </a:t>
                      </a:r>
                      <a:r>
                        <a:rPr lang="en-US" sz="1100" b="1" u="none" strike="noStrike" dirty="0" smtClean="0">
                          <a:effectLst/>
                        </a:rPr>
                        <a:t>Actual Exp.</a:t>
                      </a:r>
                      <a:endParaRPr lang="en-US" sz="1100" b="1"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2013/14 Surplus/</a:t>
                      </a:r>
                      <a:r>
                        <a:rPr lang="en-US" sz="1100" b="1" u="none" strike="noStrike" dirty="0">
                          <a:solidFill>
                            <a:srgbClr val="FF0000"/>
                          </a:solidFill>
                          <a:effectLst/>
                        </a:rPr>
                        <a:t>Deficit</a:t>
                      </a:r>
                      <a:endParaRPr lang="en-US" sz="1100" b="1"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37317">
                <a:tc gridSpan="3">
                  <a:txBody>
                    <a:bodyPr/>
                    <a:lstStyle/>
                    <a:p>
                      <a:pPr algn="l" fontAlgn="b"/>
                      <a:r>
                        <a:rPr lang="en-US" sz="1100" b="1" u="none" strike="noStrike" dirty="0">
                          <a:effectLst/>
                        </a:rPr>
                        <a:t>VP Academic and Provost Roll-Up</a:t>
                      </a:r>
                      <a:endParaRPr lang="en-US" sz="1100" b="1"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04121">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Faculty of Science</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$13,103,639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a:effectLst/>
                        </a:rPr>
                        <a:t> </a:t>
                      </a:r>
                      <a:r>
                        <a:rPr lang="en-US" sz="1100" u="none" strike="noStrike" dirty="0" smtClean="0">
                          <a:effectLst/>
                        </a:rPr>
                        <a:t> $13,145,708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-0.3%</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$13,733,442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215,690)</a:t>
                      </a:r>
                      <a:endParaRPr lang="en-US" sz="1100" b="0"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2528">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School of Business and Economics</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$7,264,465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$7,476,628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-2.8%</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$7,628,785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502,855)</a:t>
                      </a:r>
                      <a:endParaRPr lang="en-US" sz="1100" b="0"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2528">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Faculty of Human, Social &amp; Education Development</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$8,694,330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$9,957,411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-12.7%</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$9,240,586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$55,050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2529">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School of Nursing</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$5,091,778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$4,944,582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3.0%</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$5,111,136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63,679)</a:t>
                      </a:r>
                      <a:endParaRPr lang="en-US" sz="1100" b="0"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9781">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Faculty of Adventure, Culinary Arts &amp; Tourism</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$4,529,314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$4,167,745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8.7%</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$4,770,176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$129,607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2528">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Faculty of Arts</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$10,303,173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$10,345,918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-0.4%</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$10,548,792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227,297)</a:t>
                      </a:r>
                      <a:endParaRPr lang="en-US" sz="1100" b="0"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1155">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Faculty of Law</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$4,485,376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$4,709,484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-4.8%</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$4,757,305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590,826)</a:t>
                      </a:r>
                      <a:endParaRPr lang="en-US" sz="1100" b="0"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5275">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School of Trades </a:t>
                      </a:r>
                      <a:r>
                        <a:rPr lang="en-US" sz="1100" u="none" strike="noStrike" dirty="0" smtClean="0">
                          <a:effectLst/>
                        </a:rPr>
                        <a:t>&amp; </a:t>
                      </a:r>
                      <a:r>
                        <a:rPr lang="en-US" sz="1100" u="none" strike="noStrike" dirty="0">
                          <a:effectLst/>
                        </a:rPr>
                        <a:t>Technology</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$6,364,392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$8,625,874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-26.2%</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$8,222,372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$422,349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5276">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University Library</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$2,890,419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$2,914,496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-0.8%</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$2,651,960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$273,343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5275">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AVP Strategic Enrolment </a:t>
                      </a:r>
                      <a:r>
                        <a:rPr lang="en-US" sz="1100" u="none" strike="noStrike" dirty="0" smtClean="0">
                          <a:effectLst/>
                        </a:rPr>
                        <a:t>&amp; </a:t>
                      </a:r>
                      <a:r>
                        <a:rPr lang="en-US" sz="1100" u="none" strike="noStrike" dirty="0">
                          <a:effectLst/>
                        </a:rPr>
                        <a:t>Registrar</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$7,235,544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$7,799,720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-7.2%</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$7,953,520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$133,180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5937">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Centre for Student Engagement </a:t>
                      </a:r>
                      <a:r>
                        <a:rPr lang="en-US" sz="1100" u="none" strike="noStrike" dirty="0" smtClean="0">
                          <a:effectLst/>
                        </a:rPr>
                        <a:t>&amp; </a:t>
                      </a:r>
                      <a:r>
                        <a:rPr lang="en-US" sz="1100" u="none" strike="noStrike" dirty="0">
                          <a:effectLst/>
                        </a:rPr>
                        <a:t>Learning Innovation</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$568,806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81154">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err="1" smtClean="0">
                          <a:effectLst/>
                        </a:rPr>
                        <a:t>CommunityU</a:t>
                      </a:r>
                      <a:r>
                        <a:rPr lang="en-US" sz="1100" u="none" strike="noStrike" dirty="0" smtClean="0">
                          <a:effectLst/>
                        </a:rPr>
                        <a:t>*</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$1,794,300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$2,451,630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-26.8%</a:t>
                      </a:r>
                      <a:endParaRPr lang="en-US" sz="1100" b="0" i="0" u="none" strike="noStrike" dirty="0">
                        <a:solidFill>
                          <a:srgbClr val="FF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$2,885,672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$185,168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63902">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AVP Research and Graduate Studies</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$848,238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$714,976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18.6%</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$677,082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$10,428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72529">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dirty="0">
                          <a:effectLst/>
                        </a:rPr>
                        <a:t>Open </a:t>
                      </a:r>
                      <a:r>
                        <a:rPr lang="en-US" sz="1100" u="none" strike="noStrike" dirty="0" smtClean="0">
                          <a:effectLst/>
                        </a:rPr>
                        <a:t>Learning</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$17,283,221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$15,983,128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a:effectLst/>
                        </a:rPr>
                        <a:t>8.1%</a:t>
                      </a:r>
                      <a:endParaRPr lang="en-US" sz="1100" b="0" i="0" u="none" strike="noStrike">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$16,068,802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$955,261 </a:t>
                      </a:r>
                      <a:endParaRPr lang="en-US" sz="1100" b="0"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63902">
                <a:tc>
                  <a:txBody>
                    <a:bodyPr/>
                    <a:lstStyle/>
                    <a:p>
                      <a:pPr algn="l" fontAlgn="b"/>
                      <a:endParaRPr lang="en-US" sz="1100" b="0" i="0" u="none" strike="noStrike">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l" fontAlgn="b"/>
                      <a:r>
                        <a:rPr lang="en-US" sz="1100" u="none" strike="noStrike">
                          <a:effectLst/>
                        </a:rPr>
                        <a:t>VP Academic and Provost</a:t>
                      </a:r>
                      <a:endParaRPr lang="en-US" sz="1100" b="0" i="0" u="none" strike="noStrike">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$2,443,270 </a:t>
                      </a:r>
                      <a:endParaRPr lang="en-US" sz="1100" b="0"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$2,178,547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u="none" strike="noStrike">
                          <a:effectLst/>
                        </a:rPr>
                        <a:t>12.2%</a:t>
                      </a:r>
                      <a:endParaRPr lang="en-US" sz="1100" b="0" i="0" u="none" strike="noStrike">
                        <a:solidFill>
                          <a:srgbClr val="000000"/>
                        </a:solidFill>
                        <a:effectLst/>
                        <a:latin typeface="Calibri"/>
                      </a:endParaRPr>
                    </a:p>
                  </a:txBody>
                  <a:tcPr marL="6866" marR="6866" marT="6866"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$2,185,640 </a:t>
                      </a:r>
                      <a:endParaRPr lang="en-US" sz="1100" b="0" i="0" u="none" strike="noStrike" dirty="0">
                        <a:solidFill>
                          <a:srgbClr val="000000"/>
                        </a:solidFill>
                        <a:effectLst/>
                        <a:latin typeface="Calibri"/>
                      </a:endParaRPr>
                    </a:p>
                  </a:txBody>
                  <a:tcPr marL="6866" marR="6866" marT="6866"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353,327)</a:t>
                      </a:r>
                      <a:endParaRPr lang="en-US" sz="1100" b="0" i="0" u="none" strike="noStrike" dirty="0">
                        <a:solidFill>
                          <a:srgbClr val="FF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55275">
                <a:tc gridSpan="3">
                  <a:txBody>
                    <a:bodyPr/>
                    <a:lstStyle/>
                    <a:p>
                      <a:pPr algn="l" fontAlgn="b"/>
                      <a:r>
                        <a:rPr lang="en-US" sz="1100" b="1" u="none" strike="noStrike" dirty="0">
                          <a:effectLst/>
                        </a:rPr>
                        <a:t>VP Academic and Provost </a:t>
                      </a:r>
                      <a:r>
                        <a:rPr lang="en-US" sz="1100" b="1" u="none" strike="noStrike" dirty="0" smtClean="0">
                          <a:effectLst/>
                        </a:rPr>
                        <a:t>Total</a:t>
                      </a:r>
                      <a:endParaRPr lang="en-US" sz="1100" b="1"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r" fontAlgn="b"/>
                      <a:r>
                        <a:rPr lang="en-US" sz="1100" b="1" u="none" strike="noStrike" dirty="0">
                          <a:effectLst/>
                        </a:rPr>
                        <a:t>       </a:t>
                      </a:r>
                      <a:r>
                        <a:rPr lang="en-US" sz="1100" b="1" u="none" strike="noStrike" dirty="0" smtClean="0">
                          <a:effectLst/>
                        </a:rPr>
                        <a:t>$92,900,265 </a:t>
                      </a:r>
                      <a:endParaRPr lang="en-US" sz="1100" b="1" i="0" u="none" strike="noStrike" dirty="0">
                        <a:solidFill>
                          <a:srgbClr val="000000"/>
                        </a:solidFill>
                        <a:effectLst/>
                        <a:latin typeface="Calibri"/>
                      </a:endParaRPr>
                    </a:p>
                  </a:txBody>
                  <a:tcPr marL="6866" marR="6866" marT="6866"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b="1" u="none" strike="noStrike" dirty="0">
                          <a:effectLst/>
                        </a:rPr>
                        <a:t>       </a:t>
                      </a:r>
                      <a:r>
                        <a:rPr lang="en-US" sz="1100" b="1" u="none" strike="noStrike" dirty="0" smtClean="0">
                          <a:effectLst/>
                        </a:rPr>
                        <a:t>$95,415,847 </a:t>
                      </a:r>
                      <a:endParaRPr lang="en-US" sz="1100" b="1"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solidFill>
                            <a:srgbClr val="FF0000"/>
                          </a:solidFill>
                          <a:effectLst/>
                        </a:rPr>
                        <a:t>-2.64%</a:t>
                      </a:r>
                      <a:endParaRPr lang="en-US" sz="1100" b="1" i="0" u="none" strike="noStrike" dirty="0">
                        <a:solidFill>
                          <a:srgbClr val="FF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a:effectLst/>
                        </a:rPr>
                        <a:t>  </a:t>
                      </a:r>
                      <a:r>
                        <a:rPr lang="en-US" sz="1100" b="1" u="none" strike="noStrike" dirty="0" smtClean="0">
                          <a:effectLst/>
                        </a:rPr>
                        <a:t> $96,435,270 </a:t>
                      </a:r>
                      <a:endParaRPr lang="en-US" sz="1100" b="1" i="0" u="none" strike="noStrike" dirty="0">
                        <a:solidFill>
                          <a:srgbClr val="000000"/>
                        </a:solidFill>
                        <a:effectLst/>
                        <a:latin typeface="Calibri"/>
                      </a:endParaRPr>
                    </a:p>
                  </a:txBody>
                  <a:tcPr marL="6866" marR="6866" marT="6866"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100" b="1" u="none" strike="noStrike" dirty="0" smtClean="0">
                          <a:effectLst/>
                        </a:rPr>
                        <a:t>$210,712 </a:t>
                      </a:r>
                      <a:endParaRPr lang="en-US" sz="1100" b="1" i="0" u="none" strike="noStrike" dirty="0">
                        <a:solidFill>
                          <a:srgbClr val="000000"/>
                        </a:solidFill>
                        <a:effectLst/>
                        <a:latin typeface="Calibri"/>
                      </a:endParaRPr>
                    </a:p>
                  </a:txBody>
                  <a:tcPr marL="6866" marR="6866" marT="6866" marB="0" anchor="b">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448574" y="5060432"/>
            <a:ext cx="4406976" cy="230832"/>
          </a:xfrm>
          <a:prstGeom prst="rect">
            <a:avLst/>
          </a:prstGeom>
          <a:noFill/>
        </p:spPr>
        <p:txBody>
          <a:bodyPr wrap="none" rtlCol="0">
            <a:spAutoFit/>
          </a:bodyPr>
          <a:lstStyle/>
          <a:p>
            <a:r>
              <a:rPr lang="en-US" sz="900" i="1" dirty="0" smtClean="0"/>
              <a:t>* </a:t>
            </a:r>
            <a:r>
              <a:rPr lang="en-US" sz="900" i="1" dirty="0" err="1" smtClean="0"/>
              <a:t>CommunityU</a:t>
            </a:r>
            <a:r>
              <a:rPr lang="en-US" sz="900" i="1" dirty="0" smtClean="0"/>
              <a:t> has a dual reporting line to the Provost (academics) and VP-AF (operations)</a:t>
            </a:r>
            <a:endParaRPr lang="en-US" sz="900" i="1" dirty="0"/>
          </a:p>
        </p:txBody>
      </p:sp>
    </p:spTree>
    <p:extLst>
      <p:ext uri="{BB962C8B-B14F-4D97-AF65-F5344CB8AC3E}">
        <p14:creationId xmlns:p14="http://schemas.microsoft.com/office/powerpoint/2010/main" val="2114681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99931879"/>
              </p:ext>
            </p:extLst>
          </p:nvPr>
        </p:nvGraphicFramePr>
        <p:xfrm>
          <a:off x="1160014" y="1253140"/>
          <a:ext cx="6736118" cy="2617479"/>
        </p:xfrm>
        <a:graphic>
          <a:graphicData uri="http://schemas.openxmlformats.org/drawingml/2006/table">
            <a:tbl>
              <a:tblPr>
                <a:tableStyleId>{5C22544A-7EE6-4342-B048-85BDC9FD1C3A}</a:tableStyleId>
              </a:tblPr>
              <a:tblGrid>
                <a:gridCol w="494807"/>
                <a:gridCol w="1726735"/>
                <a:gridCol w="940783"/>
                <a:gridCol w="773929"/>
                <a:gridCol w="811991"/>
                <a:gridCol w="980099"/>
                <a:gridCol w="1007774"/>
              </a:tblGrid>
              <a:tr h="358149">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2014/15 Budget</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1" u="none" strike="noStrike">
                          <a:effectLst/>
                        </a:rPr>
                        <a:t>2013/14 Budget</a:t>
                      </a:r>
                      <a:endParaRPr lang="en-US" sz="1100" b="1"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 </a:t>
                      </a:r>
                      <a:endParaRPr lang="en-US" sz="1100" b="1" u="none" strike="noStrike" dirty="0" smtClean="0">
                        <a:effectLst/>
                      </a:endParaRPr>
                    </a:p>
                    <a:p>
                      <a:pPr algn="ctr" fontAlgn="b"/>
                      <a:r>
                        <a:rPr lang="en-US" sz="1100" b="1" u="none" strike="noStrike" dirty="0" smtClean="0">
                          <a:effectLst/>
                        </a:rPr>
                        <a:t>Change</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smtClean="0">
                          <a:effectLst/>
                        </a:rPr>
                        <a:t>2013/14</a:t>
                      </a:r>
                    </a:p>
                    <a:p>
                      <a:pPr algn="ctr" fontAlgn="b"/>
                      <a:r>
                        <a:rPr lang="en-US" sz="1100" b="1" u="none" strike="noStrike" dirty="0" smtClean="0">
                          <a:effectLst/>
                        </a:rPr>
                        <a:t>Actual Exp.</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2013/14 Surplus/</a:t>
                      </a:r>
                      <a:r>
                        <a:rPr lang="en-US" sz="1100" b="1" u="none" strike="noStrike" dirty="0">
                          <a:solidFill>
                            <a:srgbClr val="FF0000"/>
                          </a:solidFill>
                          <a:effectLst/>
                        </a:rPr>
                        <a:t>Deficit</a:t>
                      </a:r>
                      <a:endParaRPr lang="en-US" sz="1100" b="1"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b="1" u="none" strike="noStrike" dirty="0">
                          <a:effectLst/>
                        </a:rPr>
                        <a:t>VP Finance &amp; </a:t>
                      </a:r>
                      <a:r>
                        <a:rPr lang="en-US" sz="1100" b="1" u="none" strike="noStrike" dirty="0" smtClean="0">
                          <a:effectLst/>
                        </a:rPr>
                        <a:t>Administration</a:t>
                      </a:r>
                      <a:r>
                        <a:rPr lang="en-US" sz="1100" b="1" u="none" strike="noStrike" baseline="0" dirty="0" smtClean="0">
                          <a:effectLst/>
                        </a:rPr>
                        <a:t> </a:t>
                      </a:r>
                      <a:r>
                        <a:rPr lang="en-US" sz="1100" b="1" u="none" strike="noStrike" dirty="0" smtClean="0">
                          <a:effectLst/>
                        </a:rPr>
                        <a:t>Roll-up</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Environment &amp; Sustainability</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$376,855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$217,704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73.1%</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$302,744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$23,703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Facilities</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$5,776,065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$5,308,251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8.8%</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$6,172,101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  </a:t>
                      </a:r>
                      <a:r>
                        <a:rPr lang="en-US" sz="1100" u="none" strike="noStrike" dirty="0" smtClean="0">
                          <a:solidFill>
                            <a:srgbClr val="FF0000"/>
                          </a:solidFill>
                          <a:effectLst/>
                        </a:rPr>
                        <a:t>$(</a:t>
                      </a:r>
                      <a:r>
                        <a:rPr lang="en-US" sz="1100" u="none" strike="noStrike" dirty="0">
                          <a:solidFill>
                            <a:srgbClr val="FF0000"/>
                          </a:solidFill>
                          <a:effectLst/>
                        </a:rPr>
                        <a:t>130,291)</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Williams </a:t>
                      </a:r>
                      <a:r>
                        <a:rPr lang="en-US" sz="1100" u="none" strike="noStrike" dirty="0" smtClean="0">
                          <a:effectLst/>
                        </a:rPr>
                        <a:t>Lake*</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$4,465,182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$4,556,607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-2.0%</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$4,456,974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$73,783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0025">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Athletics &amp; Recreation</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$1,888,363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$1,904,215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-0.8%</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$2,122,272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$3,978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AVP IT Services</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$4,666,996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$4,825,500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-3.3%</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$4,988,947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   </a:t>
                      </a:r>
                      <a:r>
                        <a:rPr lang="en-US" sz="1100" u="none" strike="noStrike" dirty="0" smtClean="0">
                          <a:solidFill>
                            <a:srgbClr val="FF0000"/>
                          </a:solidFill>
                          <a:effectLst/>
                        </a:rPr>
                        <a:t>$(</a:t>
                      </a:r>
                      <a:r>
                        <a:rPr lang="en-US" sz="1100" u="none" strike="noStrike" dirty="0">
                          <a:solidFill>
                            <a:srgbClr val="FF0000"/>
                          </a:solidFill>
                          <a:effectLst/>
                        </a:rPr>
                        <a:t>46,186)</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AVP HR &amp; Planning</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$3,404,000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$2,617,842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30.0%</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$2,604,629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$106,393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AVP Finance</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$3,661,637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$3,359,027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9.0%</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$3,269,950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$216,878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Budget Development &amp; Audit</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$165,992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a:effectLst/>
                        </a:rPr>
                        <a:t>  </a:t>
                      </a:r>
                      <a:r>
                        <a:rPr lang="en-US" sz="1100" u="none" strike="noStrike" dirty="0" smtClean="0">
                          <a:effectLst/>
                        </a:rPr>
                        <a:t>  $248,427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-33.2%</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249,094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$2,787</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VP Finance &amp; Administration</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$1,249,986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$1,853,573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-32.6%</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$1,758,321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       </a:t>
                      </a:r>
                      <a:r>
                        <a:rPr lang="en-US" sz="1100" u="none" strike="noStrike" dirty="0" smtClean="0">
                          <a:effectLst/>
                        </a:rPr>
                        <a:t>$38,290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b="1" u="none" strike="noStrike">
                          <a:effectLst/>
                        </a:rPr>
                        <a:t>VP Finance &amp; Administration Total</a:t>
                      </a:r>
                      <a:endParaRPr lang="en-US" sz="1100" b="1"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1100" b="1" u="none" strike="noStrike" dirty="0">
                          <a:effectLst/>
                        </a:rPr>
                        <a:t>       </a:t>
                      </a:r>
                      <a:r>
                        <a:rPr lang="en-US" sz="1100" b="1" u="none" strike="noStrike" dirty="0" smtClean="0">
                          <a:effectLst/>
                        </a:rPr>
                        <a:t>$25,655,076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b="1" u="none" strike="noStrike" dirty="0">
                          <a:effectLst/>
                        </a:rPr>
                        <a:t>   </a:t>
                      </a:r>
                      <a:r>
                        <a:rPr lang="en-US" sz="1100" b="1" u="none" strike="noStrike" dirty="0" smtClean="0">
                          <a:effectLst/>
                        </a:rPr>
                        <a:t>$24,891,146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3.1%</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         </a:t>
                      </a:r>
                      <a:r>
                        <a:rPr lang="en-US" sz="1100" b="1" u="none" strike="noStrike" dirty="0" smtClean="0">
                          <a:effectLst/>
                        </a:rPr>
                        <a:t>$25,925,032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    </a:t>
                      </a:r>
                      <a:r>
                        <a:rPr lang="en-US" sz="1100" b="1" u="none" strike="noStrike" dirty="0" smtClean="0">
                          <a:effectLst/>
                        </a:rPr>
                        <a:t>$289,335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153134" y="159386"/>
            <a:ext cx="1331146" cy="1258252"/>
            <a:chOff x="664" y="2579968"/>
            <a:chExt cx="1331146" cy="1258252"/>
          </a:xfrm>
          <a:solidFill>
            <a:schemeClr val="accent3">
              <a:lumMod val="75000"/>
            </a:schemeClr>
          </a:solidFill>
        </p:grpSpPr>
        <p:sp>
          <p:nvSpPr>
            <p:cNvPr id="7" name="Rounded Rectangle 6"/>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
        <p:nvSpPr>
          <p:cNvPr id="9" name="TextBox 8"/>
          <p:cNvSpPr txBox="1"/>
          <p:nvPr/>
        </p:nvSpPr>
        <p:spPr>
          <a:xfrm>
            <a:off x="1648046" y="345199"/>
            <a:ext cx="6067203" cy="907941"/>
          </a:xfrm>
          <a:prstGeom prst="rect">
            <a:avLst/>
          </a:prstGeom>
          <a:noFill/>
        </p:spPr>
        <p:txBody>
          <a:bodyPr wrap="square" rtlCol="0">
            <a:spAutoFit/>
          </a:bodyPr>
          <a:lstStyle/>
          <a:p>
            <a:pPr algn="ctr">
              <a:spcAft>
                <a:spcPts val="600"/>
              </a:spcAft>
            </a:pPr>
            <a:r>
              <a:rPr lang="en-US" sz="2400" b="1" dirty="0" smtClean="0">
                <a:solidFill>
                  <a:srgbClr val="007694"/>
                </a:solidFill>
              </a:rPr>
              <a:t>Expense Breakdown By Executive Portfolio</a:t>
            </a:r>
          </a:p>
          <a:p>
            <a:pPr algn="ctr">
              <a:spcAft>
                <a:spcPts val="600"/>
              </a:spcAft>
            </a:pPr>
            <a:r>
              <a:rPr lang="en-US" sz="2400" b="1" dirty="0" smtClean="0">
                <a:solidFill>
                  <a:srgbClr val="007694"/>
                </a:solidFill>
              </a:rPr>
              <a:t>VP-ADMINISTRATION &amp; FINANCE</a:t>
            </a:r>
            <a:endParaRPr lang="en-US" sz="2400" b="1" dirty="0">
              <a:solidFill>
                <a:srgbClr val="007694"/>
              </a:solidFill>
            </a:endParaRPr>
          </a:p>
        </p:txBody>
      </p:sp>
      <p:sp>
        <p:nvSpPr>
          <p:cNvPr id="10" name="TextBox 9"/>
          <p:cNvSpPr txBox="1"/>
          <p:nvPr/>
        </p:nvSpPr>
        <p:spPr>
          <a:xfrm>
            <a:off x="1160014" y="4130860"/>
            <a:ext cx="4427815" cy="230832"/>
          </a:xfrm>
          <a:prstGeom prst="rect">
            <a:avLst/>
          </a:prstGeom>
          <a:noFill/>
        </p:spPr>
        <p:txBody>
          <a:bodyPr wrap="none" rtlCol="0">
            <a:spAutoFit/>
          </a:bodyPr>
          <a:lstStyle/>
          <a:p>
            <a:r>
              <a:rPr lang="en-US" sz="900" i="1" dirty="0" smtClean="0"/>
              <a:t>* Williams Lake has a dual reporting line to the Provost (academics) and VP-AF (operations)</a:t>
            </a:r>
            <a:endParaRPr lang="en-US" sz="900" i="1" dirty="0"/>
          </a:p>
        </p:txBody>
      </p:sp>
    </p:spTree>
    <p:extLst>
      <p:ext uri="{BB962C8B-B14F-4D97-AF65-F5344CB8AC3E}">
        <p14:creationId xmlns:p14="http://schemas.microsoft.com/office/powerpoint/2010/main" val="3312303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6600259"/>
              </p:ext>
            </p:extLst>
          </p:nvPr>
        </p:nvGraphicFramePr>
        <p:xfrm>
          <a:off x="818707" y="1356215"/>
          <a:ext cx="7324749" cy="2435606"/>
        </p:xfrm>
        <a:graphic>
          <a:graphicData uri="http://schemas.openxmlformats.org/drawingml/2006/table">
            <a:tbl>
              <a:tblPr>
                <a:tableStyleId>{5C22544A-7EE6-4342-B048-85BDC9FD1C3A}</a:tableStyleId>
              </a:tblPr>
              <a:tblGrid>
                <a:gridCol w="469703"/>
                <a:gridCol w="2272345"/>
                <a:gridCol w="952100"/>
                <a:gridCol w="952100"/>
                <a:gridCol w="719262"/>
                <a:gridCol w="914400"/>
                <a:gridCol w="1044839"/>
              </a:tblGrid>
              <a:tr h="366776">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smtClean="0">
                          <a:effectLst/>
                        </a:rPr>
                        <a:t>2014/15 </a:t>
                      </a:r>
                      <a:r>
                        <a:rPr lang="en-US" sz="1100" b="1" u="none" strike="noStrike" dirty="0">
                          <a:effectLst/>
                        </a:rPr>
                        <a:t>Budget</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100" b="1" u="none" strike="noStrike" dirty="0">
                          <a:effectLst/>
                        </a:rPr>
                        <a:t>2013/14 Budget</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smtClean="0">
                          <a:effectLst/>
                        </a:rPr>
                        <a:t>%</a:t>
                      </a:r>
                    </a:p>
                    <a:p>
                      <a:pPr algn="ctr" fontAlgn="b"/>
                      <a:r>
                        <a:rPr lang="en-US" sz="1100" b="1" u="none" strike="noStrike" dirty="0" smtClean="0">
                          <a:effectLst/>
                        </a:rPr>
                        <a:t>Change</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smtClean="0">
                          <a:effectLst/>
                        </a:rPr>
                        <a:t>2013/14</a:t>
                      </a:r>
                    </a:p>
                    <a:p>
                      <a:pPr algn="ctr" fontAlgn="b"/>
                      <a:r>
                        <a:rPr lang="en-US" sz="1100" b="1" u="none" strike="noStrike" dirty="0" smtClean="0">
                          <a:effectLst/>
                        </a:rPr>
                        <a:t>Actual Exp.</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1" u="none" strike="noStrike" dirty="0">
                          <a:effectLst/>
                        </a:rPr>
                        <a:t>2013/14 Surplus/</a:t>
                      </a:r>
                      <a:r>
                        <a:rPr lang="en-US" sz="1100" b="1" u="none" strike="noStrike" dirty="0">
                          <a:solidFill>
                            <a:srgbClr val="FF0000"/>
                          </a:solidFill>
                          <a:effectLst/>
                        </a:rPr>
                        <a:t>Deficit</a:t>
                      </a:r>
                      <a:endParaRPr lang="en-US" sz="1100" b="1"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b="1" u="none" strike="noStrike" dirty="0">
                          <a:effectLst/>
                        </a:rPr>
                        <a:t>VP Advancement Total</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1100" b="1" u="none" strike="noStrike" dirty="0" smtClean="0">
                          <a:effectLst/>
                        </a:rPr>
                        <a:t>$941,608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b="1" u="none" strike="noStrike" dirty="0" smtClean="0">
                          <a:effectLst/>
                        </a:rPr>
                        <a:t>$985,075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FF0000"/>
                          </a:solidFill>
                          <a:effectLst/>
                        </a:rPr>
                        <a:t>-4.4%</a:t>
                      </a:r>
                      <a:endParaRPr lang="en-US" sz="1100" b="1"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smtClean="0">
                          <a:effectLst/>
                        </a:rPr>
                        <a:t>$1,050,984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smtClean="0">
                          <a:effectLst/>
                        </a:rPr>
                        <a:t>$21,365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00025">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b="1" u="none" strike="noStrike" dirty="0">
                          <a:effectLst/>
                        </a:rPr>
                        <a:t>President &amp; Vice-Chancellor Roll-Up</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r>
                        <a:rPr lang="en-US" sz="1100" u="none" strike="noStrike">
                          <a:effectLst/>
                        </a:rPr>
                        <a:t> </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President</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            $624,119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            $634,901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-1.7%</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$646,164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10,179)</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TRU Secretariat</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            $802,563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            $814,815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-1.5%</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$773,779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41,618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Aboriginal Affairs</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            $356,097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            $598,349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-40.5%</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$657,365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          $(</a:t>
                      </a:r>
                      <a:r>
                        <a:rPr lang="en-US" sz="1100" u="none" strike="noStrike" dirty="0">
                          <a:solidFill>
                            <a:srgbClr val="FF0000"/>
                          </a:solidFill>
                          <a:effectLst/>
                        </a:rPr>
                        <a:t>83,861)</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dirty="0">
                          <a:effectLst/>
                        </a:rPr>
                        <a:t>TRU </a:t>
                      </a:r>
                      <a:r>
                        <a:rPr lang="en-US" sz="1100" u="none" strike="noStrike" dirty="0" smtClean="0">
                          <a:effectLst/>
                        </a:rPr>
                        <a:t>World*</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$9,047,000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$9,353,000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solidFill>
                            <a:srgbClr val="FF0000"/>
                          </a:solidFill>
                          <a:effectLst/>
                        </a:rPr>
                        <a:t>-3.3%</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$8,678,878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$1,379,007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pPr algn="l" fontAlgn="b"/>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100" u="none" strike="noStrike">
                          <a:effectLst/>
                        </a:rPr>
                        <a:t>AVP Marketing &amp; Communications</a:t>
                      </a:r>
                      <a:endParaRPr lang="en-US" sz="1100" b="0"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$944,514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u="none" strike="noStrike" dirty="0" smtClean="0">
                          <a:effectLst/>
                        </a:rPr>
                        <a:t>$925,965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a:effectLst/>
                        </a:rPr>
                        <a:t>2.0%</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effectLst/>
                        </a:rPr>
                        <a:t>$1,064,486 </a:t>
                      </a:r>
                      <a:endParaRPr lang="en-US" sz="1100" b="0"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u="none" strike="noStrike" dirty="0" smtClean="0">
                          <a:solidFill>
                            <a:srgbClr val="FF0000"/>
                          </a:solidFill>
                          <a:effectLst/>
                        </a:rPr>
                        <a:t>$(</a:t>
                      </a:r>
                      <a:r>
                        <a:rPr lang="en-US" sz="1100" u="none" strike="noStrike" dirty="0">
                          <a:solidFill>
                            <a:srgbClr val="FF0000"/>
                          </a:solidFill>
                          <a:effectLst/>
                        </a:rPr>
                        <a:t>56,894)</a:t>
                      </a:r>
                      <a:endParaRPr lang="en-US" sz="1100" b="0"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gridSpan="2">
                  <a:txBody>
                    <a:bodyPr/>
                    <a:lstStyle/>
                    <a:p>
                      <a:pPr algn="l" fontAlgn="b"/>
                      <a:r>
                        <a:rPr lang="en-US" sz="1100" b="1" u="none" strike="noStrike">
                          <a:effectLst/>
                        </a:rPr>
                        <a:t>President &amp; Vice-Chancellor Total</a:t>
                      </a:r>
                      <a:endParaRPr lang="en-US" sz="1100" b="1" i="0" u="none" strike="noStrike">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1100" b="1" u="none" strike="noStrike" dirty="0">
                          <a:effectLst/>
                        </a:rPr>
                        <a:t> </a:t>
                      </a:r>
                      <a:r>
                        <a:rPr lang="en-US" sz="1100" b="1" u="none" strike="noStrike" dirty="0" smtClean="0">
                          <a:effectLst/>
                        </a:rPr>
                        <a:t>       $11,774,293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algn="r" fontAlgn="b"/>
                      <a:r>
                        <a:rPr lang="en-US" sz="1100" b="1" u="none" strike="noStrike" dirty="0">
                          <a:effectLst/>
                        </a:rPr>
                        <a:t> </a:t>
                      </a:r>
                      <a:r>
                        <a:rPr lang="en-US" sz="1100" b="1" u="none" strike="noStrike" dirty="0" smtClean="0">
                          <a:effectLst/>
                        </a:rPr>
                        <a:t>       $12,327,030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solidFill>
                            <a:srgbClr val="FF0000"/>
                          </a:solidFill>
                          <a:effectLst/>
                        </a:rPr>
                        <a:t>-4%</a:t>
                      </a:r>
                      <a:endParaRPr lang="en-US" sz="1100" b="1" i="0" u="none" strike="noStrike" dirty="0">
                        <a:solidFill>
                          <a:srgbClr val="FF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 </a:t>
                      </a:r>
                      <a:r>
                        <a:rPr lang="en-US" sz="1100" b="1" u="none" strike="noStrike" dirty="0" smtClean="0">
                          <a:effectLst/>
                        </a:rPr>
                        <a:t>       $11,820,672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1100" b="1" u="none" strike="noStrike" dirty="0">
                          <a:effectLst/>
                        </a:rPr>
                        <a:t> $        1,269,691 </a:t>
                      </a:r>
                      <a:endParaRPr lang="en-US" sz="11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pSp>
        <p:nvGrpSpPr>
          <p:cNvPr id="6" name="Group 5"/>
          <p:cNvGrpSpPr/>
          <p:nvPr/>
        </p:nvGrpSpPr>
        <p:grpSpPr>
          <a:xfrm>
            <a:off x="153134" y="159386"/>
            <a:ext cx="1331146" cy="1258252"/>
            <a:chOff x="664" y="2579968"/>
            <a:chExt cx="1331146" cy="1258252"/>
          </a:xfrm>
          <a:solidFill>
            <a:schemeClr val="accent3">
              <a:lumMod val="75000"/>
            </a:schemeClr>
          </a:solidFill>
        </p:grpSpPr>
        <p:sp>
          <p:nvSpPr>
            <p:cNvPr id="7" name="Rounded Rectangle 6"/>
            <p:cNvSpPr/>
            <p:nvPr/>
          </p:nvSpPr>
          <p:spPr>
            <a:xfrm>
              <a:off x="664"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8" name="Rounded Rectangle 4"/>
            <p:cNvSpPr/>
            <p:nvPr/>
          </p:nvSpPr>
          <p:spPr>
            <a:xfrm>
              <a:off x="62087"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endParaRPr lang="en-US" sz="2100" kern="1200" dirty="0"/>
            </a:p>
          </p:txBody>
        </p:sp>
      </p:grpSp>
      <p:sp>
        <p:nvSpPr>
          <p:cNvPr id="9" name="TextBox 8"/>
          <p:cNvSpPr txBox="1"/>
          <p:nvPr/>
        </p:nvSpPr>
        <p:spPr>
          <a:xfrm>
            <a:off x="1648046" y="345199"/>
            <a:ext cx="6067203" cy="907941"/>
          </a:xfrm>
          <a:prstGeom prst="rect">
            <a:avLst/>
          </a:prstGeom>
          <a:noFill/>
        </p:spPr>
        <p:txBody>
          <a:bodyPr wrap="square" rtlCol="0">
            <a:spAutoFit/>
          </a:bodyPr>
          <a:lstStyle/>
          <a:p>
            <a:pPr algn="ctr">
              <a:spcAft>
                <a:spcPts val="600"/>
              </a:spcAft>
            </a:pPr>
            <a:r>
              <a:rPr lang="en-US" sz="2400" b="1" dirty="0" smtClean="0">
                <a:solidFill>
                  <a:srgbClr val="007694"/>
                </a:solidFill>
              </a:rPr>
              <a:t>Expense Breakdown By Executive Portfolio</a:t>
            </a:r>
          </a:p>
          <a:p>
            <a:pPr algn="ctr">
              <a:spcAft>
                <a:spcPts val="600"/>
              </a:spcAft>
            </a:pPr>
            <a:r>
              <a:rPr lang="en-US" sz="2400" b="1" dirty="0" smtClean="0">
                <a:solidFill>
                  <a:srgbClr val="007694"/>
                </a:solidFill>
              </a:rPr>
              <a:t>VP ADVANCEMENT &amp; PRESIDENT</a:t>
            </a:r>
          </a:p>
        </p:txBody>
      </p:sp>
      <p:sp>
        <p:nvSpPr>
          <p:cNvPr id="3" name="TextBox 2"/>
          <p:cNvSpPr txBox="1"/>
          <p:nvPr/>
        </p:nvSpPr>
        <p:spPr>
          <a:xfrm>
            <a:off x="818707" y="4056496"/>
            <a:ext cx="5506636" cy="230832"/>
          </a:xfrm>
          <a:prstGeom prst="rect">
            <a:avLst/>
          </a:prstGeom>
          <a:noFill/>
        </p:spPr>
        <p:txBody>
          <a:bodyPr wrap="none" rtlCol="0">
            <a:spAutoFit/>
          </a:bodyPr>
          <a:lstStyle/>
          <a:p>
            <a:r>
              <a:rPr lang="en-US" sz="900" i="1" dirty="0" smtClean="0"/>
              <a:t>* TRU World rolls up to the President &amp; Vice-Chancellor but reports to Provost (academics) and VP-AF (operations)</a:t>
            </a:r>
            <a:endParaRPr lang="en-US" sz="900" i="1" dirty="0"/>
          </a:p>
        </p:txBody>
      </p:sp>
    </p:spTree>
    <p:extLst>
      <p:ext uri="{BB962C8B-B14F-4D97-AF65-F5344CB8AC3E}">
        <p14:creationId xmlns:p14="http://schemas.microsoft.com/office/powerpoint/2010/main" val="1515789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8046" y="345199"/>
            <a:ext cx="6067203" cy="461665"/>
          </a:xfrm>
          <a:prstGeom prst="rect">
            <a:avLst/>
          </a:prstGeom>
          <a:noFill/>
        </p:spPr>
        <p:txBody>
          <a:bodyPr wrap="square" rtlCol="0">
            <a:spAutoFit/>
          </a:bodyPr>
          <a:lstStyle/>
          <a:p>
            <a:pPr algn="ctr">
              <a:spcAft>
                <a:spcPts val="600"/>
              </a:spcAft>
            </a:pPr>
            <a:r>
              <a:rPr lang="en-US" sz="2400" b="1" dirty="0" smtClean="0">
                <a:solidFill>
                  <a:srgbClr val="007694"/>
                </a:solidFill>
              </a:rPr>
              <a:t>Budget FY2014/15 - Conclusions</a:t>
            </a:r>
          </a:p>
        </p:txBody>
      </p:sp>
      <p:sp>
        <p:nvSpPr>
          <p:cNvPr id="3" name="Text Box 7"/>
          <p:cNvSpPr txBox="1">
            <a:spLocks noChangeArrowheads="1"/>
          </p:cNvSpPr>
          <p:nvPr/>
        </p:nvSpPr>
        <p:spPr bwMode="auto">
          <a:xfrm>
            <a:off x="964572" y="1128431"/>
            <a:ext cx="7068177" cy="2939266"/>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en-US" sz="2000" dirty="0" smtClean="0"/>
              <a:t>Operating Budget accounts for 78.% of all expenditures in the Consolidated Budget</a:t>
            </a:r>
          </a:p>
          <a:p>
            <a:pPr marL="285750" indent="-285750">
              <a:spcAft>
                <a:spcPts val="600"/>
              </a:spcAft>
              <a:buFont typeface="Arial" panose="020B0604020202020204" pitchFamily="34" charset="0"/>
              <a:buChar char="•"/>
            </a:pPr>
            <a:r>
              <a:rPr lang="en-US" sz="2000" dirty="0" smtClean="0"/>
              <a:t>Total Compensation accounts for 64% of all Consolidated </a:t>
            </a:r>
            <a:r>
              <a:rPr lang="en-US" sz="2000" dirty="0"/>
              <a:t>E</a:t>
            </a:r>
            <a:r>
              <a:rPr lang="en-US" sz="2000" dirty="0" smtClean="0"/>
              <a:t>xpenditures (76.6% of the Operating Budget)</a:t>
            </a:r>
          </a:p>
          <a:p>
            <a:pPr marL="285750" indent="-285750">
              <a:spcAft>
                <a:spcPts val="600"/>
              </a:spcAft>
              <a:buFont typeface="Arial" panose="020B0604020202020204" pitchFamily="34" charset="0"/>
              <a:buChar char="•"/>
            </a:pPr>
            <a:r>
              <a:rPr lang="en-US" sz="2000" dirty="0" smtClean="0"/>
              <a:t>Flat Operating Revenues/Operating Expenses</a:t>
            </a:r>
          </a:p>
          <a:p>
            <a:pPr marL="285750" indent="-285750">
              <a:spcAft>
                <a:spcPts val="600"/>
              </a:spcAft>
              <a:buFont typeface="Arial" panose="020B0604020202020204" pitchFamily="34" charset="0"/>
              <a:buChar char="•"/>
            </a:pPr>
            <a:r>
              <a:rPr lang="en-US" sz="2000" dirty="0" smtClean="0"/>
              <a:t>Operating Budget Surplus of $2.2MM</a:t>
            </a:r>
          </a:p>
          <a:p>
            <a:pPr marL="285750" indent="-285750">
              <a:spcAft>
                <a:spcPts val="600"/>
              </a:spcAft>
              <a:buFont typeface="Arial" panose="020B0604020202020204" pitchFamily="34" charset="0"/>
              <a:buChar char="•"/>
            </a:pPr>
            <a:r>
              <a:rPr lang="en-US" sz="2000" dirty="0" smtClean="0"/>
              <a:t>Consolidated Budget Deficit of $668k</a:t>
            </a:r>
          </a:p>
          <a:p>
            <a:pPr marL="285750" indent="-285750">
              <a:spcAft>
                <a:spcPts val="600"/>
              </a:spcAft>
              <a:buFont typeface="Arial" panose="020B0604020202020204" pitchFamily="34" charset="0"/>
              <a:buChar char="•"/>
            </a:pPr>
            <a:r>
              <a:rPr lang="en-US" sz="2000" dirty="0" smtClean="0"/>
              <a:t>Achievement dependent upon prudent management</a:t>
            </a:r>
          </a:p>
        </p:txBody>
      </p:sp>
    </p:spTree>
    <p:extLst>
      <p:ext uri="{BB962C8B-B14F-4D97-AF65-F5344CB8AC3E}">
        <p14:creationId xmlns:p14="http://schemas.microsoft.com/office/powerpoint/2010/main" val="34172468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331355"/>
            <a:ext cx="9144000" cy="769441"/>
          </a:xfrm>
          <a:prstGeom prst="rect">
            <a:avLst/>
          </a:prstGeom>
          <a:noFill/>
        </p:spPr>
        <p:txBody>
          <a:bodyPr wrap="square" rtlCol="0">
            <a:spAutoFit/>
          </a:bodyPr>
          <a:lstStyle/>
          <a:p>
            <a:pPr algn="ctr">
              <a:spcAft>
                <a:spcPts val="600"/>
              </a:spcAft>
            </a:pPr>
            <a:r>
              <a:rPr lang="en-US" sz="4400" b="1" dirty="0" smtClean="0">
                <a:solidFill>
                  <a:srgbClr val="007694"/>
                </a:solidFill>
              </a:rPr>
              <a:t>Questions?</a:t>
            </a:r>
            <a:endParaRPr lang="en-US" sz="4400" b="1" dirty="0">
              <a:solidFill>
                <a:srgbClr val="007694"/>
              </a:solidFill>
            </a:endParaRPr>
          </a:p>
        </p:txBody>
      </p:sp>
    </p:spTree>
    <p:extLst>
      <p:ext uri="{BB962C8B-B14F-4D97-AF65-F5344CB8AC3E}">
        <p14:creationId xmlns:p14="http://schemas.microsoft.com/office/powerpoint/2010/main" val="303890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94491932"/>
              </p:ext>
            </p:extLst>
          </p:nvPr>
        </p:nvGraphicFramePr>
        <p:xfrm>
          <a:off x="2114700" y="959264"/>
          <a:ext cx="5438693" cy="4701443"/>
        </p:xfrm>
        <a:graphic>
          <a:graphicData uri="http://schemas.openxmlformats.org/drawingml/2006/table">
            <a:tbl>
              <a:tblPr>
                <a:tableStyleId>{5C22544A-7EE6-4342-B048-85BDC9FD1C3A}</a:tableStyleId>
              </a:tblPr>
              <a:tblGrid>
                <a:gridCol w="236105"/>
                <a:gridCol w="4092482"/>
                <a:gridCol w="1110106"/>
              </a:tblGrid>
              <a:tr h="110443">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b"/>
                      <a:r>
                        <a:rPr lang="en-US" sz="800" b="1" u="none" strike="noStrike" dirty="0" smtClean="0">
                          <a:solidFill>
                            <a:schemeClr val="bg1"/>
                          </a:solidFill>
                          <a:effectLst/>
                        </a:rPr>
                        <a:t>Operating</a:t>
                      </a:r>
                      <a:r>
                        <a:rPr lang="en-US" sz="800" b="1" u="none" strike="noStrike" baseline="0" dirty="0" smtClean="0">
                          <a:solidFill>
                            <a:schemeClr val="bg1"/>
                          </a:solidFill>
                          <a:effectLst/>
                        </a:rPr>
                        <a:t>  Fund</a:t>
                      </a:r>
                      <a:endParaRPr lang="en-US" sz="800" b="1" i="0" u="none" strike="noStrike" dirty="0">
                        <a:solidFill>
                          <a:schemeClr val="bg1"/>
                        </a:solidFill>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75000"/>
                      </a:schemeClr>
                    </a:solidFill>
                  </a:tcPr>
                </a:tc>
              </a:tr>
              <a:tr h="110443">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FF"/>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b"/>
                      <a:endParaRPr lang="en-US" sz="600" b="1" i="0" u="none" strike="noStrike" dirty="0">
                        <a:effectLst/>
                        <a:latin typeface="Arial"/>
                      </a:endParaRPr>
                    </a:p>
                  </a:txBody>
                  <a:tcPr marL="0" marR="0" marT="0" marB="0" anchor="b"/>
                </a:tc>
              </a:tr>
              <a:tr h="110443">
                <a:tc gridSpan="2">
                  <a:txBody>
                    <a:bodyPr/>
                    <a:lstStyle/>
                    <a:p>
                      <a:pPr algn="l" fontAlgn="b"/>
                      <a:r>
                        <a:rPr lang="en-US" sz="800" u="none" strike="noStrike" dirty="0">
                          <a:effectLst/>
                        </a:rPr>
                        <a:t>Revenue</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Government Grants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$68,325,000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Tuition - Domestic</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$34,067,000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Tuition - International</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$29,067,000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Lab and Course Fees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$6,100,000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Interest Revenue</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$2,026,000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Other Revenues and Sales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$3,922,000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International Building Levy</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solidFill>
                            <a:srgbClr val="FF0000"/>
                          </a:solidFill>
                          <a:effectLst/>
                        </a:rPr>
                        <a:t>    </a:t>
                      </a:r>
                      <a:r>
                        <a:rPr lang="en-US" sz="800" u="none" strike="noStrike" dirty="0" smtClean="0">
                          <a:solidFill>
                            <a:srgbClr val="FF0000"/>
                          </a:solidFill>
                          <a:effectLst/>
                        </a:rPr>
                        <a:t>$(</a:t>
                      </a:r>
                      <a:r>
                        <a:rPr lang="en-US" sz="800" u="none" strike="noStrike" dirty="0">
                          <a:solidFill>
                            <a:srgbClr val="FF0000"/>
                          </a:solidFill>
                          <a:effectLst/>
                        </a:rPr>
                        <a:t>3,000,000)</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Internal Revenues and Transfers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solidFill>
                            <a:srgbClr val="FF0000"/>
                          </a:solidFill>
                          <a:effectLst/>
                        </a:rPr>
                        <a:t>       </a:t>
                      </a:r>
                      <a:r>
                        <a:rPr lang="en-US" sz="800" u="none" strike="noStrike" dirty="0" smtClean="0">
                          <a:solidFill>
                            <a:srgbClr val="FF0000"/>
                          </a:solidFill>
                          <a:effectLst/>
                        </a:rPr>
                        <a:t>$(</a:t>
                      </a:r>
                      <a:r>
                        <a:rPr lang="en-US" sz="800" u="none" strike="noStrike" dirty="0">
                          <a:solidFill>
                            <a:srgbClr val="FF0000"/>
                          </a:solidFill>
                          <a:effectLst/>
                        </a:rPr>
                        <a:t>377,000)</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9399">
                <a:tc gridSpan="2">
                  <a:txBody>
                    <a:bodyPr/>
                    <a:lstStyle/>
                    <a:p>
                      <a:pPr algn="l" fontAlgn="b"/>
                      <a:r>
                        <a:rPr lang="en-US" sz="800" u="none" strike="noStrike" dirty="0">
                          <a:effectLst/>
                        </a:rPr>
                        <a:t>Total Revenue</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$140,130,000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FF0000"/>
                        </a:solidFill>
                        <a:effectLst/>
                        <a:latin typeface="Arial"/>
                      </a:endParaRPr>
                    </a:p>
                  </a:txBody>
                  <a:tcPr marL="66266"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gridSpan="2">
                  <a:txBody>
                    <a:bodyPr/>
                    <a:lstStyle/>
                    <a:p>
                      <a:pPr algn="l" fontAlgn="b"/>
                      <a:r>
                        <a:rPr lang="en-US" sz="800" u="none" strike="noStrike" dirty="0">
                          <a:effectLst/>
                        </a:rPr>
                        <a:t>Expenditures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921">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Compensation and Benefits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$104,172,000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921">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Strategic Initiatives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$362,000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921">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Institutional Issues - Contingency</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$761,000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Operating Supplies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$5,766,000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Professional Fees and Contracted Services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$10,026,000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Building, Equipment, Operations and Maintenance</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$6,240,000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Travel, Membership and Training</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$3,295,000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Advertising, Promotion and  Recruitment</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$2,265,000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Bursaries, Awards and Scholarships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$1,084,000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Computer, Technology Leasing and Upgrades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$698,000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Interest, Bank and Credit Card Charges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$1,352,000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4433">
                <a:tc gridSpan="2">
                  <a:txBody>
                    <a:bodyPr/>
                    <a:lstStyle/>
                    <a:p>
                      <a:pPr algn="l" fontAlgn="b"/>
                      <a:r>
                        <a:rPr lang="en-US" sz="800" u="none" strike="noStrike" dirty="0">
                          <a:effectLst/>
                        </a:rPr>
                        <a:t>Total Expenditures</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$136,021,000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7890">
                <a:tc gridSpan="2">
                  <a:txBody>
                    <a:bodyPr/>
                    <a:lstStyle/>
                    <a:p>
                      <a:pPr algn="l" fontAlgn="b"/>
                      <a:r>
                        <a:rPr lang="en-US" sz="800" u="none" strike="noStrike" dirty="0">
                          <a:effectLst/>
                        </a:rPr>
                        <a:t>Excess (Deficiency) of Revenues over Expenditures before Reserves and  Purchase of Capital Assets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$4,109,000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Purchase of Capital Assets</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Building Reserves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Board Reserves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$1,900,000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dirty="0">
                          <a:effectLst/>
                        </a:rPr>
                        <a:t>Reserves/Purchase of Capital Assets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$1,900,000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dirty="0">
                          <a:effectLst/>
                        </a:rPr>
                        <a:t>Fund Surplus (</a:t>
                      </a:r>
                      <a:r>
                        <a:rPr lang="en-US" sz="800" u="none" strike="noStrike" dirty="0">
                          <a:solidFill>
                            <a:srgbClr val="FF0000"/>
                          </a:solidFill>
                          <a:effectLst/>
                        </a:rPr>
                        <a:t>Deficiency</a:t>
                      </a:r>
                      <a:r>
                        <a:rPr lang="en-US" sz="800" u="none" strike="noStrike" dirty="0">
                          <a:effectLst/>
                        </a:rPr>
                        <a:t>) after Reserves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$2,209,000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1800446" y="497599"/>
            <a:ext cx="6067203" cy="461665"/>
          </a:xfrm>
          <a:prstGeom prst="rect">
            <a:avLst/>
          </a:prstGeom>
          <a:noFill/>
        </p:spPr>
        <p:txBody>
          <a:bodyPr wrap="square" rtlCol="0">
            <a:spAutoFit/>
          </a:bodyPr>
          <a:lstStyle/>
          <a:p>
            <a:pPr algn="ctr">
              <a:spcAft>
                <a:spcPts val="600"/>
              </a:spcAft>
            </a:pPr>
            <a:r>
              <a:rPr lang="en-US" sz="2400" b="1" dirty="0" smtClean="0">
                <a:solidFill>
                  <a:srgbClr val="007694"/>
                </a:solidFill>
              </a:rPr>
              <a:t>Appendix I:  Operating Fund Budget</a:t>
            </a:r>
          </a:p>
        </p:txBody>
      </p:sp>
      <p:grpSp>
        <p:nvGrpSpPr>
          <p:cNvPr id="8" name="Group 7"/>
          <p:cNvGrpSpPr/>
          <p:nvPr/>
        </p:nvGrpSpPr>
        <p:grpSpPr>
          <a:xfrm>
            <a:off x="316166" y="330138"/>
            <a:ext cx="1331146" cy="1258252"/>
            <a:chOff x="1611351" y="2579968"/>
            <a:chExt cx="1331146" cy="1258252"/>
          </a:xfrm>
          <a:solidFill>
            <a:schemeClr val="accent3">
              <a:lumMod val="75000"/>
            </a:schemeClr>
          </a:solidFill>
        </p:grpSpPr>
        <p:sp>
          <p:nvSpPr>
            <p:cNvPr id="9" name="Rounded Rectangle 8"/>
            <p:cNvSpPr/>
            <p:nvPr/>
          </p:nvSpPr>
          <p:spPr>
            <a:xfrm>
              <a:off x="1611351"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Rounded Rectangle 4"/>
            <p:cNvSpPr/>
            <p:nvPr/>
          </p:nvSpPr>
          <p:spPr>
            <a:xfrm>
              <a:off x="1672774"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Operating Fund</a:t>
              </a:r>
            </a:p>
          </p:txBody>
        </p:sp>
      </p:grpSp>
    </p:spTree>
    <p:extLst>
      <p:ext uri="{BB962C8B-B14F-4D97-AF65-F5344CB8AC3E}">
        <p14:creationId xmlns:p14="http://schemas.microsoft.com/office/powerpoint/2010/main" val="2774291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8046" y="345199"/>
            <a:ext cx="6067203" cy="461665"/>
          </a:xfrm>
          <a:prstGeom prst="rect">
            <a:avLst/>
          </a:prstGeom>
          <a:noFill/>
        </p:spPr>
        <p:txBody>
          <a:bodyPr wrap="square" rtlCol="0">
            <a:spAutoFit/>
          </a:bodyPr>
          <a:lstStyle/>
          <a:p>
            <a:pPr algn="ctr">
              <a:spcAft>
                <a:spcPts val="600"/>
              </a:spcAft>
            </a:pPr>
            <a:r>
              <a:rPr lang="en-US" sz="2400" b="1" dirty="0" smtClean="0">
                <a:solidFill>
                  <a:srgbClr val="007694"/>
                </a:solidFill>
              </a:rPr>
              <a:t>Appendix 2 - Capital Fund Budget</a:t>
            </a:r>
          </a:p>
        </p:txBody>
      </p:sp>
      <p:grpSp>
        <p:nvGrpSpPr>
          <p:cNvPr id="10" name="Group 9"/>
          <p:cNvGrpSpPr/>
          <p:nvPr/>
        </p:nvGrpSpPr>
        <p:grpSpPr>
          <a:xfrm>
            <a:off x="163766" y="177738"/>
            <a:ext cx="1331146" cy="1258252"/>
            <a:chOff x="1611351" y="2579968"/>
            <a:chExt cx="1331146" cy="1258252"/>
          </a:xfrm>
          <a:solidFill>
            <a:srgbClr val="C00000"/>
          </a:solidFill>
        </p:grpSpPr>
        <p:sp>
          <p:nvSpPr>
            <p:cNvPr id="11" name="Rounded Rectangle 10"/>
            <p:cNvSpPr/>
            <p:nvPr/>
          </p:nvSpPr>
          <p:spPr>
            <a:xfrm>
              <a:off x="1611351" y="2579968"/>
              <a:ext cx="1331146" cy="1258252"/>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1672774" y="2641391"/>
              <a:ext cx="1208300" cy="11354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Capital</a:t>
              </a:r>
              <a:r>
                <a:rPr lang="en-US" sz="2100" dirty="0"/>
                <a:t> </a:t>
              </a:r>
              <a:r>
                <a:rPr lang="en-US" sz="2100" dirty="0" smtClean="0"/>
                <a:t>Fund</a:t>
              </a:r>
              <a:endParaRPr lang="en-US" sz="2100" kern="1200" dirty="0" smtClean="0"/>
            </a:p>
          </p:txBody>
        </p:sp>
      </p:grpSp>
      <p:graphicFrame>
        <p:nvGraphicFramePr>
          <p:cNvPr id="2" name="Table 1"/>
          <p:cNvGraphicFramePr>
            <a:graphicFrameLocks noGrp="1"/>
          </p:cNvGraphicFramePr>
          <p:nvPr>
            <p:extLst>
              <p:ext uri="{D42A27DB-BD31-4B8C-83A1-F6EECF244321}">
                <p14:modId xmlns:p14="http://schemas.microsoft.com/office/powerpoint/2010/main" val="127042326"/>
              </p:ext>
            </p:extLst>
          </p:nvPr>
        </p:nvGraphicFramePr>
        <p:xfrm>
          <a:off x="2319544" y="960078"/>
          <a:ext cx="4606042" cy="4338667"/>
        </p:xfrm>
        <a:graphic>
          <a:graphicData uri="http://schemas.openxmlformats.org/drawingml/2006/table">
            <a:tbl>
              <a:tblPr>
                <a:tableStyleId>{5C22544A-7EE6-4342-B048-85BDC9FD1C3A}</a:tableStyleId>
              </a:tblPr>
              <a:tblGrid>
                <a:gridCol w="200110"/>
                <a:gridCol w="3468575"/>
                <a:gridCol w="937357"/>
              </a:tblGrid>
              <a:tr h="265064">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800" b="0" u="none" strike="noStrike" dirty="0">
                          <a:solidFill>
                            <a:schemeClr val="tx1"/>
                          </a:solidFill>
                          <a:effectLst/>
                        </a:rPr>
                        <a:t>N</a:t>
                      </a:r>
                      <a:r>
                        <a:rPr lang="en-US" sz="800" b="1" u="none" strike="noStrike" dirty="0">
                          <a:solidFill>
                            <a:schemeClr val="tx1"/>
                          </a:solidFill>
                          <a:effectLst/>
                        </a:rPr>
                        <a:t>on Operating Funds</a:t>
                      </a:r>
                      <a:endParaRPr lang="en-US" sz="800" b="1" i="0" u="none" strike="noStrike" dirty="0">
                        <a:solidFill>
                          <a:schemeClr val="tx1"/>
                        </a:solidFill>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0443">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800" b="1" u="none" strike="noStrike" dirty="0">
                          <a:solidFill>
                            <a:schemeClr val="bg1"/>
                          </a:solidFill>
                          <a:effectLst/>
                        </a:rPr>
                        <a:t>Capital</a:t>
                      </a:r>
                      <a:endParaRPr lang="en-US" sz="800" b="1" i="0" u="none" strike="noStrike" dirty="0">
                        <a:solidFill>
                          <a:schemeClr val="bg1"/>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FF"/>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800" u="none" strike="noStrike">
                          <a:effectLst/>
                        </a:rPr>
                        <a:t> </a:t>
                      </a:r>
                      <a:endParaRPr lang="en-US" sz="800" b="1"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0443">
                <a:tc gridSpan="2">
                  <a:txBody>
                    <a:bodyPr/>
                    <a:lstStyle/>
                    <a:p>
                      <a:pPr algn="l" fontAlgn="b"/>
                      <a:r>
                        <a:rPr lang="en-US" sz="800" u="none" strike="noStrike" dirty="0">
                          <a:effectLst/>
                        </a:rPr>
                        <a:t>Revenue</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Government Grants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$815,000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Lab and Course Fees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$900,000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Interest Revenue</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$252,000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Other Revenues and Sales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$131,000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International Building Levy</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$3,000,000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Internal Revenues and Transfers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$592,000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Amortization of Deferred Capital Assets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$4,500,000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9399">
                <a:tc gridSpan="2">
                  <a:txBody>
                    <a:bodyPr/>
                    <a:lstStyle/>
                    <a:p>
                      <a:pPr algn="l" fontAlgn="b"/>
                      <a:r>
                        <a:rPr lang="en-US" sz="800" u="none" strike="noStrike" dirty="0">
                          <a:effectLst/>
                        </a:rPr>
                        <a:t>Total Revenue</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$10,190,000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FF0000"/>
                        </a:solidFill>
                        <a:effectLst/>
                        <a:latin typeface="Arial"/>
                      </a:endParaRPr>
                    </a:p>
                  </a:txBody>
                  <a:tcPr marL="66266"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gridSpan="2">
                  <a:txBody>
                    <a:bodyPr/>
                    <a:lstStyle/>
                    <a:p>
                      <a:pPr algn="l" fontAlgn="b"/>
                      <a:r>
                        <a:rPr lang="en-US" sz="800" u="none" strike="noStrike" dirty="0">
                          <a:effectLst/>
                        </a:rPr>
                        <a:t>Expenditures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921">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Compensation and Benefits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$37,000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Operating Supplies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Professional Fees and Contracted Services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$453,000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Building, Equipment, Operations and Maintenance</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$1,550,000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Interest, Bank and Credit Card Charges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$507,000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5349">
                <a:tc>
                  <a:txBody>
                    <a:bodyPr/>
                    <a:lstStyle/>
                    <a:p>
                      <a:pPr algn="l" fontAlgn="b"/>
                      <a:endParaRPr lang="en-US" sz="800" b="0" i="1" u="none" strike="noStrike">
                        <a:solidFill>
                          <a:srgbClr val="FF00FF"/>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Amortization of Capital Assets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$7,585,000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4433">
                <a:tc gridSpan="2">
                  <a:txBody>
                    <a:bodyPr/>
                    <a:lstStyle/>
                    <a:p>
                      <a:pPr algn="l" fontAlgn="b"/>
                      <a:r>
                        <a:rPr lang="en-US" sz="800" u="none" strike="noStrike" dirty="0">
                          <a:effectLst/>
                        </a:rPr>
                        <a:t>Total Expenditures</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$10,157,000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1570">
                <a:tc gridSpan="2">
                  <a:txBody>
                    <a:bodyPr/>
                    <a:lstStyle/>
                    <a:p>
                      <a:pPr algn="l" fontAlgn="b"/>
                      <a:r>
                        <a:rPr lang="en-US" sz="800" u="none" strike="noStrike" dirty="0">
                          <a:effectLst/>
                        </a:rPr>
                        <a:t>Excess (Deficiency) of Revenues over Expenditures before Reserves and  Purchase of Capital Assets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$33,000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443">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Purchase of Capital Assets</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$947,000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Building Reserves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$1,480,000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Board Reserves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dirty="0">
                          <a:effectLst/>
                        </a:rPr>
                        <a:t>Reserves/Purchase of Capital Assets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$2,427,000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dirty="0">
                          <a:effectLst/>
                        </a:rPr>
                        <a:t>Fund Surplus (Deficiency) after Reserves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solidFill>
                            <a:srgbClr val="FF0000"/>
                          </a:solidFill>
                          <a:effectLst/>
                        </a:rPr>
                        <a:t>    </a:t>
                      </a:r>
                      <a:r>
                        <a:rPr lang="en-US" sz="800" u="none" strike="noStrike" dirty="0" smtClean="0">
                          <a:solidFill>
                            <a:srgbClr val="FF0000"/>
                          </a:solidFill>
                          <a:effectLst/>
                        </a:rPr>
                        <a:t>$(</a:t>
                      </a:r>
                      <a:r>
                        <a:rPr lang="en-US" sz="800" u="none" strike="noStrike" dirty="0">
                          <a:solidFill>
                            <a:srgbClr val="FF0000"/>
                          </a:solidFill>
                          <a:effectLst/>
                        </a:rPr>
                        <a:t>2,394,000)</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29146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8046" y="345199"/>
            <a:ext cx="6067203" cy="461665"/>
          </a:xfrm>
          <a:prstGeom prst="rect">
            <a:avLst/>
          </a:prstGeom>
          <a:noFill/>
        </p:spPr>
        <p:txBody>
          <a:bodyPr wrap="square" rtlCol="0">
            <a:spAutoFit/>
          </a:bodyPr>
          <a:lstStyle/>
          <a:p>
            <a:pPr algn="ctr">
              <a:spcAft>
                <a:spcPts val="600"/>
              </a:spcAft>
            </a:pPr>
            <a:r>
              <a:rPr lang="en-US" sz="2400" b="1" dirty="0" smtClean="0">
                <a:solidFill>
                  <a:srgbClr val="007694"/>
                </a:solidFill>
              </a:rPr>
              <a:t>Appendix III - Ancillary Services Fund Budget</a:t>
            </a:r>
          </a:p>
        </p:txBody>
      </p:sp>
      <p:grpSp>
        <p:nvGrpSpPr>
          <p:cNvPr id="10" name="Group 9"/>
          <p:cNvGrpSpPr/>
          <p:nvPr/>
        </p:nvGrpSpPr>
        <p:grpSpPr>
          <a:xfrm>
            <a:off x="161394" y="177738"/>
            <a:ext cx="1331146" cy="1258252"/>
            <a:chOff x="3222038" y="2579968"/>
            <a:chExt cx="1331146" cy="1258252"/>
          </a:xfrm>
        </p:grpSpPr>
        <p:sp>
          <p:nvSpPr>
            <p:cNvPr id="11" name="Rounded Rectangle 10"/>
            <p:cNvSpPr/>
            <p:nvPr/>
          </p:nvSpPr>
          <p:spPr>
            <a:xfrm>
              <a:off x="3222038" y="2579968"/>
              <a:ext cx="1331146" cy="1258252"/>
            </a:xfrm>
            <a:prstGeom prst="roundRect">
              <a:avLst/>
            </a:prstGeom>
            <a:solidFill>
              <a:schemeClr val="accent1"/>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3283461" y="2641391"/>
              <a:ext cx="1208300" cy="1135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Ancillary Services Fund</a:t>
              </a:r>
              <a:endParaRPr lang="en-US" sz="2100" kern="1200" dirty="0"/>
            </a:p>
          </p:txBody>
        </p:sp>
      </p:grpSp>
      <p:graphicFrame>
        <p:nvGraphicFramePr>
          <p:cNvPr id="2" name="Table 1"/>
          <p:cNvGraphicFramePr>
            <a:graphicFrameLocks noGrp="1"/>
          </p:cNvGraphicFramePr>
          <p:nvPr>
            <p:extLst>
              <p:ext uri="{D42A27DB-BD31-4B8C-83A1-F6EECF244321}">
                <p14:modId xmlns:p14="http://schemas.microsoft.com/office/powerpoint/2010/main" val="3718529571"/>
              </p:ext>
            </p:extLst>
          </p:nvPr>
        </p:nvGraphicFramePr>
        <p:xfrm>
          <a:off x="2446747" y="1071398"/>
          <a:ext cx="4685574" cy="4460587"/>
        </p:xfrm>
        <a:graphic>
          <a:graphicData uri="http://schemas.openxmlformats.org/drawingml/2006/table">
            <a:tbl>
              <a:tblPr>
                <a:tableStyleId>{5C22544A-7EE6-4342-B048-85BDC9FD1C3A}</a:tableStyleId>
              </a:tblPr>
              <a:tblGrid>
                <a:gridCol w="203565"/>
                <a:gridCol w="3528465"/>
                <a:gridCol w="953544"/>
              </a:tblGrid>
              <a:tr h="265064">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800" b="1" u="none" strike="noStrike" dirty="0">
                          <a:effectLst/>
                        </a:rPr>
                        <a:t>Non Operating Funds</a:t>
                      </a:r>
                      <a:endParaRPr lang="en-US" sz="800" b="1" i="0" u="none" strike="noStrike" dirty="0">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b"/>
                      <a:r>
                        <a:rPr lang="en-US" sz="800" b="1" u="none" strike="noStrike" dirty="0">
                          <a:solidFill>
                            <a:schemeClr val="bg1"/>
                          </a:solidFill>
                          <a:effectLst/>
                        </a:rPr>
                        <a:t>Ancillary</a:t>
                      </a:r>
                      <a:endParaRPr lang="en-US" sz="800" b="1" i="0" u="none" strike="noStrike" dirty="0">
                        <a:solidFill>
                          <a:schemeClr val="bg1"/>
                        </a:solidFill>
                        <a:effectLst/>
                        <a:latin typeface="Arial"/>
                      </a:endParaRPr>
                    </a:p>
                    <a:p>
                      <a:pPr algn="ctr" fontAlgn="b"/>
                      <a:r>
                        <a:rPr lang="en-US" sz="800" b="1" u="none" strike="noStrike" dirty="0">
                          <a:solidFill>
                            <a:schemeClr val="bg1"/>
                          </a:solidFill>
                          <a:effectLst/>
                        </a:rPr>
                        <a:t>Services</a:t>
                      </a:r>
                      <a:endParaRPr lang="en-US" sz="800" b="1" i="0" u="none" strike="noStrike" dirty="0">
                        <a:solidFill>
                          <a:schemeClr val="bg1"/>
                        </a:solidFill>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FF"/>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b"/>
                      <a:endParaRPr lang="en-US" sz="600" b="1"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110443">
                <a:tc gridSpan="2">
                  <a:txBody>
                    <a:bodyPr/>
                    <a:lstStyle/>
                    <a:p>
                      <a:pPr algn="l" fontAlgn="b"/>
                      <a:r>
                        <a:rPr lang="en-US" sz="800" u="none" strike="noStrike" dirty="0">
                          <a:effectLst/>
                        </a:rPr>
                        <a:t>Revenue</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Lab and Course Fees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$75,000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Other Revenues and Sales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$17,896,716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Internal Revenues and Transfers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solidFill>
                            <a:srgbClr val="FF0000"/>
                          </a:solidFill>
                          <a:effectLst/>
                        </a:rPr>
                        <a:t>    </a:t>
                      </a:r>
                      <a:r>
                        <a:rPr lang="en-US" sz="800" u="none" strike="noStrike" dirty="0" smtClean="0">
                          <a:solidFill>
                            <a:srgbClr val="FF0000"/>
                          </a:solidFill>
                          <a:effectLst/>
                        </a:rPr>
                        <a:t>$(</a:t>
                      </a:r>
                      <a:r>
                        <a:rPr lang="en-US" sz="800" u="none" strike="noStrike" dirty="0">
                          <a:solidFill>
                            <a:srgbClr val="FF0000"/>
                          </a:solidFill>
                          <a:effectLst/>
                        </a:rPr>
                        <a:t>1,180,709)</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Amortization of Deferred Capital Assets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9399">
                <a:tc gridSpan="2">
                  <a:txBody>
                    <a:bodyPr/>
                    <a:lstStyle/>
                    <a:p>
                      <a:pPr algn="l" fontAlgn="b"/>
                      <a:r>
                        <a:rPr lang="en-US" sz="800" u="none" strike="noStrike" dirty="0">
                          <a:effectLst/>
                        </a:rPr>
                        <a:t>Total Revenue</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$16,791,007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FF0000"/>
                        </a:solidFill>
                        <a:effectLst/>
                        <a:latin typeface="Arial"/>
                      </a:endParaRPr>
                    </a:p>
                  </a:txBody>
                  <a:tcPr marL="66266"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gridSpan="2">
                  <a:txBody>
                    <a:bodyPr/>
                    <a:lstStyle/>
                    <a:p>
                      <a:pPr algn="l" fontAlgn="b"/>
                      <a:r>
                        <a:rPr lang="en-US" sz="800" u="none" strike="noStrike" dirty="0">
                          <a:effectLst/>
                        </a:rPr>
                        <a:t>Expenditures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921">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Compensation and Benefits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$2,732,421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Operating Supplies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$1,382,959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Inventory &amp; Cost of Goods Sold</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$5,989,400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Professional Fees and Contracted Services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$1,228,117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Building, Equipment, Operations and Maintenance</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$1,956,745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Travel, Membership and Training</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$82,279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Advertising, Promotion and  Recruitment</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$87,070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Computer, Technology Leasing and Upgrades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$4,100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Interest, Bank and Credit Card Charges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$2,194,921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5349">
                <a:tc>
                  <a:txBody>
                    <a:bodyPr/>
                    <a:lstStyle/>
                    <a:p>
                      <a:pPr algn="l" fontAlgn="b"/>
                      <a:endParaRPr lang="en-US" sz="800" b="0" i="1" u="none" strike="noStrike">
                        <a:solidFill>
                          <a:srgbClr val="FF00FF"/>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Amortization of Capital Assets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smtClean="0">
                          <a:effectLst/>
                        </a:rPr>
                        <a:t>$1,351,332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4433">
                <a:tc gridSpan="2">
                  <a:txBody>
                    <a:bodyPr/>
                    <a:lstStyle/>
                    <a:p>
                      <a:pPr algn="l" fontAlgn="b"/>
                      <a:r>
                        <a:rPr lang="en-US" sz="800" u="none" strike="noStrike" dirty="0">
                          <a:effectLst/>
                        </a:rPr>
                        <a:t>Total Expenditures</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smtClean="0">
                          <a:effectLst/>
                        </a:rPr>
                        <a:t>$17,009,344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1570">
                <a:tc gridSpan="2">
                  <a:txBody>
                    <a:bodyPr/>
                    <a:lstStyle/>
                    <a:p>
                      <a:pPr algn="l" fontAlgn="b"/>
                      <a:r>
                        <a:rPr lang="en-US" sz="800" u="none" strike="noStrike" dirty="0">
                          <a:effectLst/>
                        </a:rPr>
                        <a:t>Excess (Deficiency) of Revenues over Expenditures before Reserves and  Purchase of Capital Assets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solidFill>
                            <a:srgbClr val="FF0000"/>
                          </a:solidFill>
                          <a:effectLst/>
                        </a:rPr>
                        <a:t>       </a:t>
                      </a:r>
                      <a:r>
                        <a:rPr lang="en-US" sz="800" u="none" strike="noStrike" dirty="0" smtClean="0">
                          <a:solidFill>
                            <a:srgbClr val="FF0000"/>
                          </a:solidFill>
                          <a:effectLst/>
                        </a:rPr>
                        <a:t>$(</a:t>
                      </a:r>
                      <a:r>
                        <a:rPr lang="en-US" sz="800" u="none" strike="noStrike" dirty="0">
                          <a:solidFill>
                            <a:srgbClr val="FF0000"/>
                          </a:solidFill>
                          <a:effectLst/>
                        </a:rPr>
                        <a:t>218,337)</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Purchase of Capital Assets</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Building Reserves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Board Reserves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a:effectLst/>
                        </a:rPr>
                        <a:t>Reserves/Purchase of Capital Assets</a:t>
                      </a:r>
                      <a:endParaRPr lang="en-US" sz="800" b="1"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dirty="0">
                          <a:effectLst/>
                        </a:rPr>
                        <a:t>Fund Surplus </a:t>
                      </a:r>
                      <a:r>
                        <a:rPr lang="en-US" sz="800" u="none" strike="noStrike" dirty="0">
                          <a:solidFill>
                            <a:srgbClr val="FF0000"/>
                          </a:solidFill>
                          <a:effectLst/>
                        </a:rPr>
                        <a:t>(Deficiency)</a:t>
                      </a:r>
                      <a:r>
                        <a:rPr lang="en-US" sz="800" u="none" strike="noStrike" dirty="0">
                          <a:effectLst/>
                        </a:rPr>
                        <a:t> after Reserves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a:t>
                      </a:r>
                      <a:r>
                        <a:rPr lang="en-US" sz="800" u="none" strike="noStrike" dirty="0">
                          <a:solidFill>
                            <a:srgbClr val="FF0000"/>
                          </a:solidFill>
                          <a:effectLst/>
                        </a:rPr>
                        <a:t>   </a:t>
                      </a:r>
                      <a:r>
                        <a:rPr lang="en-US" sz="800" u="none" strike="noStrike" dirty="0" smtClean="0">
                          <a:solidFill>
                            <a:srgbClr val="FF0000"/>
                          </a:solidFill>
                          <a:effectLst/>
                        </a:rPr>
                        <a:t>$(</a:t>
                      </a:r>
                      <a:r>
                        <a:rPr lang="en-US" sz="800" u="none" strike="noStrike" dirty="0">
                          <a:solidFill>
                            <a:srgbClr val="FF0000"/>
                          </a:solidFill>
                          <a:effectLst/>
                        </a:rPr>
                        <a:t>218,337)</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29146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3149" y="282122"/>
            <a:ext cx="7612083" cy="523220"/>
          </a:xfrm>
          <a:prstGeom prst="rect">
            <a:avLst/>
          </a:prstGeom>
          <a:noFill/>
        </p:spPr>
        <p:txBody>
          <a:bodyPr wrap="square" rtlCol="0">
            <a:spAutoFit/>
          </a:bodyPr>
          <a:lstStyle/>
          <a:p>
            <a:pPr algn="l">
              <a:spcAft>
                <a:spcPts val="600"/>
              </a:spcAft>
            </a:pPr>
            <a:r>
              <a:rPr lang="en-US" sz="2800" b="1" dirty="0" smtClean="0">
                <a:solidFill>
                  <a:srgbClr val="007694"/>
                </a:solidFill>
              </a:rPr>
              <a:t>Open Learning Course Enrolments:  2006-2014</a:t>
            </a:r>
            <a:endParaRPr lang="en-US" sz="2800" b="1" dirty="0">
              <a:solidFill>
                <a:srgbClr val="007694"/>
              </a:solidFill>
            </a:endParaRPr>
          </a:p>
        </p:txBody>
      </p:sp>
      <p:pic>
        <p:nvPicPr>
          <p:cNvPr id="8" name="Picture 7" descr="Chart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418" y="1201342"/>
            <a:ext cx="6101689" cy="4711894"/>
          </a:xfrm>
          <a:prstGeom prst="rect">
            <a:avLst/>
          </a:prstGeom>
        </p:spPr>
      </p:pic>
    </p:spTree>
    <p:extLst>
      <p:ext uri="{BB962C8B-B14F-4D97-AF65-F5344CB8AC3E}">
        <p14:creationId xmlns:p14="http://schemas.microsoft.com/office/powerpoint/2010/main" val="15579577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8046" y="345199"/>
            <a:ext cx="6271453" cy="461665"/>
          </a:xfrm>
          <a:prstGeom prst="rect">
            <a:avLst/>
          </a:prstGeom>
          <a:noFill/>
        </p:spPr>
        <p:txBody>
          <a:bodyPr wrap="square" rtlCol="0">
            <a:spAutoFit/>
          </a:bodyPr>
          <a:lstStyle/>
          <a:p>
            <a:pPr algn="ctr">
              <a:spcAft>
                <a:spcPts val="600"/>
              </a:spcAft>
            </a:pPr>
            <a:r>
              <a:rPr lang="en-US" sz="2400" b="1" dirty="0" smtClean="0">
                <a:solidFill>
                  <a:srgbClr val="007694"/>
                </a:solidFill>
              </a:rPr>
              <a:t>Appendix IV -Sponsored Research Fund Budget</a:t>
            </a:r>
          </a:p>
        </p:txBody>
      </p:sp>
      <p:grpSp>
        <p:nvGrpSpPr>
          <p:cNvPr id="10" name="Group 9"/>
          <p:cNvGrpSpPr/>
          <p:nvPr/>
        </p:nvGrpSpPr>
        <p:grpSpPr>
          <a:xfrm>
            <a:off x="182660" y="177738"/>
            <a:ext cx="1331146" cy="1258252"/>
            <a:chOff x="4832725" y="2579968"/>
            <a:chExt cx="1331146" cy="1258252"/>
          </a:xfrm>
        </p:grpSpPr>
        <p:sp>
          <p:nvSpPr>
            <p:cNvPr id="11" name="Rounded Rectangle 10"/>
            <p:cNvSpPr/>
            <p:nvPr/>
          </p:nvSpPr>
          <p:spPr>
            <a:xfrm>
              <a:off x="4832725" y="2579968"/>
              <a:ext cx="1331146" cy="1258252"/>
            </a:xfrm>
            <a:prstGeom prst="roundRect">
              <a:avLst/>
            </a:prstGeom>
            <a:solidFill>
              <a:schemeClr val="accent6"/>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4894148" y="2641391"/>
              <a:ext cx="1208300" cy="1135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Sponsored Research Fund</a:t>
              </a:r>
              <a:endParaRPr lang="en-US" sz="2100" kern="1200" dirty="0"/>
            </a:p>
          </p:txBody>
        </p:sp>
      </p:grpSp>
      <p:graphicFrame>
        <p:nvGraphicFramePr>
          <p:cNvPr id="2" name="Table 1"/>
          <p:cNvGraphicFramePr>
            <a:graphicFrameLocks noGrp="1"/>
          </p:cNvGraphicFramePr>
          <p:nvPr>
            <p:extLst>
              <p:ext uri="{D42A27DB-BD31-4B8C-83A1-F6EECF244321}">
                <p14:modId xmlns:p14="http://schemas.microsoft.com/office/powerpoint/2010/main" val="2681262376"/>
              </p:ext>
            </p:extLst>
          </p:nvPr>
        </p:nvGraphicFramePr>
        <p:xfrm>
          <a:off x="2141206" y="1166813"/>
          <a:ext cx="5142189" cy="4094827"/>
        </p:xfrm>
        <a:graphic>
          <a:graphicData uri="http://schemas.openxmlformats.org/drawingml/2006/table">
            <a:tbl>
              <a:tblPr>
                <a:tableStyleId>{5C22544A-7EE6-4342-B048-85BDC9FD1C3A}</a:tableStyleId>
              </a:tblPr>
              <a:tblGrid>
                <a:gridCol w="127381"/>
                <a:gridCol w="2207946"/>
                <a:gridCol w="1781024"/>
                <a:gridCol w="1025838"/>
              </a:tblGrid>
              <a:tr h="265064">
                <a:tc>
                  <a:txBody>
                    <a:bodyPr/>
                    <a:lstStyle/>
                    <a:p>
                      <a:pPr algn="l" fontAlgn="b"/>
                      <a:endParaRPr lang="en-US" sz="800" b="0" i="0" u="none" strike="noStrike" dirty="0">
                        <a:solidFill>
                          <a:srgbClr val="000000"/>
                        </a:solidFill>
                        <a:effectLst/>
                        <a:latin typeface="Calibri"/>
                      </a:endParaRPr>
                    </a:p>
                  </a:txBody>
                  <a:tcPr marL="0" marR="0" marT="0" marB="0" anchor="b">
                    <a:noFill/>
                  </a:tcPr>
                </a:tc>
                <a:tc>
                  <a:txBody>
                    <a:bodyPr/>
                    <a:lstStyle/>
                    <a:p>
                      <a:pPr algn="ctr" fontAlgn="b"/>
                      <a:endParaRPr lang="en-US" sz="800" b="1" i="0" u="none" strike="noStrike" dirty="0">
                        <a:solidFill>
                          <a:srgbClr val="000000"/>
                        </a:solidFill>
                        <a:effectLst/>
                        <a:latin typeface="Arial"/>
                      </a:endParaRPr>
                    </a:p>
                  </a:txBody>
                  <a:tcPr marL="0" marR="0" marT="0" marB="0" anchor="b">
                    <a:noFill/>
                  </a:tcPr>
                </a:tc>
                <a:tc>
                  <a:txBody>
                    <a:bodyPr/>
                    <a:lstStyle/>
                    <a:p>
                      <a:pPr algn="ctr" fontAlgn="b"/>
                      <a:endParaRPr lang="en-US" sz="800" b="1" i="0" u="none" strike="noStrike" dirty="0">
                        <a:solidFill>
                          <a:srgbClr val="000000"/>
                        </a:solidFill>
                        <a:effectLst/>
                        <a:latin typeface="Arial"/>
                      </a:endParaRPr>
                    </a:p>
                  </a:txBody>
                  <a:tcPr marL="0" marR="0" marT="0" marB="0" anchor="b">
                    <a:noFill/>
                  </a:tcPr>
                </a:tc>
                <a:tc>
                  <a:txBody>
                    <a:bodyPr/>
                    <a:lstStyle/>
                    <a:p>
                      <a:pPr algn="ctr" fontAlgn="ctr"/>
                      <a:r>
                        <a:rPr lang="en-US" sz="800" b="1" u="none" strike="noStrike" dirty="0">
                          <a:effectLst/>
                        </a:rPr>
                        <a:t>Non Operating Funds</a:t>
                      </a:r>
                      <a:endParaRPr lang="en-US" sz="800" b="1" i="0" u="none" strike="noStrike" dirty="0">
                        <a:effectLst/>
                        <a:latin typeface="Arial"/>
                      </a:endParaRPr>
                    </a:p>
                  </a:txBody>
                  <a:tcPr marL="0" marR="0" marT="0" marB="0" anchor="c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noFill/>
                  </a:tcPr>
                </a:tc>
                <a:tc>
                  <a:txBody>
                    <a:bodyPr/>
                    <a:lstStyle/>
                    <a:p>
                      <a:pPr algn="ctr" fontAlgn="b"/>
                      <a:endParaRPr lang="en-US" sz="800" b="0" i="0" u="none" strike="noStrike" dirty="0">
                        <a:solidFill>
                          <a:srgbClr val="000000"/>
                        </a:solidFill>
                        <a:effectLst/>
                        <a:latin typeface="Arial"/>
                      </a:endParaRPr>
                    </a:p>
                  </a:txBody>
                  <a:tcPr marL="0" marR="0" marT="0" marB="0" anchor="b">
                    <a:noFill/>
                  </a:tcPr>
                </a:tc>
                <a:tc>
                  <a:txBody>
                    <a:bodyPr/>
                    <a:lstStyle/>
                    <a:p>
                      <a:pPr algn="ctr" fontAlgn="b"/>
                      <a:endParaRPr lang="en-US" sz="800" b="0" i="0" u="none" strike="noStrike" dirty="0">
                        <a:solidFill>
                          <a:srgbClr val="000000"/>
                        </a:solidFill>
                        <a:effectLst/>
                        <a:latin typeface="Arial"/>
                      </a:endParaRPr>
                    </a:p>
                  </a:txBody>
                  <a:tcPr marL="0" marR="0" marT="0" marB="0" anchor="b">
                    <a:noFill/>
                  </a:tcPr>
                </a:tc>
                <a:tc>
                  <a:txBody>
                    <a:bodyPr/>
                    <a:lstStyle/>
                    <a:p>
                      <a:pPr algn="ctr" fontAlgn="b"/>
                      <a:r>
                        <a:rPr lang="en-US" sz="800" b="1" u="none" strike="noStrike" dirty="0">
                          <a:effectLst/>
                        </a:rPr>
                        <a:t>Research</a:t>
                      </a:r>
                      <a:endParaRPr lang="en-US" sz="800" b="1" i="0" u="none" strike="noStrike" dirty="0">
                        <a:effectLst/>
                        <a:latin typeface="Arial"/>
                      </a:endParaRPr>
                    </a:p>
                  </a:txBody>
                  <a:tcPr marL="0" marR="0" marT="0" marB="0" anchor="b">
                    <a:solidFill>
                      <a:srgbClr val="FFC000"/>
                    </a:solidFill>
                  </a:tcPr>
                </a:tc>
              </a:tr>
              <a:tr h="110443">
                <a:tc>
                  <a:txBody>
                    <a:bodyPr/>
                    <a:lstStyle/>
                    <a:p>
                      <a:pPr algn="l" fontAlgn="b"/>
                      <a:endParaRPr lang="en-US" sz="800" b="0" i="0" u="none" strike="noStrike" dirty="0">
                        <a:solidFill>
                          <a:srgbClr val="000000"/>
                        </a:solidFill>
                        <a:effectLst/>
                        <a:latin typeface="Calibri"/>
                      </a:endParaRPr>
                    </a:p>
                  </a:txBody>
                  <a:tcPr marL="0" marR="0" marT="0" marB="0" anchor="b">
                    <a:noFill/>
                  </a:tcPr>
                </a:tc>
                <a:tc>
                  <a:txBody>
                    <a:bodyPr/>
                    <a:lstStyle/>
                    <a:p>
                      <a:pPr algn="ctr" fontAlgn="b"/>
                      <a:endParaRPr lang="en-US" sz="800" b="1" i="0" u="none" strike="noStrike" dirty="0">
                        <a:solidFill>
                          <a:srgbClr val="0000FF"/>
                        </a:solidFill>
                        <a:effectLst/>
                        <a:latin typeface="Arial"/>
                      </a:endParaRPr>
                    </a:p>
                  </a:txBody>
                  <a:tcPr marL="0" marR="0" marT="0" marB="0" anchor="b">
                    <a:noFill/>
                  </a:tcPr>
                </a:tc>
                <a:tc>
                  <a:txBody>
                    <a:bodyPr/>
                    <a:lstStyle/>
                    <a:p>
                      <a:pPr algn="ctr" fontAlgn="b"/>
                      <a:endParaRPr lang="en-US" sz="800" b="1" i="0" u="none" strike="noStrike" dirty="0">
                        <a:solidFill>
                          <a:srgbClr val="0000FF"/>
                        </a:solidFill>
                        <a:effectLst/>
                        <a:latin typeface="Arial"/>
                      </a:endParaRPr>
                    </a:p>
                  </a:txBody>
                  <a:tcPr marL="0" marR="0" marT="0" marB="0" anchor="b">
                    <a:noFill/>
                  </a:tcPr>
                </a:tc>
                <a:tc>
                  <a:txBody>
                    <a:bodyPr/>
                    <a:lstStyle/>
                    <a:p>
                      <a:pPr algn="r" fontAlgn="b"/>
                      <a:r>
                        <a:rPr lang="en-US" sz="800" u="none" strike="noStrike" dirty="0">
                          <a:effectLst/>
                        </a:rPr>
                        <a:t> </a:t>
                      </a:r>
                      <a:endParaRPr lang="en-US" sz="800" b="1" i="0" u="none" strike="noStrike" dirty="0">
                        <a:effectLst/>
                        <a:latin typeface="Arial"/>
                      </a:endParaRPr>
                    </a:p>
                  </a:txBody>
                  <a:tcPr marL="0" marR="0" marT="0" marB="0" anchor="b">
                    <a:noFill/>
                  </a:tcPr>
                </a:tc>
              </a:tr>
              <a:tr h="110443">
                <a:tc gridSpan="2">
                  <a:txBody>
                    <a:bodyPr/>
                    <a:lstStyle/>
                    <a:p>
                      <a:pPr algn="l" fontAlgn="b"/>
                      <a:r>
                        <a:rPr lang="en-US" sz="800" u="none" strike="noStrike" dirty="0">
                          <a:effectLst/>
                        </a:rPr>
                        <a:t>Revenue</a:t>
                      </a:r>
                      <a:endParaRPr lang="en-US" sz="800" b="1" i="0" u="none" strike="noStrike" dirty="0">
                        <a:solidFill>
                          <a:srgbClr val="000000"/>
                        </a:solidFill>
                        <a:effectLst/>
                        <a:latin typeface="Arial"/>
                      </a:endParaRPr>
                    </a:p>
                  </a:txBody>
                  <a:tcPr marL="0" marR="0" marT="0" marB="0" anchor="b">
                    <a:no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a:endParaRPr>
                    </a:p>
                  </a:txBody>
                  <a:tcPr marL="0" marR="0" marT="0" marB="0" anchor="b">
                    <a:noFill/>
                  </a:tcPr>
                </a:tc>
                <a:tc>
                  <a:txBody>
                    <a:bodyPr/>
                    <a:lstStyle/>
                    <a:p>
                      <a:pPr algn="r" fontAlgn="b"/>
                      <a:endParaRPr lang="en-US" sz="800" b="0" i="0" u="none" strike="noStrike" dirty="0">
                        <a:solidFill>
                          <a:srgbClr val="000000"/>
                        </a:solidFill>
                        <a:effectLst/>
                        <a:latin typeface="Calibri"/>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Government Grants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$2,900,000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dirty="0">
                        <a:effectLst/>
                        <a:latin typeface="Arial"/>
                      </a:endParaRPr>
                    </a:p>
                  </a:txBody>
                  <a:tcPr marL="0" marR="0" marT="0" marB="0" anchor="b">
                    <a:noFill/>
                  </a:tcPr>
                </a:tc>
                <a:tc>
                  <a:txBody>
                    <a:bodyPr/>
                    <a:lstStyle/>
                    <a:p>
                      <a:pPr algn="l" fontAlgn="b"/>
                      <a:r>
                        <a:rPr lang="en-US" sz="800" u="none" strike="noStrike" dirty="0">
                          <a:effectLst/>
                        </a:rPr>
                        <a:t>Interest Revenue</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$100,000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Other Revenues and Sales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$177,000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r>
                        <a:rPr lang="en-US" sz="800" u="none" strike="noStrike" dirty="0">
                          <a:effectLst/>
                        </a:rPr>
                        <a:t>Internal Revenues and Transfers</a:t>
                      </a:r>
                      <a:endParaRPr lang="en-US" sz="800" b="0" i="0" u="none" strike="noStrike" dirty="0">
                        <a:solidFill>
                          <a:srgbClr val="00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dirty="0">
                        <a:solidFill>
                          <a:srgbClr val="00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dirty="0" smtClean="0">
                          <a:solidFill>
                            <a:srgbClr val="FF0000"/>
                          </a:solidFill>
                          <a:effectLst/>
                        </a:rPr>
                        <a:t>$(46,000) </a:t>
                      </a:r>
                      <a:endParaRPr lang="en-US" sz="800" b="0" i="0" u="none" strike="noStrike" dirty="0">
                        <a:solidFill>
                          <a:srgbClr val="FF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r>
              <a:tr h="99399">
                <a:tc gridSpan="2">
                  <a:txBody>
                    <a:bodyPr/>
                    <a:lstStyle/>
                    <a:p>
                      <a:pPr algn="l" fontAlgn="b"/>
                      <a:r>
                        <a:rPr lang="en-US" sz="800" u="none" strike="noStrike" dirty="0">
                          <a:effectLst/>
                        </a:rPr>
                        <a:t>Total Revenue</a:t>
                      </a:r>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dirty="0">
                          <a:effectLst/>
                        </a:rPr>
                        <a:t>     3,131,000 </a:t>
                      </a:r>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877">
                <a:tc>
                  <a:txBody>
                    <a:bodyPr/>
                    <a:lstStyle/>
                    <a:p>
                      <a:pPr algn="l" fontAlgn="b"/>
                      <a:endParaRPr lang="en-US" sz="800" b="0" i="0" u="none" strike="noStrike">
                        <a:solidFill>
                          <a:srgbClr val="FF0000"/>
                        </a:solidFill>
                        <a:effectLst/>
                        <a:latin typeface="Arial"/>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l" fontAlgn="b"/>
                      <a:endParaRPr lang="en-US" sz="800" b="0" i="0" u="none" strike="noStrike" dirty="0">
                        <a:solidFill>
                          <a:srgbClr val="FF0000"/>
                        </a:solidFill>
                        <a:effectLst/>
                        <a:latin typeface="Arial"/>
                      </a:endParaRPr>
                    </a:p>
                  </a:txBody>
                  <a:tcPr marL="66266" marR="0" marT="0" marB="0" anchor="b">
                    <a:lnT w="12700" cap="flat" cmpd="sng" algn="ctr">
                      <a:solidFill>
                        <a:schemeClr val="tx1"/>
                      </a:solidFill>
                      <a:prstDash val="solid"/>
                      <a:round/>
                      <a:headEnd type="none" w="med" len="med"/>
                      <a:tailEnd type="none" w="med" len="med"/>
                    </a:lnT>
                    <a:noFill/>
                  </a:tcPr>
                </a:tc>
                <a:tc>
                  <a:txBody>
                    <a:bodyPr/>
                    <a:lstStyle/>
                    <a:p>
                      <a:pPr algn="l" fontAlgn="b"/>
                      <a:endParaRPr lang="en-US" sz="800" b="0" i="0" u="none" strike="noStrike" dirty="0">
                        <a:solidFill>
                          <a:srgbClr val="FF0000"/>
                        </a:solidFill>
                        <a:effectLst/>
                        <a:latin typeface="Arial"/>
                      </a:endParaRPr>
                    </a:p>
                  </a:txBody>
                  <a:tcPr marL="66266" marR="0" marT="0" marB="0" anchor="b">
                    <a:lnT w="12700" cap="flat" cmpd="sng" algn="ctr">
                      <a:solidFill>
                        <a:schemeClr val="tx1"/>
                      </a:solidFill>
                      <a:prstDash val="solid"/>
                      <a:round/>
                      <a:headEnd type="none" w="med" len="med"/>
                      <a:tailEnd type="none" w="med" len="med"/>
                    </a:lnT>
                    <a:noFill/>
                  </a:tcPr>
                </a:tc>
                <a:tc>
                  <a:txBody>
                    <a:bodyPr/>
                    <a:lstStyle/>
                    <a:p>
                      <a:pPr algn="r"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noFill/>
                  </a:tcPr>
                </a:tc>
              </a:tr>
              <a:tr h="110443">
                <a:tc gridSpan="2">
                  <a:txBody>
                    <a:bodyPr/>
                    <a:lstStyle/>
                    <a:p>
                      <a:pPr algn="l" fontAlgn="b"/>
                      <a:r>
                        <a:rPr lang="en-US" sz="800" u="none" strike="noStrike" dirty="0">
                          <a:effectLst/>
                        </a:rPr>
                        <a:t>Expenditures</a:t>
                      </a:r>
                      <a:endParaRPr lang="en-US" sz="800" b="1" i="0" u="none" strike="noStrike" dirty="0">
                        <a:solidFill>
                          <a:srgbClr val="000000"/>
                        </a:solidFill>
                        <a:effectLst/>
                        <a:latin typeface="Arial"/>
                      </a:endParaRPr>
                    </a:p>
                  </a:txBody>
                  <a:tcPr marL="0" marR="0" marT="0" marB="0" anchor="b">
                    <a:no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a:endParaRPr>
                    </a:p>
                  </a:txBody>
                  <a:tcPr marL="0" marR="0" marT="0" marB="0" anchor="b">
                    <a:noFill/>
                  </a:tcPr>
                </a:tc>
                <a:tc>
                  <a:txBody>
                    <a:bodyPr/>
                    <a:lstStyle/>
                    <a:p>
                      <a:pPr algn="r" fontAlgn="b"/>
                      <a:endParaRPr lang="en-US" sz="800" b="0" i="0" u="none" strike="noStrike" dirty="0">
                        <a:effectLst/>
                        <a:latin typeface="Arial"/>
                      </a:endParaRPr>
                    </a:p>
                  </a:txBody>
                  <a:tcPr marL="0" marR="0" marT="0" marB="0" anchor="b">
                    <a:noFill/>
                  </a:tcPr>
                </a:tc>
              </a:tr>
              <a:tr h="104921">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Compensation and Benefits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$1,300,000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dirty="0">
                        <a:effectLst/>
                        <a:latin typeface="Arial"/>
                      </a:endParaRPr>
                    </a:p>
                  </a:txBody>
                  <a:tcPr marL="0" marR="0" marT="0" marB="0" anchor="b">
                    <a:noFill/>
                  </a:tcPr>
                </a:tc>
                <a:tc>
                  <a:txBody>
                    <a:bodyPr/>
                    <a:lstStyle/>
                    <a:p>
                      <a:pPr algn="l" fontAlgn="b"/>
                      <a:r>
                        <a:rPr lang="en-US" sz="800" u="none" strike="noStrike" dirty="0">
                          <a:effectLst/>
                        </a:rPr>
                        <a:t>Operating Supplies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$235,000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Inventory &amp; Cost of Goods Sold</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$24,000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Professional Fees and Contracted Services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$400,000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Building, Equipment, Operations and Maintenance</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$342,000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Travel, Membership and Training</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$400,000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Advertising, Promotion and  Recruitment</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$10,000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Bursaries, Awards and Scholarships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r>
                        <a:rPr lang="en-US" sz="800" u="none" strike="noStrike" dirty="0">
                          <a:effectLst/>
                        </a:rPr>
                        <a:t>        </a:t>
                      </a:r>
                      <a:r>
                        <a:rPr lang="en-US" sz="800" u="none" strike="noStrike" dirty="0" smtClean="0">
                          <a:effectLst/>
                        </a:rPr>
                        <a:t>$420,000 </a:t>
                      </a:r>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800" b="1" i="0" u="none" strike="noStrike" dirty="0">
                        <a:solidFill>
                          <a:srgbClr val="00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800" b="1" i="0" u="none" strike="noStrike" dirty="0">
                        <a:solidFill>
                          <a:srgbClr val="00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endParaRPr lang="en-US" sz="8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r>
              <a:tr h="124433">
                <a:tc gridSpan="2">
                  <a:txBody>
                    <a:bodyPr/>
                    <a:lstStyle/>
                    <a:p>
                      <a:pPr algn="l" fontAlgn="b"/>
                      <a:r>
                        <a:rPr lang="en-US" sz="800" u="none" strike="noStrike" dirty="0">
                          <a:effectLst/>
                        </a:rPr>
                        <a:t>Total Expenditures</a:t>
                      </a:r>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dirty="0">
                          <a:effectLst/>
                        </a:rPr>
                        <a:t>     </a:t>
                      </a:r>
                      <a:r>
                        <a:rPr lang="en-US" sz="800" u="none" strike="noStrike" dirty="0" smtClean="0">
                          <a:effectLst/>
                        </a:rPr>
                        <a:t>$3,131,000 </a:t>
                      </a:r>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877">
                <a:tc>
                  <a:txBody>
                    <a:bodyPr/>
                    <a:lstStyle/>
                    <a:p>
                      <a:pPr algn="l" fontAlgn="b"/>
                      <a:endParaRPr lang="en-US" sz="800" b="0" i="0" u="none" strike="noStrike">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1570">
                <a:tc gridSpan="2">
                  <a:txBody>
                    <a:bodyPr/>
                    <a:lstStyle/>
                    <a:p>
                      <a:pPr algn="l" fontAlgn="b"/>
                      <a:r>
                        <a:rPr lang="en-US" sz="800" u="none" strike="noStrike" dirty="0">
                          <a:effectLst/>
                        </a:rPr>
                        <a:t>Excess (Deficiency) of Revenues over Expenditures before Reserves and  Purchase of Capital Assets</a:t>
                      </a:r>
                      <a:endParaRPr lang="en-US" sz="800" b="1"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dirty="0">
                          <a:effectLst/>
                        </a:rPr>
                        <a:t>                 -   </a:t>
                      </a:r>
                      <a:endParaRPr lang="en-US" sz="800" b="0"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noFill/>
                  </a:tcPr>
                </a:tc>
                <a:tc>
                  <a:txBody>
                    <a:bodyPr/>
                    <a:lstStyle/>
                    <a:p>
                      <a:pPr algn="r"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noFill/>
                  </a:tcPr>
                </a:tc>
                <a:tc>
                  <a:txBody>
                    <a:bodyPr/>
                    <a:lstStyle/>
                    <a:p>
                      <a:pPr algn="l" fontAlgn="b"/>
                      <a:r>
                        <a:rPr lang="en-US" sz="800" u="none" strike="noStrike" dirty="0">
                          <a:effectLst/>
                        </a:rPr>
                        <a:t>Purchase of Capital Assets</a:t>
                      </a:r>
                      <a:endParaRPr lang="en-US" sz="800" b="0" i="0" u="none" strike="noStrike" dirty="0">
                        <a:effectLst/>
                        <a:latin typeface="Arial"/>
                      </a:endParaRPr>
                    </a:p>
                  </a:txBody>
                  <a:tcPr marL="0" marR="0" marT="0" marB="0" anchor="b">
                    <a:noFill/>
                  </a:tcPr>
                </a:tc>
                <a:tc>
                  <a:txBody>
                    <a:bodyPr/>
                    <a:lstStyle/>
                    <a:p>
                      <a:pPr algn="l" fontAlgn="b"/>
                      <a:endParaRPr lang="en-US" sz="800" b="0" i="0" u="none" strike="noStrike" dirty="0">
                        <a:effectLst/>
                        <a:latin typeface="Arial"/>
                      </a:endParaRPr>
                    </a:p>
                  </a:txBody>
                  <a:tcPr marL="0" marR="0" marT="0" marB="0" anchor="b">
                    <a:noFill/>
                  </a:tcPr>
                </a:tc>
                <a:tc>
                  <a:txBody>
                    <a:bodyPr/>
                    <a:lstStyle/>
                    <a:p>
                      <a:pPr algn="r" fontAlgn="b"/>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Building Reserves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noFill/>
                  </a:tcPr>
                </a:tc>
                <a:tc>
                  <a:txBody>
                    <a:bodyPr/>
                    <a:lstStyle/>
                    <a:p>
                      <a:pPr algn="l" fontAlgn="b"/>
                      <a:r>
                        <a:rPr lang="en-US" sz="800" u="none" strike="noStrike" dirty="0">
                          <a:effectLst/>
                        </a:rPr>
                        <a:t>Board Reserves</a:t>
                      </a:r>
                      <a:endParaRPr lang="en-US" sz="800" b="0" i="0" u="none" strike="noStrike" dirty="0">
                        <a:solidFill>
                          <a:srgbClr val="000000"/>
                        </a:solidFill>
                        <a:effectLst/>
                        <a:latin typeface="Arial"/>
                      </a:endParaRPr>
                    </a:p>
                  </a:txBody>
                  <a:tcPr marL="0" marR="0" marT="0" marB="0" anchor="b">
                    <a:noFill/>
                  </a:tcPr>
                </a:tc>
                <a:tc>
                  <a:txBody>
                    <a:bodyPr/>
                    <a:lstStyle/>
                    <a:p>
                      <a:pPr algn="l" fontAlgn="b"/>
                      <a:endParaRPr lang="en-US" sz="800" b="0" i="0" u="none" strike="noStrike" dirty="0">
                        <a:solidFill>
                          <a:srgbClr val="000000"/>
                        </a:solidFill>
                        <a:effectLst/>
                        <a:latin typeface="Arial"/>
                      </a:endParaRPr>
                    </a:p>
                  </a:txBody>
                  <a:tcPr marL="0" marR="0" marT="0" marB="0" anchor="b">
                    <a:noFill/>
                  </a:tcPr>
                </a:tc>
                <a:tc>
                  <a:txBody>
                    <a:bodyPr/>
                    <a:lstStyle/>
                    <a:p>
                      <a:pPr algn="r" fontAlgn="b"/>
                      <a:endParaRPr lang="en-US" sz="800" b="0" i="0" u="none" strike="noStrike" dirty="0">
                        <a:effectLst/>
                        <a:latin typeface="Arial"/>
                      </a:endParaRPr>
                    </a:p>
                  </a:txBody>
                  <a:tcPr marL="0" marR="0" marT="0" marB="0" anchor="b">
                    <a:noFill/>
                  </a:tcPr>
                </a:tc>
              </a:tr>
              <a:tr h="93877">
                <a:tc>
                  <a:txBody>
                    <a:bodyPr/>
                    <a:lstStyle/>
                    <a:p>
                      <a:pPr algn="l" fontAlgn="b"/>
                      <a:endParaRPr lang="en-US" sz="800" b="0" i="0" u="none" strike="noStrike">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a:solidFill>
                          <a:srgbClr val="000000"/>
                        </a:solidFill>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c>
                  <a:txBody>
                    <a:bodyPr/>
                    <a:lstStyle/>
                    <a:p>
                      <a:pPr algn="r" fontAlgn="b"/>
                      <a:endParaRPr lang="en-US" sz="800" b="0" i="0" u="none" strike="noStrike" dirty="0">
                        <a:effectLst/>
                        <a:latin typeface="Arial"/>
                      </a:endParaRPr>
                    </a:p>
                  </a:txBody>
                  <a:tcPr marL="0" marR="0" marT="0" marB="0" anchor="b">
                    <a:lnB w="12700" cap="flat" cmpd="sng" algn="ctr">
                      <a:solidFill>
                        <a:schemeClr val="tx1"/>
                      </a:solidFill>
                      <a:prstDash val="solid"/>
                      <a:round/>
                      <a:headEnd type="none" w="med" len="med"/>
                      <a:tailEnd type="none" w="med" len="med"/>
                    </a:lnB>
                    <a:noFill/>
                  </a:tcPr>
                </a:tc>
              </a:tr>
              <a:tr h="115965">
                <a:tc gridSpan="2">
                  <a:txBody>
                    <a:bodyPr/>
                    <a:lstStyle/>
                    <a:p>
                      <a:pPr algn="l" fontAlgn="b"/>
                      <a:r>
                        <a:rPr lang="en-US" sz="800" u="none" strike="noStrike" dirty="0">
                          <a:effectLst/>
                        </a:rPr>
                        <a:t>Reserves/Purchase of Capital Assets</a:t>
                      </a:r>
                      <a:endParaRPr lang="en-US" sz="800" b="1"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pPr algn="l" fontAlgn="b"/>
                      <a:endParaRPr lang="en-US" sz="800" b="1"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800" u="none" strike="noStrike" dirty="0">
                          <a:effectLst/>
                        </a:rPr>
                        <a:t>                 -   </a:t>
                      </a:r>
                      <a:endParaRPr lang="en-US" sz="800" b="0"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877">
                <a:tc>
                  <a:txBody>
                    <a:bodyPr/>
                    <a:lstStyle/>
                    <a:p>
                      <a:pPr algn="l" fontAlgn="b"/>
                      <a:endParaRPr lang="en-US" sz="800" b="0"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endParaRPr lang="en-US" sz="800" b="0" i="0" u="none" strike="noStrike" dirty="0">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3877">
                <a:tc gridSpan="3">
                  <a:txBody>
                    <a:bodyPr/>
                    <a:lstStyle/>
                    <a:p>
                      <a:pPr algn="l" fontAlgn="b"/>
                      <a:r>
                        <a:rPr lang="en-US" sz="800" u="none" strike="noStrike" dirty="0" smtClean="0">
                          <a:effectLst/>
                        </a:rPr>
                        <a:t>Fund </a:t>
                      </a:r>
                      <a:r>
                        <a:rPr lang="en-US" sz="800" u="none" strike="noStrike" dirty="0">
                          <a:effectLst/>
                        </a:rPr>
                        <a:t>Surplus (Deficiency) after Reserves</a:t>
                      </a:r>
                      <a:endParaRPr lang="en-US" sz="800" b="1"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en-US" sz="800" b="1" i="0" u="none" strike="noStrike" dirty="0">
                        <a:solidFill>
                          <a:srgbClr val="000000"/>
                        </a:solidFill>
                        <a:effectLst/>
                        <a:latin typeface="Arial"/>
                      </a:endParaRPr>
                    </a:p>
                  </a:txBody>
                  <a:tcPr marL="0" marR="0" marT="0" marB="0" anchor="b">
                    <a:lnT w="12700" cap="flat" cmpd="sng" algn="ctr">
                      <a:solidFill>
                        <a:schemeClr val="tx1"/>
                      </a:solidFill>
                      <a:prstDash val="solid"/>
                      <a:round/>
                      <a:headEnd type="none" w="med" len="med"/>
                      <a:tailEnd type="none" w="med" len="med"/>
                    </a:lnT>
                    <a:noFill/>
                  </a:tcPr>
                </a:tc>
                <a:tc hMerge="1">
                  <a:txBody>
                    <a:bodyPr/>
                    <a:lstStyle/>
                    <a:p>
                      <a:endParaRPr lang="en-US"/>
                    </a:p>
                  </a:txBody>
                  <a:tcPr>
                    <a:lnT w="12700" cap="flat" cmpd="sng" algn="ctr">
                      <a:solidFill>
                        <a:schemeClr val="tx1"/>
                      </a:solidFill>
                      <a:prstDash val="solid"/>
                      <a:round/>
                      <a:headEnd type="none" w="med" len="med"/>
                      <a:tailEnd type="none" w="med" len="med"/>
                    </a:lnT>
                    <a:noFill/>
                  </a:tcPr>
                </a:tc>
                <a:tc>
                  <a:txBody>
                    <a:bodyPr/>
                    <a:lstStyle/>
                    <a:p>
                      <a:pPr algn="r" fontAlgn="b"/>
                      <a:r>
                        <a:rPr lang="en-US" sz="800" u="none" strike="noStrike" dirty="0" smtClean="0">
                          <a:solidFill>
                            <a:schemeClr val="tx1"/>
                          </a:solidFill>
                          <a:effectLst/>
                        </a:rPr>
                        <a:t>-</a:t>
                      </a:r>
                      <a:endParaRPr lang="en-US" sz="800" b="0" i="0" u="none" strike="noStrike" dirty="0">
                        <a:solidFill>
                          <a:schemeClr val="tx1"/>
                        </a:solidFill>
                        <a:effectLst/>
                        <a:latin typeface="Arial"/>
                      </a:endParaRPr>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8291463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648046" y="345199"/>
            <a:ext cx="6067203" cy="461665"/>
          </a:xfrm>
          <a:prstGeom prst="rect">
            <a:avLst/>
          </a:prstGeom>
          <a:noFill/>
        </p:spPr>
        <p:txBody>
          <a:bodyPr wrap="square" rtlCol="0">
            <a:spAutoFit/>
          </a:bodyPr>
          <a:lstStyle/>
          <a:p>
            <a:pPr algn="ctr">
              <a:spcAft>
                <a:spcPts val="600"/>
              </a:spcAft>
            </a:pPr>
            <a:r>
              <a:rPr lang="en-US" sz="2400" b="1" dirty="0" smtClean="0">
                <a:solidFill>
                  <a:srgbClr val="007694"/>
                </a:solidFill>
              </a:rPr>
              <a:t>Specific Purpose Fund Budget</a:t>
            </a:r>
          </a:p>
        </p:txBody>
      </p:sp>
      <p:grpSp>
        <p:nvGrpSpPr>
          <p:cNvPr id="10" name="Group 9"/>
          <p:cNvGrpSpPr/>
          <p:nvPr/>
        </p:nvGrpSpPr>
        <p:grpSpPr>
          <a:xfrm>
            <a:off x="161394" y="160627"/>
            <a:ext cx="1331146" cy="1275363"/>
            <a:chOff x="6504835" y="2641391"/>
            <a:chExt cx="1331146" cy="1275363"/>
          </a:xfrm>
        </p:grpSpPr>
        <p:sp>
          <p:nvSpPr>
            <p:cNvPr id="11" name="Rounded Rectangle 10"/>
            <p:cNvSpPr/>
            <p:nvPr/>
          </p:nvSpPr>
          <p:spPr>
            <a:xfrm>
              <a:off x="6504835" y="2658502"/>
              <a:ext cx="1331146" cy="1258252"/>
            </a:xfrm>
            <a:prstGeom prst="roundRect">
              <a:avLst/>
            </a:prstGeom>
            <a:solidFill>
              <a:srgbClr val="007694"/>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Rounded Rectangle 4"/>
            <p:cNvSpPr/>
            <p:nvPr/>
          </p:nvSpPr>
          <p:spPr>
            <a:xfrm>
              <a:off x="6504835" y="2641391"/>
              <a:ext cx="1208300" cy="11354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Specific Purpose Fund</a:t>
              </a:r>
              <a:endParaRPr lang="en-US" sz="2100" kern="1200" dirty="0"/>
            </a:p>
          </p:txBody>
        </p:sp>
      </p:grpSp>
      <p:graphicFrame>
        <p:nvGraphicFramePr>
          <p:cNvPr id="2" name="Table 1"/>
          <p:cNvGraphicFramePr>
            <a:graphicFrameLocks noGrp="1"/>
          </p:cNvGraphicFramePr>
          <p:nvPr>
            <p:extLst>
              <p:ext uri="{D42A27DB-BD31-4B8C-83A1-F6EECF244321}">
                <p14:modId xmlns:p14="http://schemas.microsoft.com/office/powerpoint/2010/main" val="2603724486"/>
              </p:ext>
            </p:extLst>
          </p:nvPr>
        </p:nvGraphicFramePr>
        <p:xfrm>
          <a:off x="1852088" y="1031642"/>
          <a:ext cx="5455160" cy="4523555"/>
        </p:xfrm>
        <a:graphic>
          <a:graphicData uri="http://schemas.openxmlformats.org/drawingml/2006/table">
            <a:tbl>
              <a:tblPr>
                <a:tableStyleId>{5C22544A-7EE6-4342-B048-85BDC9FD1C3A}</a:tableStyleId>
              </a:tblPr>
              <a:tblGrid>
                <a:gridCol w="168442"/>
                <a:gridCol w="2919664"/>
                <a:gridCol w="789018"/>
                <a:gridCol w="789018"/>
                <a:gridCol w="789018"/>
              </a:tblGrid>
              <a:tr h="328032">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3">
                  <a:txBody>
                    <a:bodyPr/>
                    <a:lstStyle/>
                    <a:p>
                      <a:pPr algn="ctr" fontAlgn="ctr"/>
                      <a:r>
                        <a:rPr lang="en-US" sz="800" b="1" u="none" strike="noStrike" dirty="0">
                          <a:effectLst/>
                        </a:rPr>
                        <a:t>Non Operating Funds</a:t>
                      </a:r>
                      <a:endParaRPr lang="en-US" sz="800" b="1" i="0" u="none" strike="noStrike" dirty="0">
                        <a:effectLst/>
                        <a:latin typeface="Arial"/>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algn="ctr" fontAlgn="b"/>
                      <a:r>
                        <a:rPr lang="en-US" sz="800" b="1" u="none" strike="noStrike" dirty="0">
                          <a:solidFill>
                            <a:schemeClr val="bg1"/>
                          </a:solidFill>
                          <a:effectLst/>
                        </a:rPr>
                        <a:t>Professional</a:t>
                      </a:r>
                      <a:endParaRPr lang="en-US" sz="800" b="1" i="0" u="none" strike="noStrike" dirty="0">
                        <a:solidFill>
                          <a:schemeClr val="bg1"/>
                        </a:solidFill>
                        <a:effectLst/>
                        <a:latin typeface="Arial"/>
                      </a:endParaRPr>
                    </a:p>
                    <a:p>
                      <a:pPr algn="ctr" fontAlgn="b"/>
                      <a:r>
                        <a:rPr lang="en-US" sz="800" b="1" u="none" strike="noStrike" dirty="0">
                          <a:solidFill>
                            <a:schemeClr val="bg1"/>
                          </a:solidFill>
                          <a:effectLst/>
                        </a:rPr>
                        <a:t>Allowance</a:t>
                      </a:r>
                      <a:endParaRPr lang="en-US" sz="800" b="1" i="0" u="none" strike="noStrike" dirty="0">
                        <a:solidFill>
                          <a:schemeClr val="bg1"/>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694"/>
                    </a:solidFill>
                  </a:tcPr>
                </a:tc>
                <a:tc rowSpan="2">
                  <a:txBody>
                    <a:bodyPr/>
                    <a:lstStyle/>
                    <a:p>
                      <a:pPr algn="ctr" fontAlgn="b"/>
                      <a:r>
                        <a:rPr lang="en-US" sz="800" b="1" u="none" strike="noStrike" dirty="0">
                          <a:solidFill>
                            <a:schemeClr val="bg1"/>
                          </a:solidFill>
                          <a:effectLst/>
                        </a:rPr>
                        <a:t>Specific</a:t>
                      </a:r>
                      <a:endParaRPr lang="en-US" sz="800" b="1" i="0" u="none" strike="noStrike" dirty="0">
                        <a:solidFill>
                          <a:schemeClr val="bg1"/>
                        </a:solidFill>
                        <a:effectLst/>
                        <a:latin typeface="Arial"/>
                      </a:endParaRPr>
                    </a:p>
                    <a:p>
                      <a:pPr algn="ctr" fontAlgn="b"/>
                      <a:r>
                        <a:rPr lang="en-US" sz="800" b="1" u="none" strike="noStrike" dirty="0">
                          <a:solidFill>
                            <a:schemeClr val="bg1"/>
                          </a:solidFill>
                          <a:effectLst/>
                        </a:rPr>
                        <a:t>Purpose</a:t>
                      </a:r>
                      <a:endParaRPr lang="en-US" sz="800" b="1" i="0" u="none" strike="noStrike" dirty="0">
                        <a:solidFill>
                          <a:schemeClr val="bg1"/>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694"/>
                    </a:solidFill>
                  </a:tcPr>
                </a:tc>
                <a:tc rowSpan="2">
                  <a:txBody>
                    <a:bodyPr/>
                    <a:lstStyle/>
                    <a:p>
                      <a:pPr algn="ctr" fontAlgn="b"/>
                      <a:r>
                        <a:rPr lang="en-US" sz="800" b="1" u="none" strike="noStrike" dirty="0">
                          <a:solidFill>
                            <a:schemeClr val="bg1"/>
                          </a:solidFill>
                          <a:effectLst/>
                        </a:rPr>
                        <a:t>Bursaries</a:t>
                      </a:r>
                      <a:endParaRPr lang="en-US" sz="800" b="1" i="0" u="none" strike="noStrike" dirty="0">
                        <a:solidFill>
                          <a:schemeClr val="bg1"/>
                        </a:solidFill>
                        <a:effectLst/>
                        <a:latin typeface="Arial"/>
                      </a:endParaRPr>
                    </a:p>
                    <a:p>
                      <a:pPr algn="ctr" fontAlgn="b"/>
                      <a:r>
                        <a:rPr lang="en-US" sz="800" b="1" u="none" strike="noStrike" dirty="0">
                          <a:solidFill>
                            <a:schemeClr val="bg1"/>
                          </a:solidFill>
                          <a:effectLst/>
                        </a:rPr>
                        <a:t> </a:t>
                      </a:r>
                      <a:endParaRPr lang="en-US" sz="800" b="1" i="0" u="none" strike="noStrike" dirty="0">
                        <a:solidFill>
                          <a:schemeClr val="bg1"/>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694"/>
                    </a:solid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US" sz="800" b="1" i="0" u="none" strike="noStrike" dirty="0">
                        <a:solidFill>
                          <a:srgbClr val="0000FF"/>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fontAlgn="b"/>
                      <a:endParaRPr lang="en-US" sz="600" b="1" i="0" u="none" strike="noStrike" dirty="0">
                        <a:effectLst/>
                        <a:latin typeface="Arial"/>
                      </a:endParaRPr>
                    </a:p>
                  </a:txBody>
                  <a:tcPr marL="0" marR="0" marT="0" marB="0" anchor="b"/>
                </a:tc>
                <a:tc vMerge="1">
                  <a:txBody>
                    <a:bodyPr/>
                    <a:lstStyle/>
                    <a:p>
                      <a:pPr algn="ctr" fontAlgn="b"/>
                      <a:endParaRPr lang="en-US" sz="600" b="1" i="0" u="none" strike="noStrike" dirty="0">
                        <a:effectLst/>
                        <a:latin typeface="Arial"/>
                      </a:endParaRPr>
                    </a:p>
                  </a:txBody>
                  <a:tcPr marL="0" marR="0" marT="0" marB="0" anchor="b"/>
                </a:tc>
                <a:tc vMerge="1">
                  <a:txBody>
                    <a:bodyPr/>
                    <a:lstStyle/>
                    <a:p>
                      <a:pPr algn="ctr" fontAlgn="b"/>
                      <a:endParaRPr lang="en-US" sz="600" b="1" i="0" u="none" strike="noStrike" dirty="0">
                        <a:effectLst/>
                        <a:latin typeface="Arial"/>
                      </a:endParaRPr>
                    </a:p>
                  </a:txBody>
                  <a:tcPr marL="0" marR="0" marT="0" marB="0" anchor="b"/>
                </a:tc>
              </a:tr>
              <a:tr h="110443">
                <a:tc gridSpan="2">
                  <a:txBody>
                    <a:bodyPr/>
                    <a:lstStyle/>
                    <a:p>
                      <a:pPr algn="l" fontAlgn="b"/>
                      <a:r>
                        <a:rPr lang="en-US" sz="800" u="none" strike="noStrike" dirty="0">
                          <a:effectLst/>
                        </a:rPr>
                        <a:t>Revenue</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Government Grants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1,414,000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300,000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Tuition - Domestic</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125,000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Lab and Course Fees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1,804,600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Other Revenues and Sales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886,000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900,000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dirty="0">
                          <a:effectLst/>
                        </a:rPr>
                        <a:t>Internal Revenues and Transfers</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698,000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233,709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80,000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dirty="0">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9399">
                <a:tc gridSpan="2">
                  <a:txBody>
                    <a:bodyPr/>
                    <a:lstStyle/>
                    <a:p>
                      <a:pPr algn="l" fontAlgn="b"/>
                      <a:r>
                        <a:rPr lang="en-US" sz="800" u="none" strike="noStrike" dirty="0">
                          <a:effectLst/>
                        </a:rPr>
                        <a:t>Total Revenue</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698,000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4,463,309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1,280,000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a:solidFill>
                          <a:srgbClr val="FF0000"/>
                        </a:solidFill>
                        <a:effectLst/>
                        <a:latin typeface="Arial"/>
                      </a:endParaRPr>
                    </a:p>
                  </a:txBody>
                  <a:tcPr marL="66266"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gridSpan="2">
                  <a:txBody>
                    <a:bodyPr/>
                    <a:lstStyle/>
                    <a:p>
                      <a:pPr algn="l" fontAlgn="b"/>
                      <a:r>
                        <a:rPr lang="en-US" sz="800" u="none" strike="noStrike">
                          <a:effectLst/>
                        </a:rPr>
                        <a:t>Expenditures</a:t>
                      </a:r>
                      <a:endParaRPr lang="en-US" sz="800" b="1"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4921">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Compensation and Benefits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6,500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1,468,709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Operating Supplies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62,000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891,000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Inventory &amp; Cost of Goods Sold</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Professional Fees and Contracted Services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76,000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818,000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Building, Equipment, Operations and Maintenance</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15,000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800,000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Travel, Membership and Training</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402,000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373,000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Advertising, Promotion and  Recruitment</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62,000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Bursaries, Awards and Scholarships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436,000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1,280,000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Computer, Technology Leasing and Upgrades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15,000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1" i="0" u="none" strike="noStrike">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4433">
                <a:tc gridSpan="2">
                  <a:txBody>
                    <a:bodyPr/>
                    <a:lstStyle/>
                    <a:p>
                      <a:pPr algn="l" fontAlgn="b"/>
                      <a:r>
                        <a:rPr lang="en-US" sz="800" u="none" strike="noStrike">
                          <a:effectLst/>
                        </a:rPr>
                        <a:t>Total Expenditures</a:t>
                      </a:r>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a:effectLst/>
                        </a:rPr>
                        <a:t>        576,500 </a:t>
                      </a:r>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4,849,709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1,280,000 </a:t>
                      </a:r>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91570">
                <a:tc gridSpan="2">
                  <a:txBody>
                    <a:bodyPr/>
                    <a:lstStyle/>
                    <a:p>
                      <a:pPr algn="l" fontAlgn="b"/>
                      <a:r>
                        <a:rPr lang="en-US" sz="800" u="none" strike="noStrike">
                          <a:effectLst/>
                        </a:rPr>
                        <a:t>Excess (Deficiency) of Revenues over Expenditures before Reserves and  Purchase of Capital Assets</a:t>
                      </a:r>
                      <a:endParaRPr lang="en-US" sz="800" b="1"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a:effectLst/>
                        </a:rPr>
                        <a:t>        121,500 </a:t>
                      </a:r>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a:t>
                      </a:r>
                      <a:r>
                        <a:rPr lang="en-US" sz="800" u="none" strike="noStrike" dirty="0">
                          <a:solidFill>
                            <a:srgbClr val="FF0000"/>
                          </a:solidFill>
                          <a:effectLst/>
                        </a:rPr>
                        <a:t>      (386,400)</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10443">
                <a:tc>
                  <a:txBody>
                    <a:bodyPr/>
                    <a:lstStyle/>
                    <a:p>
                      <a:pPr algn="l" fontAlgn="b"/>
                      <a:endParaRPr lang="en-US" sz="800" b="0" i="0" u="none" strike="noStrike">
                        <a:solidFill>
                          <a:srgbClr val="000000"/>
                        </a:solidFill>
                        <a:effectLst/>
                        <a:latin typeface="Calibri"/>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Purchase of Capital Assets</a:t>
                      </a:r>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Building Reserves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800" u="none" strike="noStrike">
                          <a:effectLst/>
                        </a:rPr>
                        <a:t>Board Reserves</a:t>
                      </a:r>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93877">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solidFill>
                          <a:srgbClr val="000000"/>
                        </a:solidFill>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a:effectLst/>
                        </a:rPr>
                        <a:t>Reserves/Purchase of Capital Assets</a:t>
                      </a:r>
                      <a:endParaRPr lang="en-US" sz="800" b="1"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a:effectLst/>
                        </a:rPr>
                        <a:t>                 -   </a:t>
                      </a:r>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a:effectLst/>
                        </a:rPr>
                        <a:t>                 -   </a:t>
                      </a:r>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93877">
                <a:tc>
                  <a:txBody>
                    <a:bodyPr/>
                    <a:lstStyle/>
                    <a:p>
                      <a:pPr algn="l" fontAlgn="b"/>
                      <a:endParaRPr lang="en-US" sz="800" b="0" i="0" u="none" strike="noStrike">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800" b="0" i="0" u="none" strike="noStrike" dirty="0">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15965">
                <a:tc gridSpan="2">
                  <a:txBody>
                    <a:bodyPr/>
                    <a:lstStyle/>
                    <a:p>
                      <a:pPr algn="l" fontAlgn="b"/>
                      <a:r>
                        <a:rPr lang="en-US" sz="800" u="none" strike="noStrike" dirty="0">
                          <a:effectLst/>
                        </a:rPr>
                        <a:t>Fund Surplus (Deficiency) after Reserves</a:t>
                      </a:r>
                      <a:endParaRPr lang="en-US" sz="800" b="1"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r" fontAlgn="b"/>
                      <a:r>
                        <a:rPr lang="en-US" sz="800" u="none" strike="noStrike" dirty="0">
                          <a:effectLst/>
                        </a:rPr>
                        <a:t>        121,500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solidFill>
                            <a:srgbClr val="FF0000"/>
                          </a:solidFill>
                          <a:effectLst/>
                        </a:rPr>
                        <a:t>       (386,400)</a:t>
                      </a:r>
                      <a:endParaRPr lang="en-US" sz="800" b="0" i="0" u="none" strike="noStrike" dirty="0">
                        <a:solidFill>
                          <a:srgbClr val="FF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u="none" strike="noStrike" dirty="0">
                          <a:effectLst/>
                        </a:rPr>
                        <a:t>                 -   </a:t>
                      </a:r>
                      <a:endParaRPr lang="en-US" sz="800" b="0" i="0" u="none" strike="noStrike" dirty="0">
                        <a:solidFill>
                          <a:srgbClr val="000000"/>
                        </a:solidFill>
                        <a:effectLst/>
                        <a:latin typeface="Arial"/>
                      </a:endParaRPr>
                    </a:p>
                  </a:txBody>
                  <a:tcPr marL="0" marR="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82914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3153" y="262901"/>
            <a:ext cx="7243948" cy="523220"/>
          </a:xfrm>
          <a:prstGeom prst="rect">
            <a:avLst/>
          </a:prstGeom>
          <a:noFill/>
        </p:spPr>
        <p:txBody>
          <a:bodyPr wrap="square" rtlCol="0">
            <a:spAutoFit/>
          </a:bodyPr>
          <a:lstStyle/>
          <a:p>
            <a:pPr algn="ctr">
              <a:spcAft>
                <a:spcPts val="600"/>
              </a:spcAft>
            </a:pPr>
            <a:r>
              <a:rPr lang="en-US" sz="2800" b="1" dirty="0" smtClean="0">
                <a:solidFill>
                  <a:srgbClr val="007694"/>
                </a:solidFill>
              </a:rPr>
              <a:t>TRU Total Course Enrolments:  2006-2014</a:t>
            </a:r>
            <a:endParaRPr lang="en-US" sz="2800" b="1" dirty="0">
              <a:solidFill>
                <a:srgbClr val="007694"/>
              </a:solidFill>
            </a:endParaRPr>
          </a:p>
        </p:txBody>
      </p:sp>
      <p:sp>
        <p:nvSpPr>
          <p:cNvPr id="7" name="Oval 6"/>
          <p:cNvSpPr/>
          <p:nvPr/>
        </p:nvSpPr>
        <p:spPr>
          <a:xfrm>
            <a:off x="5304114" y="3807724"/>
            <a:ext cx="1654826" cy="85344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19300" y="3130554"/>
            <a:ext cx="3252557" cy="369332"/>
          </a:xfrm>
          <a:prstGeom prst="rect">
            <a:avLst/>
          </a:prstGeom>
          <a:noFill/>
        </p:spPr>
        <p:txBody>
          <a:bodyPr wrap="none" rtlCol="0">
            <a:spAutoFit/>
          </a:bodyPr>
          <a:lstStyle/>
          <a:p>
            <a:r>
              <a:rPr lang="en-US" b="1" dirty="0" smtClean="0"/>
              <a:t>Reliance on Int’l Growth is Risky</a:t>
            </a:r>
            <a:endParaRPr lang="en-US" b="1" dirty="0"/>
          </a:p>
        </p:txBody>
      </p:sp>
      <p:cxnSp>
        <p:nvCxnSpPr>
          <p:cNvPr id="10" name="Straight Arrow Connector 9"/>
          <p:cNvCxnSpPr/>
          <p:nvPr/>
        </p:nvCxnSpPr>
        <p:spPr>
          <a:xfrm>
            <a:off x="4500748" y="3499886"/>
            <a:ext cx="914400" cy="430846"/>
          </a:xfrm>
          <a:prstGeom prst="straightConnector1">
            <a:avLst/>
          </a:prstGeom>
          <a:ln w="28575">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5351615" y="1062545"/>
            <a:ext cx="1654826" cy="85344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24988" y="795222"/>
            <a:ext cx="2671309" cy="369332"/>
          </a:xfrm>
          <a:prstGeom prst="rect">
            <a:avLst/>
          </a:prstGeom>
          <a:noFill/>
        </p:spPr>
        <p:txBody>
          <a:bodyPr wrap="none" rtlCol="0">
            <a:spAutoFit/>
          </a:bodyPr>
          <a:lstStyle/>
          <a:p>
            <a:r>
              <a:rPr lang="en-US" b="1" dirty="0" smtClean="0"/>
              <a:t>Growth Driven By OL/Int’l</a:t>
            </a:r>
            <a:endParaRPr lang="en-US" b="1" dirty="0"/>
          </a:p>
        </p:txBody>
      </p:sp>
      <p:cxnSp>
        <p:nvCxnSpPr>
          <p:cNvPr id="13" name="Straight Arrow Connector 12"/>
          <p:cNvCxnSpPr/>
          <p:nvPr/>
        </p:nvCxnSpPr>
        <p:spPr>
          <a:xfrm>
            <a:off x="3740727" y="1031788"/>
            <a:ext cx="1472541" cy="310124"/>
          </a:xfrm>
          <a:prstGeom prst="straightConnector1">
            <a:avLst/>
          </a:prstGeom>
          <a:ln w="28575">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294215" y="1182201"/>
            <a:ext cx="6198177" cy="4791714"/>
          </a:xfrm>
          <a:prstGeom prst="rect">
            <a:avLst/>
          </a:prstGeom>
        </p:spPr>
      </p:pic>
    </p:spTree>
    <p:extLst>
      <p:ext uri="{BB962C8B-B14F-4D97-AF65-F5344CB8AC3E}">
        <p14:creationId xmlns:p14="http://schemas.microsoft.com/office/powerpoint/2010/main" val="9240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759" y="262901"/>
            <a:ext cx="7487921" cy="461665"/>
          </a:xfrm>
          <a:prstGeom prst="rect">
            <a:avLst/>
          </a:prstGeom>
          <a:noFill/>
        </p:spPr>
        <p:txBody>
          <a:bodyPr wrap="square" rtlCol="0">
            <a:spAutoFit/>
          </a:bodyPr>
          <a:lstStyle/>
          <a:p>
            <a:pPr algn="ctr">
              <a:spcAft>
                <a:spcPts val="600"/>
              </a:spcAft>
            </a:pPr>
            <a:r>
              <a:rPr lang="en-US" sz="2400" b="1" dirty="0" smtClean="0">
                <a:solidFill>
                  <a:srgbClr val="007694"/>
                </a:solidFill>
              </a:rPr>
              <a:t>AVED Government Grants ($000’s):  2010-2014</a:t>
            </a:r>
            <a:endParaRPr lang="en-US" sz="2400" b="1" dirty="0">
              <a:solidFill>
                <a:srgbClr val="007694"/>
              </a:solidFill>
            </a:endParaRPr>
          </a:p>
        </p:txBody>
      </p:sp>
      <p:graphicFrame>
        <p:nvGraphicFramePr>
          <p:cNvPr id="8" name="Chart 7"/>
          <p:cNvGraphicFramePr>
            <a:graphicFrameLocks/>
          </p:cNvGraphicFramePr>
          <p:nvPr>
            <p:extLst>
              <p:ext uri="{D42A27DB-BD31-4B8C-83A1-F6EECF244321}">
                <p14:modId xmlns:p14="http://schemas.microsoft.com/office/powerpoint/2010/main" val="1880587300"/>
              </p:ext>
            </p:extLst>
          </p:nvPr>
        </p:nvGraphicFramePr>
        <p:xfrm>
          <a:off x="673734" y="904240"/>
          <a:ext cx="7870825" cy="424973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1828800" y="1163782"/>
            <a:ext cx="6139543" cy="855023"/>
          </a:xfrm>
          <a:prstGeom prst="straightConnector1">
            <a:avLst/>
          </a:prstGeom>
          <a:ln w="28575">
            <a:solidFill>
              <a:srgbClr val="C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76534" y="904240"/>
            <a:ext cx="4139146" cy="646331"/>
          </a:xfrm>
          <a:prstGeom prst="rect">
            <a:avLst/>
          </a:prstGeom>
          <a:noFill/>
        </p:spPr>
        <p:txBody>
          <a:bodyPr wrap="none" rtlCol="0">
            <a:spAutoFit/>
          </a:bodyPr>
          <a:lstStyle/>
          <a:p>
            <a:r>
              <a:rPr lang="en-US" b="1" dirty="0" smtClean="0"/>
              <a:t>Trend in Declining Grants While Domestic</a:t>
            </a:r>
          </a:p>
          <a:p>
            <a:r>
              <a:rPr lang="en-US" b="1" dirty="0" smtClean="0"/>
              <a:t>Enrolment Flat-Lines</a:t>
            </a:r>
            <a:endParaRPr lang="en-US" b="1" dirty="0"/>
          </a:p>
        </p:txBody>
      </p:sp>
    </p:spTree>
    <p:extLst>
      <p:ext uri="{BB962C8B-B14F-4D97-AF65-F5344CB8AC3E}">
        <p14:creationId xmlns:p14="http://schemas.microsoft.com/office/powerpoint/2010/main" val="39042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759" y="262901"/>
            <a:ext cx="7487921" cy="461665"/>
          </a:xfrm>
          <a:prstGeom prst="rect">
            <a:avLst/>
          </a:prstGeom>
          <a:noFill/>
        </p:spPr>
        <p:txBody>
          <a:bodyPr wrap="square" rtlCol="0">
            <a:spAutoFit/>
          </a:bodyPr>
          <a:lstStyle/>
          <a:p>
            <a:pPr algn="ctr">
              <a:spcAft>
                <a:spcPts val="600"/>
              </a:spcAft>
            </a:pPr>
            <a:r>
              <a:rPr lang="en-US" sz="2400" b="1" dirty="0" smtClean="0">
                <a:solidFill>
                  <a:srgbClr val="007694"/>
                </a:solidFill>
              </a:rPr>
              <a:t>Comparison of AVED Funded Block Grants</a:t>
            </a:r>
            <a:endParaRPr lang="en-US" sz="2400" b="1" dirty="0">
              <a:solidFill>
                <a:srgbClr val="007694"/>
              </a:solidFill>
            </a:endParaRPr>
          </a:p>
        </p:txBody>
      </p:sp>
      <p:graphicFrame>
        <p:nvGraphicFramePr>
          <p:cNvPr id="3" name="Chart 2"/>
          <p:cNvGraphicFramePr>
            <a:graphicFrameLocks/>
          </p:cNvGraphicFramePr>
          <p:nvPr>
            <p:extLst>
              <p:ext uri="{D42A27DB-BD31-4B8C-83A1-F6EECF244321}">
                <p14:modId xmlns:p14="http://schemas.microsoft.com/office/powerpoint/2010/main" val="2117056460"/>
              </p:ext>
            </p:extLst>
          </p:nvPr>
        </p:nvGraphicFramePr>
        <p:xfrm>
          <a:off x="600392" y="895351"/>
          <a:ext cx="8143558" cy="4257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910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27759" y="262901"/>
            <a:ext cx="7487921" cy="461665"/>
          </a:xfrm>
          <a:prstGeom prst="rect">
            <a:avLst/>
          </a:prstGeom>
          <a:noFill/>
        </p:spPr>
        <p:txBody>
          <a:bodyPr wrap="square" rtlCol="0">
            <a:spAutoFit/>
          </a:bodyPr>
          <a:lstStyle/>
          <a:p>
            <a:pPr algn="ctr">
              <a:spcAft>
                <a:spcPts val="600"/>
              </a:spcAft>
            </a:pPr>
            <a:r>
              <a:rPr lang="en-US" sz="2400" b="1" dirty="0" smtClean="0">
                <a:solidFill>
                  <a:srgbClr val="007694"/>
                </a:solidFill>
              </a:rPr>
              <a:t>Tuition Fee Comparison (TRU and BC)</a:t>
            </a:r>
            <a:endParaRPr lang="en-US" sz="2400" b="1" dirty="0">
              <a:solidFill>
                <a:srgbClr val="007694"/>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59" y="819382"/>
            <a:ext cx="7060759" cy="4766012"/>
          </a:xfrm>
          <a:prstGeom prst="rect">
            <a:avLst/>
          </a:prstGeom>
        </p:spPr>
      </p:pic>
    </p:spTree>
    <p:extLst>
      <p:ext uri="{BB962C8B-B14F-4D97-AF65-F5344CB8AC3E}">
        <p14:creationId xmlns:p14="http://schemas.microsoft.com/office/powerpoint/2010/main" val="24278000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9237</TotalTime>
  <Words>6024</Words>
  <Application>Microsoft Office PowerPoint</Application>
  <PresentationFormat>On-screen Show (4:3)</PresentationFormat>
  <Paragraphs>1333</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Thompson Rivers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header</dc:title>
  <dc:creator>Julie Hall</dc:creator>
  <cp:lastModifiedBy>Windows User</cp:lastModifiedBy>
  <cp:revision>271</cp:revision>
  <cp:lastPrinted>2014-05-26T19:47:13Z</cp:lastPrinted>
  <dcterms:created xsi:type="dcterms:W3CDTF">2014-02-13T21:45:43Z</dcterms:created>
  <dcterms:modified xsi:type="dcterms:W3CDTF">2014-05-27T17:53:02Z</dcterms:modified>
</cp:coreProperties>
</file>