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00"/>
    <a:srgbClr val="003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70"/>
    <p:restoredTop sz="88016" autoAdjust="0"/>
  </p:normalViewPr>
  <p:slideViewPr>
    <p:cSldViewPr>
      <p:cViewPr varScale="1">
        <p:scale>
          <a:sx n="115" d="100"/>
          <a:sy n="115" d="100"/>
        </p:scale>
        <p:origin x="584"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5AEBE025-9B9A-3C46-A7C8-6652EA24038B}" type="datetimeFigureOut">
              <a:rPr lang="en-US" smtClean="0"/>
              <a:t>3/18/16</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970E199-705B-4944-8983-D209987E670A}" type="slidenum">
              <a:rPr lang="en-US" smtClean="0"/>
              <a:t>‹#›</a:t>
            </a:fld>
            <a:endParaRPr lang="en-US"/>
          </a:p>
        </p:txBody>
      </p:sp>
    </p:spTree>
    <p:extLst>
      <p:ext uri="{BB962C8B-B14F-4D97-AF65-F5344CB8AC3E}">
        <p14:creationId xmlns:p14="http://schemas.microsoft.com/office/powerpoint/2010/main" val="174579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0E199-705B-4944-8983-D209987E670A}" type="slidenum">
              <a:rPr lang="en-US" smtClean="0"/>
              <a:t>2</a:t>
            </a:fld>
            <a:endParaRPr lang="en-US"/>
          </a:p>
        </p:txBody>
      </p:sp>
    </p:spTree>
    <p:extLst>
      <p:ext uri="{BB962C8B-B14F-4D97-AF65-F5344CB8AC3E}">
        <p14:creationId xmlns:p14="http://schemas.microsoft.com/office/powerpoint/2010/main" val="125130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23</a:t>
            </a:fld>
            <a:endParaRPr lang="en-US"/>
          </a:p>
        </p:txBody>
      </p:sp>
    </p:spTree>
    <p:extLst>
      <p:ext uri="{BB962C8B-B14F-4D97-AF65-F5344CB8AC3E}">
        <p14:creationId xmlns:p14="http://schemas.microsoft.com/office/powerpoint/2010/main" val="30911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24</a:t>
            </a:fld>
            <a:endParaRPr lang="en-US"/>
          </a:p>
        </p:txBody>
      </p:sp>
    </p:spTree>
    <p:extLst>
      <p:ext uri="{BB962C8B-B14F-4D97-AF65-F5344CB8AC3E}">
        <p14:creationId xmlns:p14="http://schemas.microsoft.com/office/powerpoint/2010/main" val="143174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25</a:t>
            </a:fld>
            <a:endParaRPr lang="en-US"/>
          </a:p>
        </p:txBody>
      </p:sp>
    </p:spTree>
    <p:extLst>
      <p:ext uri="{BB962C8B-B14F-4D97-AF65-F5344CB8AC3E}">
        <p14:creationId xmlns:p14="http://schemas.microsoft.com/office/powerpoint/2010/main" val="58050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26</a:t>
            </a:fld>
            <a:endParaRPr lang="en-US"/>
          </a:p>
        </p:txBody>
      </p:sp>
    </p:spTree>
    <p:extLst>
      <p:ext uri="{BB962C8B-B14F-4D97-AF65-F5344CB8AC3E}">
        <p14:creationId xmlns:p14="http://schemas.microsoft.com/office/powerpoint/2010/main" val="108859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F58EC-A3F4-C34B-AECE-01E1AECD99B4}" type="slidenum">
              <a:rPr lang="en-US" smtClean="0"/>
              <a:t>27</a:t>
            </a:fld>
            <a:endParaRPr lang="en-US"/>
          </a:p>
        </p:txBody>
      </p:sp>
    </p:spTree>
    <p:extLst>
      <p:ext uri="{BB962C8B-B14F-4D97-AF65-F5344CB8AC3E}">
        <p14:creationId xmlns:p14="http://schemas.microsoft.com/office/powerpoint/2010/main" val="48192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0E199-705B-4944-8983-D209987E670A}" type="slidenum">
              <a:rPr lang="en-US" smtClean="0"/>
              <a:t>14</a:t>
            </a:fld>
            <a:endParaRPr lang="en-US"/>
          </a:p>
        </p:txBody>
      </p:sp>
    </p:spTree>
    <p:extLst>
      <p:ext uri="{BB962C8B-B14F-4D97-AF65-F5344CB8AC3E}">
        <p14:creationId xmlns:p14="http://schemas.microsoft.com/office/powerpoint/2010/main" val="9318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16</a:t>
            </a:fld>
            <a:endParaRPr lang="en-US"/>
          </a:p>
        </p:txBody>
      </p:sp>
    </p:spTree>
    <p:extLst>
      <p:ext uri="{BB962C8B-B14F-4D97-AF65-F5344CB8AC3E}">
        <p14:creationId xmlns:p14="http://schemas.microsoft.com/office/powerpoint/2010/main" val="97205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17</a:t>
            </a:fld>
            <a:endParaRPr lang="en-US"/>
          </a:p>
        </p:txBody>
      </p:sp>
    </p:spTree>
    <p:extLst>
      <p:ext uri="{BB962C8B-B14F-4D97-AF65-F5344CB8AC3E}">
        <p14:creationId xmlns:p14="http://schemas.microsoft.com/office/powerpoint/2010/main" val="168777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18</a:t>
            </a:fld>
            <a:endParaRPr lang="en-US"/>
          </a:p>
        </p:txBody>
      </p:sp>
    </p:spTree>
    <p:extLst>
      <p:ext uri="{BB962C8B-B14F-4D97-AF65-F5344CB8AC3E}">
        <p14:creationId xmlns:p14="http://schemas.microsoft.com/office/powerpoint/2010/main" val="38039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19</a:t>
            </a:fld>
            <a:endParaRPr lang="en-US"/>
          </a:p>
        </p:txBody>
      </p:sp>
    </p:spTree>
    <p:extLst>
      <p:ext uri="{BB962C8B-B14F-4D97-AF65-F5344CB8AC3E}">
        <p14:creationId xmlns:p14="http://schemas.microsoft.com/office/powerpoint/2010/main" val="150396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20</a:t>
            </a:fld>
            <a:endParaRPr lang="en-US"/>
          </a:p>
        </p:txBody>
      </p:sp>
    </p:spTree>
    <p:extLst>
      <p:ext uri="{BB962C8B-B14F-4D97-AF65-F5344CB8AC3E}">
        <p14:creationId xmlns:p14="http://schemas.microsoft.com/office/powerpoint/2010/main" val="47615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21</a:t>
            </a:fld>
            <a:endParaRPr lang="en-US"/>
          </a:p>
        </p:txBody>
      </p:sp>
    </p:spTree>
    <p:extLst>
      <p:ext uri="{BB962C8B-B14F-4D97-AF65-F5344CB8AC3E}">
        <p14:creationId xmlns:p14="http://schemas.microsoft.com/office/powerpoint/2010/main" val="83176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DDF58EC-A3F4-C34B-AECE-01E1AECD99B4}" type="slidenum">
              <a:rPr lang="en-US" smtClean="0"/>
              <a:t>22</a:t>
            </a:fld>
            <a:endParaRPr lang="en-US"/>
          </a:p>
        </p:txBody>
      </p:sp>
    </p:spTree>
    <p:extLst>
      <p:ext uri="{BB962C8B-B14F-4D97-AF65-F5344CB8AC3E}">
        <p14:creationId xmlns:p14="http://schemas.microsoft.com/office/powerpoint/2010/main" val="136409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67E9B-D1E8-4D05-ABF1-3C781C990E8E}" type="datetimeFigureOut">
              <a:rPr lang="en-CA" smtClean="0"/>
              <a:pPr/>
              <a:t>2016-03-18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D89E46-0501-414D-84ED-F1068EB96024}"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7E9B-D1E8-4D05-ABF1-3C781C990E8E}" type="datetimeFigureOut">
              <a:rPr lang="en-CA" smtClean="0"/>
              <a:pPr/>
              <a:t>2016-03-18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89E46-0501-414D-84ED-F1068EB96024}"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hyperlink" Target="http://www.flickr.com/photos/36773529@N02/show/with/6849204211/" TargetMode="External"/><Relationship Id="rId6" Type="http://schemas.openxmlformats.org/officeDocument/2006/relationships/image" Target="../media/image12.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NULL" TargetMode="External"/><Relationship Id="rId5" Type="http://schemas.openxmlformats.org/officeDocument/2006/relationships/image" Target="../media/image15.jpeg"/><Relationship Id="rId6" Type="http://schemas.openxmlformats.org/officeDocument/2006/relationships/hyperlink" Target="NULL" TargetMode="External"/><Relationship Id="rId7" Type="http://schemas.openxmlformats.org/officeDocument/2006/relationships/image" Target="../media/image16.jpe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4.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115960_f.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5970"/>
            <a:ext cx="9143086" cy="6858000"/>
          </a:xfrm>
          <a:prstGeom prst="rect">
            <a:avLst/>
          </a:prstGeom>
        </p:spPr>
      </p:pic>
      <p:sp>
        <p:nvSpPr>
          <p:cNvPr id="3" name="Rectangle 2"/>
          <p:cNvSpPr/>
          <p:nvPr/>
        </p:nvSpPr>
        <p:spPr>
          <a:xfrm>
            <a:off x="0" y="5013176"/>
            <a:ext cx="9144000" cy="1844824"/>
          </a:xfrm>
          <a:prstGeom prst="rect">
            <a:avLst/>
          </a:prstGeom>
          <a:solidFill>
            <a:srgbClr val="003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7488" y="5961098"/>
            <a:ext cx="4050736" cy="519894"/>
          </a:xfrm>
          <a:prstGeom prst="rect">
            <a:avLst/>
          </a:prstGeom>
        </p:spPr>
      </p:pic>
      <p:sp>
        <p:nvSpPr>
          <p:cNvPr id="5" name="TextBox 4"/>
          <p:cNvSpPr txBox="1"/>
          <p:nvPr/>
        </p:nvSpPr>
        <p:spPr>
          <a:xfrm>
            <a:off x="1646532" y="5085184"/>
            <a:ext cx="5832648" cy="646331"/>
          </a:xfrm>
          <a:prstGeom prst="rect">
            <a:avLst/>
          </a:prstGeom>
          <a:noFill/>
        </p:spPr>
        <p:txBody>
          <a:bodyPr wrap="square" rtlCol="0">
            <a:spAutoFit/>
          </a:bodyPr>
          <a:lstStyle/>
          <a:p>
            <a:r>
              <a:rPr lang="en-US" sz="3600" b="1" dirty="0" smtClean="0">
                <a:solidFill>
                  <a:schemeClr val="bg1"/>
                </a:solidFill>
                <a:latin typeface="Arial" charset="0"/>
                <a:ea typeface="Arial" charset="0"/>
                <a:cs typeface="Arial" charset="0"/>
              </a:rPr>
              <a:t>Town Hall – March 9, 2016</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672676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64" y="274638"/>
            <a:ext cx="8229600" cy="994122"/>
          </a:xfrm>
        </p:spPr>
        <p:txBody>
          <a:bodyPr>
            <a:normAutofit/>
          </a:bodyPr>
          <a:lstStyle/>
          <a:p>
            <a:pPr algn="l"/>
            <a:r>
              <a:rPr lang="en-CA" sz="2800" b="1" dirty="0" smtClean="0">
                <a:solidFill>
                  <a:srgbClr val="003046"/>
                </a:solidFill>
                <a:latin typeface="Arial" pitchFamily="34" charset="0"/>
                <a:cs typeface="Arial" pitchFamily="34" charset="0"/>
              </a:rPr>
              <a:t>Now: University Village </a:t>
            </a:r>
            <a:endParaRPr lang="en-US" sz="2800" b="1" dirty="0">
              <a:solidFill>
                <a:srgbClr val="003046"/>
              </a:solidFill>
              <a:latin typeface="Arial" pitchFamily="34" charset="0"/>
              <a:cs typeface="Arial" pitchFamily="34" charset="0"/>
            </a:endParaRPr>
          </a:p>
        </p:txBody>
      </p:sp>
      <p:sp>
        <p:nvSpPr>
          <p:cNvPr id="3" name="Content Placeholder 2"/>
          <p:cNvSpPr>
            <a:spLocks noGrp="1"/>
          </p:cNvSpPr>
          <p:nvPr>
            <p:ph idx="1"/>
          </p:nvPr>
        </p:nvSpPr>
        <p:spPr>
          <a:xfrm>
            <a:off x="611560" y="1268760"/>
            <a:ext cx="7869560" cy="5040560"/>
          </a:xfrm>
        </p:spPr>
        <p:txBody>
          <a:bodyPr>
            <a:normAutofit/>
          </a:bodyPr>
          <a:lstStyle/>
          <a:p>
            <a:pPr>
              <a:buNone/>
            </a:pPr>
            <a:r>
              <a:rPr lang="en-CA" sz="2000" b="1" dirty="0" smtClean="0">
                <a:latin typeface="Arial" pitchFamily="34" charset="0"/>
                <a:cs typeface="Arial" pitchFamily="34" charset="0"/>
              </a:rPr>
              <a:t>Why a University Village?</a:t>
            </a:r>
          </a:p>
          <a:p>
            <a:r>
              <a:rPr lang="en-CA" sz="1800" dirty="0" smtClean="0">
                <a:latin typeface="Arial" pitchFamily="34" charset="0"/>
                <a:cs typeface="Arial" pitchFamily="34" charset="0"/>
              </a:rPr>
              <a:t>Enhance campus life for the University’s students, faculty and staff </a:t>
            </a:r>
          </a:p>
          <a:p>
            <a:r>
              <a:rPr lang="en-CA" sz="1800" dirty="0" smtClean="0">
                <a:latin typeface="Arial" pitchFamily="34" charset="0"/>
                <a:cs typeface="Arial" pitchFamily="34" charset="0"/>
              </a:rPr>
              <a:t>Add vibrancy to the campus;</a:t>
            </a:r>
          </a:p>
          <a:p>
            <a:pPr lvl="2">
              <a:buFont typeface="Arial" charset="0"/>
              <a:buChar char="•"/>
            </a:pPr>
            <a:r>
              <a:rPr lang="en-CA" sz="1600" dirty="0" smtClean="0">
                <a:latin typeface="Arial" pitchFamily="34" charset="0"/>
                <a:cs typeface="Arial" pitchFamily="34" charset="0"/>
              </a:rPr>
              <a:t>After-hours and weekend activities</a:t>
            </a:r>
          </a:p>
          <a:p>
            <a:pPr lvl="2">
              <a:buFont typeface="Arial" charset="0"/>
              <a:buChar char="•"/>
            </a:pPr>
            <a:r>
              <a:rPr lang="en-CA" sz="1600" dirty="0" smtClean="0">
                <a:latin typeface="Arial" pitchFamily="34" charset="0"/>
                <a:cs typeface="Arial" pitchFamily="34" charset="0"/>
              </a:rPr>
              <a:t>Meeting the needs for commuter students and international students</a:t>
            </a:r>
          </a:p>
          <a:p>
            <a:pPr lvl="2">
              <a:buFont typeface="Arial" charset="0"/>
              <a:buChar char="•"/>
            </a:pPr>
            <a:r>
              <a:rPr lang="en-US" sz="1600" dirty="0" smtClean="0">
                <a:latin typeface="Arial" pitchFamily="34" charset="0"/>
                <a:cs typeface="Arial" pitchFamily="34" charset="0"/>
              </a:rPr>
              <a:t>Needs identified in student surveys (Food!)</a:t>
            </a:r>
          </a:p>
          <a:p>
            <a:pPr lvl="2">
              <a:buFont typeface="Arial" charset="0"/>
              <a:buChar char="•"/>
            </a:pPr>
            <a:r>
              <a:rPr lang="en-US" sz="1600" dirty="0" smtClean="0">
                <a:latin typeface="Arial" pitchFamily="34" charset="0"/>
                <a:cs typeface="Arial" pitchFamily="34" charset="0"/>
              </a:rPr>
              <a:t>Student, faculty and staff amenity space</a:t>
            </a:r>
          </a:p>
          <a:p>
            <a:pPr lvl="2">
              <a:buFont typeface="Arial" charset="0"/>
              <a:buChar char="•"/>
            </a:pPr>
            <a:r>
              <a:rPr lang="en-US" sz="1600" dirty="0" smtClean="0">
                <a:latin typeface="Arial" pitchFamily="34" charset="0"/>
                <a:cs typeface="Arial" pitchFamily="34" charset="0"/>
              </a:rPr>
              <a:t>Other??</a:t>
            </a:r>
          </a:p>
          <a:p>
            <a:r>
              <a:rPr lang="en-CA" sz="1800" dirty="0" smtClean="0">
                <a:latin typeface="Arial" pitchFamily="34" charset="0"/>
                <a:cs typeface="Arial" pitchFamily="34" charset="0"/>
              </a:rPr>
              <a:t>Generate revenue for university purposes</a:t>
            </a:r>
          </a:p>
          <a:p>
            <a:pPr lvl="2">
              <a:buFont typeface="Arial" charset="0"/>
              <a:buChar char="•"/>
            </a:pPr>
            <a:r>
              <a:rPr lang="en-CA" sz="1600" dirty="0" smtClean="0">
                <a:latin typeface="Arial" pitchFamily="34" charset="0"/>
                <a:cs typeface="Arial" pitchFamily="34" charset="0"/>
              </a:rPr>
              <a:t>Scholarships</a:t>
            </a:r>
          </a:p>
          <a:p>
            <a:pPr lvl="2">
              <a:buFont typeface="Arial" charset="0"/>
              <a:buChar char="•"/>
            </a:pPr>
            <a:r>
              <a:rPr lang="en-CA" sz="1600" dirty="0" smtClean="0">
                <a:latin typeface="Arial" pitchFamily="34" charset="0"/>
                <a:cs typeface="Arial" pitchFamily="34" charset="0"/>
              </a:rPr>
              <a:t>Bursaries</a:t>
            </a:r>
          </a:p>
          <a:p>
            <a:pPr lvl="2">
              <a:buFont typeface="Arial" charset="0"/>
              <a:buChar char="•"/>
            </a:pPr>
            <a:r>
              <a:rPr lang="en-CA" sz="1600" dirty="0" smtClean="0">
                <a:latin typeface="Arial" pitchFamily="34" charset="0"/>
                <a:cs typeface="Arial" pitchFamily="34" charset="0"/>
              </a:rPr>
              <a:t>Research</a:t>
            </a:r>
          </a:p>
          <a:p>
            <a:pPr lvl="1">
              <a:buNone/>
            </a:pPr>
            <a:r>
              <a:rPr lang="en-CA" sz="1600" dirty="0" smtClean="0">
                <a:latin typeface="Arial" pitchFamily="34" charset="0"/>
                <a:cs typeface="Arial" pitchFamily="34" charset="0"/>
              </a:rPr>
              <a:t> </a:t>
            </a:r>
          </a:p>
          <a:p>
            <a:endParaRPr lang="en-CA" sz="1400" dirty="0" smtClean="0">
              <a:latin typeface="Arial" pitchFamily="34" charset="0"/>
              <a:cs typeface="Arial" pitchFamily="34" charset="0"/>
            </a:endParaRPr>
          </a:p>
          <a:p>
            <a:endParaRPr lang="en-CA" sz="1800" dirty="0" smtClean="0">
              <a:latin typeface="Arial" pitchFamily="34" charset="0"/>
              <a:cs typeface="Arial" pitchFamily="34" charset="0"/>
            </a:endParaRPr>
          </a:p>
          <a:p>
            <a:endParaRPr lang="en-CA" sz="1900" dirty="0" smtClean="0">
              <a:latin typeface="Arial" pitchFamily="34" charset="0"/>
              <a:cs typeface="Arial" pitchFamily="34" charset="0"/>
            </a:endParaRPr>
          </a:p>
          <a:p>
            <a:endParaRPr lang="en-CA" sz="1900" dirty="0" smtClean="0">
              <a:latin typeface="Arial" pitchFamily="34" charset="0"/>
              <a:cs typeface="Arial" pitchFamily="34" charset="0"/>
            </a:endParaRPr>
          </a:p>
          <a:p>
            <a:endParaRPr lang="en-US" sz="19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43FF303-3850-4C0C-9566-5403865E01F4}" type="slidenum">
              <a:rPr lang="en-CA" smtClean="0"/>
              <a:pPr/>
              <a:t>10</a:t>
            </a:fld>
            <a:endParaRPr lang="en-CA" dirty="0"/>
          </a:p>
        </p:txBody>
      </p:sp>
      <p:sp>
        <p:nvSpPr>
          <p:cNvPr id="5" name="TextBox 4"/>
          <p:cNvSpPr txBox="1"/>
          <p:nvPr/>
        </p:nvSpPr>
        <p:spPr>
          <a:xfrm>
            <a:off x="179512" y="5301209"/>
            <a:ext cx="288032" cy="1200329"/>
          </a:xfrm>
          <a:prstGeom prst="rect">
            <a:avLst/>
          </a:prstGeom>
          <a:solidFill>
            <a:schemeClr val="bg1">
              <a:lumMod val="65000"/>
            </a:schemeClr>
          </a:solidFill>
        </p:spPr>
        <p:txBody>
          <a:bodyPr wrap="square" rtlCol="0">
            <a:spAutoFit/>
          </a:bodyPr>
          <a:lstStyle/>
          <a:p>
            <a:r>
              <a:rPr lang="en-CA" b="1" dirty="0" smtClean="0"/>
              <a:t>2010</a:t>
            </a:r>
            <a:endParaRPr lang="en-US" b="1"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203044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052736"/>
            <a:ext cx="7128792" cy="4752528"/>
          </a:xfrm>
        </p:spPr>
        <p:txBody>
          <a:bodyPr>
            <a:normAutofit/>
          </a:bodyPr>
          <a:lstStyle/>
          <a:p>
            <a:pPr algn="l"/>
            <a:r>
              <a:rPr lang="en-US" sz="2800" b="1" dirty="0" smtClean="0">
                <a:solidFill>
                  <a:srgbClr val="003046"/>
                </a:solidFill>
                <a:latin typeface="Arial" pitchFamily="34" charset="0"/>
                <a:cs typeface="Arial" pitchFamily="34" charset="0"/>
              </a:rPr>
              <a:t>TRU Board of Governors acts:</a:t>
            </a:r>
          </a:p>
          <a:p>
            <a:pPr algn="l"/>
            <a:endParaRPr lang="en-US" sz="2000" b="1" dirty="0" smtClean="0">
              <a:solidFill>
                <a:schemeClr val="tx1"/>
              </a:solidFill>
              <a:latin typeface="Arial" pitchFamily="34" charset="0"/>
              <a:cs typeface="Arial" pitchFamily="34" charset="0"/>
            </a:endParaRPr>
          </a:p>
          <a:p>
            <a:pPr marL="342900" indent="-342900" algn="l">
              <a:buFont typeface="Arial" pitchFamily="34" charset="0"/>
              <a:buChar char="•"/>
            </a:pPr>
            <a:r>
              <a:rPr lang="en-US" sz="2000" dirty="0" smtClean="0">
                <a:solidFill>
                  <a:schemeClr val="tx1"/>
                </a:solidFill>
                <a:latin typeface="Arial" pitchFamily="34" charset="0"/>
                <a:cs typeface="Arial" pitchFamily="34" charset="0"/>
              </a:rPr>
              <a:t>Establishes the legal entity – Thompson Rivers University Community Trust  (TRUCT) – December 2011</a:t>
            </a:r>
          </a:p>
          <a:p>
            <a:pPr algn="l">
              <a:buFont typeface="Arial" pitchFamily="34" charset="0"/>
              <a:buChar char="•"/>
            </a:pPr>
            <a:endParaRPr lang="en-US" sz="2000" dirty="0" smtClean="0">
              <a:solidFill>
                <a:schemeClr val="tx1"/>
              </a:solidFill>
              <a:latin typeface="Arial" pitchFamily="34" charset="0"/>
              <a:cs typeface="Arial" pitchFamily="34" charset="0"/>
            </a:endParaRPr>
          </a:p>
          <a:p>
            <a:pPr marL="342900" indent="-342900" algn="l">
              <a:buFont typeface="Arial" pitchFamily="34" charset="0"/>
              <a:buChar char="•"/>
            </a:pPr>
            <a:r>
              <a:rPr lang="en-US" sz="2000" dirty="0" smtClean="0">
                <a:solidFill>
                  <a:schemeClr val="tx1"/>
                </a:solidFill>
                <a:latin typeface="Arial" pitchFamily="34" charset="0"/>
                <a:cs typeface="Arial" pitchFamily="34" charset="0"/>
              </a:rPr>
              <a:t> Appointed the Directors to TRUCT – March 2012</a:t>
            </a:r>
          </a:p>
          <a:p>
            <a:pPr marL="742950" lvl="1" indent="-285750" algn="l">
              <a:buFont typeface="Arial" pitchFamily="34" charset="0"/>
              <a:buChar char="•"/>
            </a:pPr>
            <a:r>
              <a:rPr lang="en-US" sz="1800" dirty="0" smtClean="0">
                <a:solidFill>
                  <a:schemeClr val="tx1"/>
                </a:solidFill>
                <a:latin typeface="Arial" pitchFamily="34" charset="0"/>
                <a:cs typeface="Arial" pitchFamily="34" charset="0"/>
              </a:rPr>
              <a:t>Six external Directors</a:t>
            </a:r>
          </a:p>
          <a:p>
            <a:pPr marL="742950" lvl="1" indent="-285750" algn="l">
              <a:buFont typeface="Arial" pitchFamily="34" charset="0"/>
              <a:buChar char="•"/>
            </a:pPr>
            <a:r>
              <a:rPr lang="en-US" sz="1800" dirty="0" smtClean="0">
                <a:solidFill>
                  <a:schemeClr val="tx1"/>
                </a:solidFill>
                <a:latin typeface="Arial" pitchFamily="34" charset="0"/>
                <a:cs typeface="Arial" pitchFamily="34" charset="0"/>
              </a:rPr>
              <a:t>Five internal Directors (Governor from the Board of Governors, President, Vice President Administration and Finance, Faculty representative and Student representative)</a:t>
            </a:r>
          </a:p>
          <a:p>
            <a:pPr lvl="1" algn="l">
              <a:buFont typeface="Arial" pitchFamily="34" charset="0"/>
              <a:buChar char="•"/>
            </a:pPr>
            <a:endParaRPr lang="en-US" sz="1800" dirty="0" smtClean="0">
              <a:solidFill>
                <a:schemeClr val="tx1"/>
              </a:solidFill>
              <a:latin typeface="Arial" pitchFamily="34" charset="0"/>
              <a:cs typeface="Arial" pitchFamily="34" charset="0"/>
            </a:endParaRPr>
          </a:p>
          <a:p>
            <a:pPr lvl="1" algn="l"/>
            <a:endParaRPr lang="en-US" sz="1600" dirty="0" smtClean="0">
              <a:solidFill>
                <a:schemeClr val="tx1"/>
              </a:solidFill>
              <a:latin typeface="Arial" pitchFamily="34" charset="0"/>
              <a:cs typeface="Arial" pitchFamily="34" charset="0"/>
            </a:endParaRPr>
          </a:p>
          <a:p>
            <a:pPr algn="l"/>
            <a:endParaRPr lang="en-US" sz="1800" dirty="0" smtClean="0">
              <a:solidFill>
                <a:schemeClr val="tx1"/>
              </a:solidFill>
              <a:latin typeface="Arial" pitchFamily="34" charset="0"/>
              <a:cs typeface="Arial" pitchFamily="34" charset="0"/>
            </a:endParaRPr>
          </a:p>
          <a:p>
            <a:pPr lvl="1" algn="l">
              <a:buFont typeface="Arial" pitchFamily="34" charset="0"/>
              <a:buChar char="•"/>
            </a:pPr>
            <a:endParaRPr lang="en-US" sz="16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43FF303-3850-4C0C-9566-5403865E01F4}" type="slidenum">
              <a:rPr lang="en-CA" smtClean="0"/>
              <a:pPr/>
              <a:t>11</a:t>
            </a:fld>
            <a:endParaRPr lang="en-CA" dirty="0"/>
          </a:p>
        </p:txBody>
      </p:sp>
      <p:sp>
        <p:nvSpPr>
          <p:cNvPr id="5" name="TextBox 4"/>
          <p:cNvSpPr txBox="1"/>
          <p:nvPr/>
        </p:nvSpPr>
        <p:spPr>
          <a:xfrm>
            <a:off x="179512" y="5517232"/>
            <a:ext cx="288032" cy="1200329"/>
          </a:xfrm>
          <a:prstGeom prst="rect">
            <a:avLst/>
          </a:prstGeom>
          <a:solidFill>
            <a:schemeClr val="bg1">
              <a:lumMod val="65000"/>
            </a:schemeClr>
          </a:solidFill>
        </p:spPr>
        <p:txBody>
          <a:bodyPr wrap="square" rtlCol="0">
            <a:spAutoFit/>
          </a:bodyPr>
          <a:lstStyle/>
          <a:p>
            <a:r>
              <a:rPr lang="en-CA" b="1" dirty="0" smtClean="0"/>
              <a:t>2013</a:t>
            </a:r>
            <a:endParaRPr lang="en-US" b="1"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3474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800" b="1" dirty="0" smtClean="0">
                <a:solidFill>
                  <a:srgbClr val="003046"/>
                </a:solidFill>
                <a:latin typeface="Arial" pitchFamily="34" charset="0"/>
                <a:cs typeface="Arial" pitchFamily="34" charset="0"/>
              </a:rPr>
              <a:t>University Village Consultation</a:t>
            </a:r>
            <a:endParaRPr lang="en-CA" sz="2800" b="1" dirty="0">
              <a:solidFill>
                <a:srgbClr val="003046"/>
              </a:solidFill>
              <a:latin typeface="Arial" pitchFamily="34" charset="0"/>
              <a:cs typeface="Arial" pitchFamily="34" charset="0"/>
            </a:endParaRPr>
          </a:p>
        </p:txBody>
      </p:sp>
      <p:sp>
        <p:nvSpPr>
          <p:cNvPr id="3" name="Content Placeholder 2"/>
          <p:cNvSpPr>
            <a:spLocks noGrp="1"/>
          </p:cNvSpPr>
          <p:nvPr>
            <p:ph idx="1"/>
          </p:nvPr>
        </p:nvSpPr>
        <p:spPr>
          <a:xfrm>
            <a:off x="467544" y="1412776"/>
            <a:ext cx="8229600" cy="4853136"/>
          </a:xfrm>
        </p:spPr>
        <p:txBody>
          <a:bodyPr>
            <a:normAutofit/>
          </a:bodyPr>
          <a:lstStyle/>
          <a:p>
            <a:r>
              <a:rPr lang="en-CA" dirty="0" smtClean="0">
                <a:latin typeface="Arial" pitchFamily="34" charset="0"/>
                <a:cs typeface="Arial" pitchFamily="34" charset="0"/>
              </a:rPr>
              <a:t> </a:t>
            </a:r>
            <a:r>
              <a:rPr lang="en-CA" sz="2400" dirty="0" smtClean="0">
                <a:latin typeface="Arial" pitchFamily="34" charset="0"/>
                <a:cs typeface="Arial" pitchFamily="34" charset="0"/>
              </a:rPr>
              <a:t>Consultation process - stakeholders</a:t>
            </a:r>
          </a:p>
          <a:p>
            <a:pPr lvl="1"/>
            <a:r>
              <a:rPr lang="en-CA" sz="1900" dirty="0" smtClean="0">
                <a:latin typeface="Arial" pitchFamily="34" charset="0"/>
                <a:cs typeface="Arial" pitchFamily="34" charset="0"/>
              </a:rPr>
              <a:t>Students, faculty, staff and community</a:t>
            </a:r>
          </a:p>
          <a:p>
            <a:pPr lvl="1"/>
            <a:r>
              <a:rPr lang="en-CA" sz="1900" dirty="0" smtClean="0">
                <a:latin typeface="Arial" pitchFamily="34" charset="0"/>
                <a:cs typeface="Arial" pitchFamily="34" charset="0"/>
              </a:rPr>
              <a:t>TRU Community Trust</a:t>
            </a:r>
          </a:p>
          <a:p>
            <a:pPr lvl="1"/>
            <a:r>
              <a:rPr lang="en-CA" sz="1900" dirty="0" smtClean="0">
                <a:latin typeface="Arial" pitchFamily="34" charset="0"/>
                <a:cs typeface="Arial" pitchFamily="34" charset="0"/>
              </a:rPr>
              <a:t>TRU Board of Governors</a:t>
            </a:r>
          </a:p>
          <a:p>
            <a:pPr lvl="1"/>
            <a:r>
              <a:rPr lang="en-CA" sz="1900" dirty="0" smtClean="0">
                <a:latin typeface="Arial" pitchFamily="34" charset="0"/>
                <a:cs typeface="Arial" pitchFamily="34" charset="0"/>
              </a:rPr>
              <a:t>Developer</a:t>
            </a:r>
          </a:p>
          <a:p>
            <a:pPr>
              <a:buNone/>
            </a:pPr>
            <a:r>
              <a:rPr lang="en-CA" dirty="0" smtClean="0">
                <a:latin typeface="Arial" pitchFamily="34" charset="0"/>
                <a:cs typeface="Arial" pitchFamily="34" charset="0"/>
              </a:rPr>
              <a:t>•	 </a:t>
            </a:r>
            <a:r>
              <a:rPr lang="en-CA" sz="2400" dirty="0" smtClean="0">
                <a:latin typeface="Arial" pitchFamily="34" charset="0"/>
                <a:cs typeface="Arial" pitchFamily="34" charset="0"/>
              </a:rPr>
              <a:t>Other</a:t>
            </a:r>
            <a:endParaRPr lang="en-CA"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43FF303-3850-4C0C-9566-5403865E01F4}" type="slidenum">
              <a:rPr lang="en-CA" smtClean="0"/>
              <a:pPr/>
              <a:t>12</a:t>
            </a:fld>
            <a:endParaRPr lang="en-CA" dirty="0"/>
          </a:p>
        </p:txBody>
      </p:sp>
      <p:pic>
        <p:nvPicPr>
          <p:cNvPr id="6" name="Picture 5" descr="UBC 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576" y="4509120"/>
            <a:ext cx="3153936" cy="2160240"/>
          </a:xfrm>
          <a:prstGeom prst="rect">
            <a:avLst/>
          </a:prstGeom>
        </p:spPr>
      </p:pic>
      <p:pic>
        <p:nvPicPr>
          <p:cNvPr id="7" name="Picture 6" descr="http://yuliving.com/_img/common/img_600x300_5.jpg"/>
          <p:cNvPicPr/>
          <p:nvPr/>
        </p:nvPicPr>
        <p:blipFill rotWithShape="1">
          <a:blip r:embed="rId3" cstate="screen">
            <a:extLst>
              <a:ext uri="{28A0092B-C50C-407E-A947-70E740481C1C}">
                <a14:useLocalDpi xmlns:a14="http://schemas.microsoft.com/office/drawing/2010/main"/>
              </a:ext>
            </a:extLst>
          </a:blip>
          <a:srcRect/>
          <a:stretch/>
        </p:blipFill>
        <p:spPr bwMode="auto">
          <a:xfrm>
            <a:off x="4260062" y="4797152"/>
            <a:ext cx="3840330" cy="1860798"/>
          </a:xfrm>
          <a:prstGeom prst="rect">
            <a:avLst/>
          </a:prstGeom>
          <a:noFill/>
          <a:ln w="9525">
            <a:noFill/>
            <a:miter lim="800000"/>
            <a:headEnd/>
            <a:tailEnd/>
          </a:ln>
        </p:spPr>
      </p:pic>
      <p:pic>
        <p:nvPicPr>
          <p:cNvPr id="8" name="Picture 7" descr="http://www.senioropolis.com/../images_homes/Tapestry-resized.jpg"/>
          <p:cNvPicPr/>
          <p:nvPr/>
        </p:nvPicPr>
        <p:blipFill>
          <a:blip r:embed="rId4" cstate="print"/>
          <a:srcRect/>
          <a:stretch>
            <a:fillRect/>
          </a:stretch>
        </p:blipFill>
        <p:spPr bwMode="auto">
          <a:xfrm>
            <a:off x="4211960" y="2636912"/>
            <a:ext cx="2664296" cy="1914148"/>
          </a:xfrm>
          <a:prstGeom prst="rect">
            <a:avLst/>
          </a:prstGeom>
          <a:noFill/>
          <a:ln w="9525">
            <a:noFill/>
            <a:miter lim="800000"/>
            <a:headEnd/>
            <a:tailEnd/>
          </a:ln>
        </p:spPr>
      </p:pic>
      <p:pic>
        <p:nvPicPr>
          <p:cNvPr id="9" name="Picture 8" descr="Academy - Artist's Rendering">
            <a:hlinkClick r:id="rId5" tgtFrame="_blank" tooltip="&quot;Academy - Artist's Rendering&quot;"/>
          </p:cNvPr>
          <p:cNvPicPr/>
          <p:nvPr/>
        </p:nvPicPr>
        <p:blipFill>
          <a:blip r:embed="rId6" cstate="print"/>
          <a:srcRect/>
          <a:stretch>
            <a:fillRect/>
          </a:stretch>
        </p:blipFill>
        <p:spPr bwMode="auto">
          <a:xfrm>
            <a:off x="7092280" y="1412776"/>
            <a:ext cx="1821180" cy="2286000"/>
          </a:xfrm>
          <a:prstGeom prst="rect">
            <a:avLst/>
          </a:prstGeom>
          <a:noFill/>
          <a:ln w="9525">
            <a:noFill/>
            <a:miter lim="800000"/>
            <a:headEnd/>
            <a:tailEnd/>
          </a:ln>
        </p:spPr>
      </p:pic>
      <p:sp>
        <p:nvSpPr>
          <p:cNvPr id="10" name="TextBox 9"/>
          <p:cNvSpPr txBox="1"/>
          <p:nvPr/>
        </p:nvSpPr>
        <p:spPr>
          <a:xfrm>
            <a:off x="4788024" y="2780928"/>
            <a:ext cx="1440160" cy="369332"/>
          </a:xfrm>
          <a:prstGeom prst="rect">
            <a:avLst/>
          </a:prstGeom>
          <a:noFill/>
        </p:spPr>
        <p:txBody>
          <a:bodyPr wrap="square" rtlCol="0">
            <a:spAutoFit/>
          </a:bodyPr>
          <a:lstStyle/>
          <a:p>
            <a:pPr algn="ctr"/>
            <a:r>
              <a:rPr lang="en-CA" b="1" dirty="0" smtClean="0">
                <a:solidFill>
                  <a:schemeClr val="bg1"/>
                </a:solidFill>
              </a:rPr>
              <a:t>UBC</a:t>
            </a:r>
            <a:endParaRPr lang="en-CA" b="1" dirty="0">
              <a:solidFill>
                <a:schemeClr val="bg1"/>
              </a:solidFill>
            </a:endParaRPr>
          </a:p>
        </p:txBody>
      </p:sp>
      <p:sp>
        <p:nvSpPr>
          <p:cNvPr id="11" name="TextBox 10"/>
          <p:cNvSpPr txBox="1"/>
          <p:nvPr/>
        </p:nvSpPr>
        <p:spPr>
          <a:xfrm>
            <a:off x="179512" y="5517232"/>
            <a:ext cx="288032" cy="1200329"/>
          </a:xfrm>
          <a:prstGeom prst="rect">
            <a:avLst/>
          </a:prstGeom>
          <a:solidFill>
            <a:schemeClr val="bg1">
              <a:lumMod val="65000"/>
            </a:schemeClr>
          </a:solidFill>
        </p:spPr>
        <p:txBody>
          <a:bodyPr wrap="square" rtlCol="0">
            <a:spAutoFit/>
          </a:bodyPr>
          <a:lstStyle/>
          <a:p>
            <a:r>
              <a:rPr lang="en-CA" b="1" dirty="0" smtClean="0"/>
              <a:t>2013</a:t>
            </a:r>
            <a:endParaRPr lang="en-US" b="1" dirty="0"/>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13135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800" b="1" dirty="0" smtClean="0">
                <a:solidFill>
                  <a:srgbClr val="003046"/>
                </a:solidFill>
                <a:latin typeface="Arial" pitchFamily="34" charset="0"/>
                <a:cs typeface="Arial" pitchFamily="34" charset="0"/>
              </a:rPr>
              <a:t>University Village Consultation</a:t>
            </a:r>
            <a:endParaRPr lang="en-CA" sz="2800" b="1" dirty="0">
              <a:solidFill>
                <a:srgbClr val="003046"/>
              </a:solidFill>
              <a:latin typeface="Arial" pitchFamily="34" charset="0"/>
              <a:cs typeface="Arial" pitchFamily="34" charset="0"/>
            </a:endParaRPr>
          </a:p>
        </p:txBody>
      </p:sp>
      <p:sp>
        <p:nvSpPr>
          <p:cNvPr id="3" name="Content Placeholder 2"/>
          <p:cNvSpPr>
            <a:spLocks noGrp="1"/>
          </p:cNvSpPr>
          <p:nvPr>
            <p:ph idx="1"/>
          </p:nvPr>
        </p:nvSpPr>
        <p:spPr>
          <a:xfrm>
            <a:off x="539552" y="1196752"/>
            <a:ext cx="8229600" cy="4853136"/>
          </a:xfrm>
        </p:spPr>
        <p:txBody>
          <a:bodyPr>
            <a:normAutofit/>
          </a:bodyPr>
          <a:lstStyle/>
          <a:p>
            <a:r>
              <a:rPr lang="en-CA" sz="2400" dirty="0" smtClean="0">
                <a:latin typeface="Arial" pitchFamily="34" charset="0"/>
                <a:cs typeface="Arial" pitchFamily="34" charset="0"/>
              </a:rPr>
              <a:t>What should a University Village include – some ideas</a:t>
            </a:r>
          </a:p>
          <a:p>
            <a:pPr lvl="1"/>
            <a:r>
              <a:rPr lang="en-CA" sz="1900" dirty="0" smtClean="0">
                <a:latin typeface="Arial" pitchFamily="34" charset="0"/>
                <a:cs typeface="Arial" pitchFamily="34" charset="0"/>
              </a:rPr>
              <a:t>Retail shops, restaurants, professional offices</a:t>
            </a:r>
          </a:p>
          <a:p>
            <a:pPr lvl="1"/>
            <a:r>
              <a:rPr lang="en-CA" sz="1900" dirty="0" smtClean="0">
                <a:latin typeface="Arial" pitchFamily="34" charset="0"/>
                <a:cs typeface="Arial" pitchFamily="34" charset="0"/>
              </a:rPr>
              <a:t>Student incubator space</a:t>
            </a:r>
          </a:p>
          <a:p>
            <a:pPr lvl="1"/>
            <a:r>
              <a:rPr lang="en-CA" sz="1900" dirty="0" smtClean="0">
                <a:latin typeface="Arial" pitchFamily="34" charset="0"/>
                <a:cs typeface="Arial" pitchFamily="34" charset="0"/>
              </a:rPr>
              <a:t>Market based housing (strata)</a:t>
            </a:r>
          </a:p>
          <a:p>
            <a:pPr lvl="1"/>
            <a:r>
              <a:rPr lang="en-CA" sz="1900" dirty="0" smtClean="0">
                <a:latin typeface="Arial" pitchFamily="34" charset="0"/>
                <a:cs typeface="Arial" pitchFamily="34" charset="0"/>
              </a:rPr>
              <a:t>Student residences</a:t>
            </a:r>
          </a:p>
          <a:p>
            <a:pPr lvl="1"/>
            <a:r>
              <a:rPr lang="en-CA" sz="1900" dirty="0" smtClean="0">
                <a:latin typeface="Arial" pitchFamily="34" charset="0"/>
                <a:cs typeface="Arial" pitchFamily="34" charset="0"/>
              </a:rPr>
              <a:t>Other??</a:t>
            </a:r>
          </a:p>
          <a:p>
            <a:pPr>
              <a:buNone/>
            </a:pPr>
            <a:endParaRPr lang="en-CA" sz="2400" dirty="0" smtClean="0">
              <a:latin typeface="Arial" pitchFamily="34" charset="0"/>
              <a:cs typeface="Arial" pitchFamily="34" charset="0"/>
            </a:endParaRPr>
          </a:p>
          <a:p>
            <a:endParaRPr lang="en-CA"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43FF303-3850-4C0C-9566-5403865E01F4}" type="slidenum">
              <a:rPr lang="en-CA" smtClean="0"/>
              <a:pPr/>
              <a:t>13</a:t>
            </a:fld>
            <a:endParaRPr lang="en-CA" dirty="0"/>
          </a:p>
        </p:txBody>
      </p:sp>
      <p:pic>
        <p:nvPicPr>
          <p:cNvPr id="5" name="Picture 4" descr="UniverCityLead.jpg"/>
          <p:cNvPicPr>
            <a:picLocks noChangeAspect="1"/>
          </p:cNvPicPr>
          <p:nvPr/>
        </p:nvPicPr>
        <p:blipFill>
          <a:blip r:embed="rId2" cstate="print"/>
          <a:stretch>
            <a:fillRect/>
          </a:stretch>
        </p:blipFill>
        <p:spPr>
          <a:xfrm>
            <a:off x="5906288" y="2980811"/>
            <a:ext cx="3022476" cy="2304256"/>
          </a:xfrm>
          <a:prstGeom prst="rect">
            <a:avLst/>
          </a:prstGeom>
        </p:spPr>
      </p:pic>
      <p:pic>
        <p:nvPicPr>
          <p:cNvPr id="6" name="Picture 5" descr="amenities2_500.jpg"/>
          <p:cNvPicPr>
            <a:picLocks noChangeAspect="1"/>
          </p:cNvPicPr>
          <p:nvPr/>
        </p:nvPicPr>
        <p:blipFill>
          <a:blip r:embed="rId3" cstate="print"/>
          <a:stretch>
            <a:fillRect/>
          </a:stretch>
        </p:blipFill>
        <p:spPr>
          <a:xfrm>
            <a:off x="3347864" y="5517232"/>
            <a:ext cx="3810000" cy="1143000"/>
          </a:xfrm>
          <a:prstGeom prst="rect">
            <a:avLst/>
          </a:prstGeom>
        </p:spPr>
      </p:pic>
      <p:pic>
        <p:nvPicPr>
          <p:cNvPr id="8" name="rg_hi" descr="http://t3.gstatic.com/images?q=tbn:ANd9GcSr_DyUHdxVCa_aSenGEXkNX0AaRgvlxqEpF1c6HqhBW6m0gqe3-Q">
            <a:hlinkClick r:id="rId4" invalidUrl="http://www.google.ca/imgres?q=&quot;univercity&quot;+sfu+photos&amp;start=189&amp;hl=en&amp;sa=X&amp;biw=1344&amp;bih=595&amp;tbm=isch&amp;prmd=imvns&amp;tbnid=1tvjgyvQMYouAM:&amp;imgrefurl=http://www.rew.ca/&amp;docid=Y-T1tmcHUUmhHM&amp;imgurl=http://images.rew.ca/r-1331685557/assets/home_estates/images/000/000/588/feature.jpeg?1331685557&amp;w=300&amp;h=300&amp;ei=OdV9T7i7G-S0iQKc1dH1DQ&amp;zoom=1&amp;iact=hc&amp;vpx=483&amp;vpy=148&amp;dur=6547&amp;hovh=225&amp;hovw=225&amp;tx=115&amp;ty=138&amp;sig=103838697202494963559&amp;page=9&amp;tbnh=132&amp;tbnw=131&amp;ndsp=27&amp;ved=1t:429,r:2,s:189,i:9"/>
          </p:cNvPr>
          <p:cNvPicPr/>
          <p:nvPr/>
        </p:nvPicPr>
        <p:blipFill>
          <a:blip r:embed="rId5" cstate="print"/>
          <a:srcRect/>
          <a:stretch>
            <a:fillRect/>
          </a:stretch>
        </p:blipFill>
        <p:spPr bwMode="auto">
          <a:xfrm>
            <a:off x="683568" y="4149080"/>
            <a:ext cx="2141220" cy="2141220"/>
          </a:xfrm>
          <a:prstGeom prst="rect">
            <a:avLst/>
          </a:prstGeom>
          <a:noFill/>
          <a:ln w="9525">
            <a:noFill/>
            <a:miter lim="800000"/>
            <a:headEnd/>
            <a:tailEnd/>
          </a:ln>
        </p:spPr>
      </p:pic>
      <p:pic>
        <p:nvPicPr>
          <p:cNvPr id="9" name="rg_hi" descr="http://t3.gstatic.com/images?q=tbn:ANd9GcQUrp5GoJtfXeNXgnyYCqsQu2VnBwIdiuGRxFCamXZf0gpPRJeD">
            <a:hlinkClick r:id="rId6" invalidUrl="http://www.google.ca/imgres?q=&quot;univercity&quot;+sfu+photos&amp;start=91&amp;hl=en&amp;sa=X&amp;biw=1344&amp;bih=595&amp;tbm=isch&amp;prmd=imvns&amp;tbnid=PcMrae9Tz7g3QM:&amp;imgrefurl=http://pricetags.wordpress.com/2011/01/04/airy-high-density/&amp;docid=znxeX7URgR-lLM&amp;imgurl=http://pricetags.files.wordpress.com/2011/01/university-crescent.jpg&amp;w=983&amp;h=644&amp;ei=E9V9T-74CcnUiAKDl_i1DQ&amp;zoom=1&amp;iact=hc&amp;vpx=1007&amp;vpy=132&amp;dur=5969&amp;hovh=182&amp;hovw=277&amp;tx=135&amp;ty=118&amp;sig=103838697202494963559&amp;page=5&amp;tbnh=130&amp;tbnw=184&amp;ndsp=25&amp;ved=1t:429,r:11,s:91,i:28"/>
          </p:cNvPr>
          <p:cNvPicPr/>
          <p:nvPr/>
        </p:nvPicPr>
        <p:blipFill>
          <a:blip r:embed="rId7" cstate="print"/>
          <a:srcRect/>
          <a:stretch>
            <a:fillRect/>
          </a:stretch>
        </p:blipFill>
        <p:spPr bwMode="auto">
          <a:xfrm>
            <a:off x="3059832" y="3501008"/>
            <a:ext cx="2636520" cy="1737360"/>
          </a:xfrm>
          <a:prstGeom prst="rect">
            <a:avLst/>
          </a:prstGeom>
          <a:noFill/>
          <a:ln w="9525">
            <a:noFill/>
            <a:miter lim="800000"/>
            <a:headEnd/>
            <a:tailEnd/>
          </a:ln>
        </p:spPr>
      </p:pic>
      <p:sp>
        <p:nvSpPr>
          <p:cNvPr id="10" name="TextBox 9"/>
          <p:cNvSpPr txBox="1"/>
          <p:nvPr/>
        </p:nvSpPr>
        <p:spPr>
          <a:xfrm>
            <a:off x="179512" y="5517232"/>
            <a:ext cx="288032" cy="1200329"/>
          </a:xfrm>
          <a:prstGeom prst="rect">
            <a:avLst/>
          </a:prstGeom>
          <a:solidFill>
            <a:schemeClr val="bg1">
              <a:lumMod val="65000"/>
            </a:schemeClr>
          </a:solidFill>
        </p:spPr>
        <p:txBody>
          <a:bodyPr wrap="square" rtlCol="0">
            <a:spAutoFit/>
          </a:bodyPr>
          <a:lstStyle/>
          <a:p>
            <a:r>
              <a:rPr lang="en-CA" b="1" dirty="0" smtClean="0"/>
              <a:t>2013</a:t>
            </a:r>
            <a:endParaRPr lang="en-US" b="1" dirty="0"/>
          </a:p>
        </p:txBody>
      </p:sp>
      <p:sp>
        <p:nvSpPr>
          <p:cNvPr id="11" name="Title 1"/>
          <p:cNvSpPr txBox="1">
            <a:spLocks/>
          </p:cNvSpPr>
          <p:nvPr/>
        </p:nvSpPr>
        <p:spPr>
          <a:xfrm>
            <a:off x="6573038" y="3056499"/>
            <a:ext cx="1688976" cy="488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800" b="1" dirty="0" smtClean="0">
                <a:solidFill>
                  <a:schemeClr val="bg1"/>
                </a:solidFill>
                <a:latin typeface="Arial" pitchFamily="34" charset="0"/>
                <a:cs typeface="Arial" pitchFamily="34" charset="0"/>
              </a:rPr>
              <a:t>SFU</a:t>
            </a:r>
            <a:endParaRPr lang="en-CA" sz="1800" b="1" dirty="0">
              <a:solidFill>
                <a:schemeClr val="bg1"/>
              </a:solidFill>
              <a:latin typeface="Arial" pitchFamily="34" charset="0"/>
              <a:cs typeface="Arial" pitchFamily="34" charset="0"/>
            </a:endParaRPr>
          </a:p>
        </p:txBody>
      </p:sp>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55024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FF303-3850-4C0C-9566-5403865E01F4}" type="slidenum">
              <a:rPr lang="en-CA" smtClean="0"/>
              <a:pPr/>
              <a:t>14</a:t>
            </a:fld>
            <a:endParaRPr lang="en-CA" dirty="0"/>
          </a:p>
        </p:txBody>
      </p:sp>
      <p:sp>
        <p:nvSpPr>
          <p:cNvPr id="11" name="Title 1"/>
          <p:cNvSpPr txBox="1">
            <a:spLocks/>
          </p:cNvSpPr>
          <p:nvPr/>
        </p:nvSpPr>
        <p:spPr>
          <a:xfrm>
            <a:off x="6573038" y="3056499"/>
            <a:ext cx="1688976" cy="488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800" b="1" dirty="0" smtClean="0">
                <a:solidFill>
                  <a:schemeClr val="bg1"/>
                </a:solidFill>
                <a:latin typeface="Arial" pitchFamily="34" charset="0"/>
                <a:cs typeface="Arial" pitchFamily="34" charset="0"/>
              </a:rPr>
              <a:t>SFU</a:t>
            </a:r>
            <a:endParaRPr lang="en-CA" sz="1800" b="1" dirty="0">
              <a:solidFill>
                <a:schemeClr val="bg1"/>
              </a:solidFill>
              <a:latin typeface="Arial" pitchFamily="34" charset="0"/>
              <a:cs typeface="Arial"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1400"/>
            <a:ext cx="9144000" cy="5916706"/>
          </a:xfrm>
          <a:prstGeom prst="rect">
            <a:avLst/>
          </a:prstGeom>
        </p:spPr>
      </p:pic>
    </p:spTree>
    <p:extLst>
      <p:ext uri="{BB962C8B-B14F-4D97-AF65-F5344CB8AC3E}">
        <p14:creationId xmlns:p14="http://schemas.microsoft.com/office/powerpoint/2010/main" val="176379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245" y="91269"/>
            <a:ext cx="8954890" cy="4910746"/>
          </a:xfrm>
          <a:prstGeom prst="rect">
            <a:avLst/>
          </a:prstGeom>
        </p:spPr>
      </p:pic>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15</a:t>
            </a:fld>
            <a:endParaRPr lang="en-US" dirty="0">
              <a:solidFill>
                <a:srgbClr val="004343"/>
              </a:solidFill>
            </a:endParaRPr>
          </a:p>
        </p:txBody>
      </p:sp>
      <p:pic>
        <p:nvPicPr>
          <p:cNvPr id="5" name="Picture 4" descr="foot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1943"/>
            <a:ext cx="9144000" cy="169454"/>
          </a:xfrm>
          <a:prstGeom prst="rect">
            <a:avLst/>
          </a:prstGeom>
        </p:spPr>
      </p:pic>
      <p:sp>
        <p:nvSpPr>
          <p:cNvPr id="9" name="Title 1"/>
          <p:cNvSpPr txBox="1">
            <a:spLocks/>
          </p:cNvSpPr>
          <p:nvPr/>
        </p:nvSpPr>
        <p:spPr>
          <a:xfrm>
            <a:off x="78245" y="5189222"/>
            <a:ext cx="8714823"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dirty="0" smtClean="0">
                <a:solidFill>
                  <a:srgbClr val="003E52"/>
                </a:solidFill>
                <a:latin typeface="Arial"/>
                <a:cs typeface="Arial"/>
              </a:rPr>
              <a:t>IMPLEMENTING TRU’S MASTER PLAN </a:t>
            </a:r>
          </a:p>
          <a:p>
            <a:pPr algn="l"/>
            <a:r>
              <a:rPr lang="en-US" sz="2400" dirty="0" smtClean="0">
                <a:solidFill>
                  <a:srgbClr val="65CBC9"/>
                </a:solidFill>
                <a:latin typeface="Arial"/>
                <a:cs typeface="Arial"/>
              </a:rPr>
              <a:t>Information Session – March 9, 2016</a:t>
            </a:r>
          </a:p>
          <a:p>
            <a:pPr algn="l"/>
            <a:endParaRPr lang="en-US" sz="3200" dirty="0">
              <a:solidFill>
                <a:srgbClr val="004343"/>
              </a:solidFill>
              <a:latin typeface="Arial"/>
              <a:cs typeface="Aria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7451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16</a:t>
            </a:fld>
            <a:endParaRPr lang="en-US" dirty="0">
              <a:solidFill>
                <a:srgbClr val="004343"/>
              </a:solidFill>
            </a:endParaRPr>
          </a:p>
        </p:txBody>
      </p:sp>
      <p:sp>
        <p:nvSpPr>
          <p:cNvPr id="9" name="Title 1"/>
          <p:cNvSpPr txBox="1">
            <a:spLocks/>
          </p:cNvSpPr>
          <p:nvPr/>
        </p:nvSpPr>
        <p:spPr>
          <a:xfrm>
            <a:off x="311855" y="272632"/>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3E52"/>
                </a:solidFill>
                <a:latin typeface="Arial"/>
                <a:cs typeface="Arial"/>
              </a:rPr>
              <a:t>CAMPUS MASTER PLAN 2013 EVOLUTION</a:t>
            </a:r>
          </a:p>
          <a:p>
            <a:pPr algn="l"/>
            <a:endParaRPr lang="en-US" sz="3200" dirty="0">
              <a:solidFill>
                <a:srgbClr val="004343"/>
              </a:solidFill>
              <a:latin typeface="Arial"/>
              <a:cs typeface="Arial"/>
            </a:endParaRPr>
          </a:p>
        </p:txBody>
      </p:sp>
      <p:sp>
        <p:nvSpPr>
          <p:cNvPr id="7" name="Title 1"/>
          <p:cNvSpPr txBox="1">
            <a:spLocks/>
          </p:cNvSpPr>
          <p:nvPr/>
        </p:nvSpPr>
        <p:spPr>
          <a:xfrm>
            <a:off x="2942917" y="1384254"/>
            <a:ext cx="5150425" cy="533722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10000"/>
              </a:lnSpc>
              <a:buFont typeface="Arial"/>
              <a:buChar char="•"/>
            </a:pPr>
            <a:r>
              <a:rPr lang="en-US" sz="2000" dirty="0" smtClean="0">
                <a:solidFill>
                  <a:srgbClr val="003E52"/>
                </a:solidFill>
                <a:latin typeface="Arial"/>
                <a:cs typeface="Arial"/>
              </a:rPr>
              <a:t>Campus Master Plan 2013 – Phase I</a:t>
            </a:r>
            <a:endParaRPr lang="en-US" sz="1400" dirty="0" smtClean="0">
              <a:solidFill>
                <a:srgbClr val="003E52"/>
              </a:solidFill>
              <a:latin typeface="Arial"/>
              <a:cs typeface="Arial"/>
            </a:endParaRPr>
          </a:p>
          <a:p>
            <a:pPr algn="l">
              <a:lnSpc>
                <a:spcPct val="110000"/>
              </a:lnSpc>
            </a:pPr>
            <a:r>
              <a:rPr lang="en-US" sz="1400" dirty="0" smtClean="0">
                <a:solidFill>
                  <a:srgbClr val="003E52"/>
                </a:solidFill>
                <a:latin typeface="Arial"/>
                <a:cs typeface="Arial"/>
              </a:rPr>
              <a:t>	- Approved by Board of Governors February 2014</a:t>
            </a:r>
          </a:p>
          <a:p>
            <a:pPr algn="l">
              <a:lnSpc>
                <a:spcPct val="110000"/>
              </a:lnSpc>
            </a:pPr>
            <a:endParaRPr lang="en-US" sz="1400" dirty="0" smtClean="0">
              <a:solidFill>
                <a:srgbClr val="003E52"/>
              </a:solidFill>
              <a:latin typeface="Arial"/>
              <a:cs typeface="Arial"/>
            </a:endParaRPr>
          </a:p>
          <a:p>
            <a:pPr marL="342900" indent="-342900" algn="l">
              <a:lnSpc>
                <a:spcPct val="110000"/>
              </a:lnSpc>
              <a:buFont typeface="Arial"/>
              <a:buChar char="•"/>
            </a:pPr>
            <a:r>
              <a:rPr lang="en-US" sz="2000" dirty="0" smtClean="0">
                <a:solidFill>
                  <a:srgbClr val="003E52"/>
                </a:solidFill>
                <a:latin typeface="Arial"/>
                <a:cs typeface="Arial"/>
              </a:rPr>
              <a:t>Campus Master Plan 2013 – Phase 2</a:t>
            </a:r>
            <a:endParaRPr lang="en-US" sz="1400" dirty="0" smtClean="0">
              <a:solidFill>
                <a:srgbClr val="003E52"/>
              </a:solidFill>
              <a:latin typeface="Arial"/>
              <a:cs typeface="Arial"/>
            </a:endParaRPr>
          </a:p>
          <a:p>
            <a:pPr algn="l">
              <a:lnSpc>
                <a:spcPct val="110000"/>
              </a:lnSpc>
            </a:pPr>
            <a:r>
              <a:rPr lang="en-US" sz="1400" dirty="0" smtClean="0">
                <a:solidFill>
                  <a:srgbClr val="003E52"/>
                </a:solidFill>
                <a:latin typeface="Arial"/>
                <a:cs typeface="Arial"/>
              </a:rPr>
              <a:t>	- Revised Implementation Plan*</a:t>
            </a:r>
          </a:p>
          <a:p>
            <a:pPr algn="l">
              <a:lnSpc>
                <a:spcPct val="110000"/>
              </a:lnSpc>
            </a:pPr>
            <a:r>
              <a:rPr lang="en-US" sz="1400" dirty="0">
                <a:solidFill>
                  <a:srgbClr val="003E52"/>
                </a:solidFill>
                <a:latin typeface="Arial"/>
                <a:cs typeface="Arial"/>
              </a:rPr>
              <a:t>	- Campus Design </a:t>
            </a:r>
            <a:r>
              <a:rPr lang="en-US" sz="1400" dirty="0" smtClean="0">
                <a:solidFill>
                  <a:srgbClr val="003E52"/>
                </a:solidFill>
                <a:latin typeface="Arial"/>
                <a:cs typeface="Arial"/>
              </a:rPr>
              <a:t>and </a:t>
            </a:r>
            <a:r>
              <a:rPr lang="en-US" sz="1400" dirty="0">
                <a:solidFill>
                  <a:srgbClr val="003E52"/>
                </a:solidFill>
                <a:latin typeface="Arial"/>
                <a:cs typeface="Arial"/>
              </a:rPr>
              <a:t>Design Review </a:t>
            </a:r>
            <a:r>
              <a:rPr lang="en-US" sz="1400" dirty="0" smtClean="0">
                <a:solidFill>
                  <a:srgbClr val="003E52"/>
                </a:solidFill>
                <a:latin typeface="Arial"/>
                <a:cs typeface="Arial"/>
              </a:rPr>
              <a:t>Guidelines*</a:t>
            </a:r>
          </a:p>
          <a:p>
            <a:pPr algn="l">
              <a:lnSpc>
                <a:spcPct val="110000"/>
              </a:lnSpc>
            </a:pPr>
            <a:r>
              <a:rPr lang="en-US" sz="1400" dirty="0" smtClean="0">
                <a:solidFill>
                  <a:srgbClr val="003E52"/>
                </a:solidFill>
                <a:latin typeface="Arial"/>
                <a:cs typeface="Arial"/>
              </a:rPr>
              <a:t> 	- Deep Services Infrastructure Master Plan</a:t>
            </a:r>
          </a:p>
          <a:p>
            <a:pPr algn="l">
              <a:lnSpc>
                <a:spcPct val="110000"/>
              </a:lnSpc>
            </a:pPr>
            <a:r>
              <a:rPr lang="en-US" sz="1400" dirty="0" smtClean="0">
                <a:solidFill>
                  <a:srgbClr val="003E52"/>
                </a:solidFill>
                <a:latin typeface="Arial"/>
                <a:cs typeface="Arial"/>
              </a:rPr>
              <a:t>	- Transportation Demand Study</a:t>
            </a:r>
          </a:p>
          <a:p>
            <a:pPr algn="l">
              <a:lnSpc>
                <a:spcPct val="110000"/>
              </a:lnSpc>
            </a:pPr>
            <a:r>
              <a:rPr lang="en-US" sz="1400" dirty="0" smtClean="0">
                <a:solidFill>
                  <a:srgbClr val="003E52"/>
                </a:solidFill>
                <a:latin typeface="Arial"/>
                <a:cs typeface="Arial"/>
              </a:rPr>
              <a:t>	- Campus Sustainability Framework*</a:t>
            </a:r>
          </a:p>
          <a:p>
            <a:pPr algn="l">
              <a:lnSpc>
                <a:spcPct val="110000"/>
              </a:lnSpc>
            </a:pPr>
            <a:r>
              <a:rPr lang="en-US" sz="1400" dirty="0">
                <a:solidFill>
                  <a:srgbClr val="003E52"/>
                </a:solidFill>
                <a:latin typeface="Arial"/>
                <a:cs typeface="Arial"/>
              </a:rPr>
              <a:t>	</a:t>
            </a:r>
            <a:r>
              <a:rPr lang="en-US" sz="1400" dirty="0" smtClean="0">
                <a:solidFill>
                  <a:srgbClr val="003E52"/>
                </a:solidFill>
                <a:latin typeface="Arial"/>
                <a:cs typeface="Arial"/>
              </a:rPr>
              <a:t>- District Energy Feasibility Study</a:t>
            </a:r>
          </a:p>
          <a:p>
            <a:pPr algn="l">
              <a:lnSpc>
                <a:spcPct val="110000"/>
              </a:lnSpc>
            </a:pPr>
            <a:r>
              <a:rPr lang="en-US" sz="1400" dirty="0">
                <a:solidFill>
                  <a:srgbClr val="003E52"/>
                </a:solidFill>
                <a:latin typeface="Arial"/>
                <a:cs typeface="Arial"/>
              </a:rPr>
              <a:t>	</a:t>
            </a:r>
            <a:r>
              <a:rPr lang="en-US" sz="1400" dirty="0" smtClean="0">
                <a:solidFill>
                  <a:srgbClr val="003E52"/>
                </a:solidFill>
                <a:latin typeface="Arial"/>
                <a:cs typeface="Arial"/>
              </a:rPr>
              <a:t>- Completed February 2015</a:t>
            </a:r>
          </a:p>
          <a:p>
            <a:pPr algn="l">
              <a:lnSpc>
                <a:spcPct val="110000"/>
              </a:lnSpc>
            </a:pPr>
            <a:r>
              <a:rPr lang="en-US" sz="1400" dirty="0">
                <a:solidFill>
                  <a:srgbClr val="003E52"/>
                </a:solidFill>
                <a:latin typeface="Arial"/>
                <a:cs typeface="Arial"/>
              </a:rPr>
              <a:t>	</a:t>
            </a:r>
            <a:r>
              <a:rPr lang="en-US" sz="1400" dirty="0" smtClean="0">
                <a:solidFill>
                  <a:srgbClr val="003E52"/>
                </a:solidFill>
                <a:latin typeface="Arial"/>
                <a:cs typeface="Arial"/>
              </a:rPr>
              <a:t>* Approved by the Board of Governors 2015</a:t>
            </a:r>
          </a:p>
          <a:p>
            <a:pPr algn="l">
              <a:lnSpc>
                <a:spcPct val="110000"/>
              </a:lnSpc>
            </a:pPr>
            <a:r>
              <a:rPr lang="en-US" sz="1400" dirty="0">
                <a:solidFill>
                  <a:srgbClr val="003E52"/>
                </a:solidFill>
                <a:latin typeface="Arial"/>
                <a:cs typeface="Arial"/>
              </a:rPr>
              <a:t>	</a:t>
            </a:r>
            <a:endParaRPr lang="en-US" sz="100" dirty="0">
              <a:solidFill>
                <a:srgbClr val="003E52"/>
              </a:solidFill>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373" y="908720"/>
            <a:ext cx="2265829" cy="544763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45433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17</a:t>
            </a:fld>
            <a:endParaRPr lang="en-US" dirty="0">
              <a:solidFill>
                <a:srgbClr val="004343"/>
              </a:solidFill>
            </a:endParaRPr>
          </a:p>
        </p:txBody>
      </p:sp>
      <p:sp>
        <p:nvSpPr>
          <p:cNvPr id="9" name="Title 1"/>
          <p:cNvSpPr txBox="1">
            <a:spLocks/>
          </p:cNvSpPr>
          <p:nvPr/>
        </p:nvSpPr>
        <p:spPr>
          <a:xfrm>
            <a:off x="467544" y="234578"/>
            <a:ext cx="7939775" cy="5805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3E52"/>
                </a:solidFill>
                <a:latin typeface="Arial"/>
                <a:cs typeface="Arial"/>
              </a:rPr>
              <a:t>REVISED IMPLEMENTATION PLAN</a:t>
            </a:r>
          </a:p>
          <a:p>
            <a:pPr algn="l"/>
            <a:endParaRPr lang="en-US" sz="3200" dirty="0">
              <a:solidFill>
                <a:srgbClr val="004343"/>
              </a:solidFill>
              <a:latin typeface="Arial"/>
              <a:cs typeface="Arial"/>
            </a:endParaRPr>
          </a:p>
        </p:txBody>
      </p:sp>
      <p:sp>
        <p:nvSpPr>
          <p:cNvPr id="7" name="Title 1"/>
          <p:cNvSpPr txBox="1">
            <a:spLocks/>
          </p:cNvSpPr>
          <p:nvPr/>
        </p:nvSpPr>
        <p:spPr>
          <a:xfrm>
            <a:off x="3768080" y="1029352"/>
            <a:ext cx="4489434"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Refined growth assumptions from 2013 version</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Reclassified parcels for additional TRUCT developments without compromising future academic build-out</a:t>
            </a:r>
            <a:endParaRPr lang="en-US" sz="2000" dirty="0">
              <a:solidFill>
                <a:srgbClr val="003E52"/>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Eventual replacement of Clock Tower and Library</a:t>
            </a:r>
            <a:endParaRPr lang="en-US" sz="2000" dirty="0">
              <a:solidFill>
                <a:srgbClr val="003E52"/>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Minor changes to roadways and pedestrian networks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New proposed academic development in campus heart</a:t>
            </a:r>
            <a:endParaRPr lang="en-US" sz="2000" dirty="0">
              <a:solidFill>
                <a:srgbClr val="003E52"/>
              </a:solidFill>
              <a:latin typeface="Arial" panose="020B0604020202020204" pitchFamily="34" charset="0"/>
              <a:cs typeface="Arial" panose="020B0604020202020204" pitchFamily="34" charset="0"/>
            </a:endParaRPr>
          </a:p>
          <a:p>
            <a:pPr algn="l">
              <a:lnSpc>
                <a:spcPct val="110000"/>
              </a:lnSpc>
            </a:pPr>
            <a:r>
              <a:rPr lang="en-US" sz="1400" dirty="0" smtClean="0">
                <a:solidFill>
                  <a:srgbClr val="003E52"/>
                </a:solidFill>
                <a:latin typeface="Arial"/>
                <a:cs typeface="Arial"/>
              </a:rPr>
              <a:t>	</a:t>
            </a:r>
            <a:endParaRPr lang="en-US" sz="100" dirty="0">
              <a:solidFill>
                <a:srgbClr val="003E52"/>
              </a:solidFill>
              <a:latin typeface="Arial"/>
              <a:cs typeface="Aria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9229" y="980728"/>
            <a:ext cx="2452611" cy="54772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675575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18</a:t>
            </a:fld>
            <a:endParaRPr lang="en-US" dirty="0">
              <a:solidFill>
                <a:srgbClr val="004343"/>
              </a:solidFill>
            </a:endParaRPr>
          </a:p>
        </p:txBody>
      </p:sp>
      <p:sp>
        <p:nvSpPr>
          <p:cNvPr id="9" name="Title 1"/>
          <p:cNvSpPr txBox="1">
            <a:spLocks/>
          </p:cNvSpPr>
          <p:nvPr/>
        </p:nvSpPr>
        <p:spPr>
          <a:xfrm>
            <a:off x="545785" y="315820"/>
            <a:ext cx="7393990"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3E52"/>
                </a:solidFill>
                <a:latin typeface="Arial"/>
                <a:cs typeface="Arial"/>
              </a:rPr>
              <a:t>CAMPUS DESIGN </a:t>
            </a:r>
            <a:r>
              <a:rPr lang="en-US" sz="2400" b="1" smtClean="0">
                <a:solidFill>
                  <a:srgbClr val="003E52"/>
                </a:solidFill>
                <a:latin typeface="Arial"/>
                <a:cs typeface="Arial"/>
              </a:rPr>
              <a:t>&amp; </a:t>
            </a:r>
            <a:br>
              <a:rPr lang="en-US" sz="2400" b="1" smtClean="0">
                <a:solidFill>
                  <a:srgbClr val="003E52"/>
                </a:solidFill>
                <a:latin typeface="Arial"/>
                <a:cs typeface="Arial"/>
              </a:rPr>
            </a:br>
            <a:r>
              <a:rPr lang="en-US" sz="2400" b="1" smtClean="0">
                <a:solidFill>
                  <a:srgbClr val="003E52"/>
                </a:solidFill>
                <a:latin typeface="Arial"/>
                <a:cs typeface="Arial"/>
              </a:rPr>
              <a:t>DESIGN </a:t>
            </a:r>
            <a:r>
              <a:rPr lang="en-US" sz="2400" b="1" dirty="0" smtClean="0">
                <a:solidFill>
                  <a:srgbClr val="003E52"/>
                </a:solidFill>
                <a:latin typeface="Arial"/>
                <a:cs typeface="Arial"/>
              </a:rPr>
              <a:t>REVIEW GUIDELINES</a:t>
            </a:r>
          </a:p>
          <a:p>
            <a:pPr algn="l"/>
            <a:endParaRPr lang="en-US" sz="3200" dirty="0">
              <a:solidFill>
                <a:srgbClr val="004343"/>
              </a:solidFill>
              <a:latin typeface="Arial"/>
              <a:cs typeface="Arial"/>
            </a:endParaRPr>
          </a:p>
        </p:txBody>
      </p:sp>
      <p:sp>
        <p:nvSpPr>
          <p:cNvPr id="7" name="Title 1"/>
          <p:cNvSpPr txBox="1">
            <a:spLocks/>
          </p:cNvSpPr>
          <p:nvPr/>
        </p:nvSpPr>
        <p:spPr>
          <a:xfrm>
            <a:off x="4143501" y="1302907"/>
            <a:ext cx="4489434"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a:solidFill>
                  <a:srgbClr val="003E52"/>
                </a:solidFill>
                <a:latin typeface="Arial" panose="020B0604020202020204" pitchFamily="34" charset="0"/>
                <a:cs typeface="Arial" panose="020B0604020202020204" pitchFamily="34" charset="0"/>
              </a:rPr>
              <a:t>Define the look and feel of our </a:t>
            </a:r>
            <a:r>
              <a:rPr lang="en-US" sz="2000" dirty="0" smtClean="0">
                <a:solidFill>
                  <a:srgbClr val="003E52"/>
                </a:solidFill>
                <a:latin typeface="Arial" panose="020B0604020202020204" pitchFamily="34" charset="0"/>
                <a:cs typeface="Arial" panose="020B0604020202020204" pitchFamily="34" charset="0"/>
              </a:rPr>
              <a:t>campus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Guidelines that define districts, public realm, building specifications and sustainability requirements</a:t>
            </a:r>
            <a:endParaRPr lang="en-US" sz="2000" dirty="0">
              <a:solidFill>
                <a:srgbClr val="003E52"/>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a:solidFill>
                  <a:srgbClr val="003E52"/>
                </a:solidFill>
                <a:latin typeface="Arial" panose="020B0604020202020204" pitchFamily="34" charset="0"/>
                <a:cs typeface="Arial" panose="020B0604020202020204" pitchFamily="34" charset="0"/>
              </a:rPr>
              <a:t>Provide a process by which the University can evaluate the quality and “</a:t>
            </a:r>
            <a:r>
              <a:rPr lang="en-US" sz="2000" dirty="0" err="1" smtClean="0">
                <a:solidFill>
                  <a:srgbClr val="003E52"/>
                </a:solidFill>
                <a:latin typeface="Arial" panose="020B0604020202020204" pitchFamily="34" charset="0"/>
                <a:cs typeface="Arial" panose="020B0604020202020204" pitchFamily="34" charset="0"/>
              </a:rPr>
              <a:t>integratablity</a:t>
            </a:r>
            <a:r>
              <a:rPr lang="en-US" sz="2000" dirty="0">
                <a:solidFill>
                  <a:srgbClr val="003E52"/>
                </a:solidFill>
                <a:latin typeface="Arial" panose="020B0604020202020204" pitchFamily="34" charset="0"/>
                <a:cs typeface="Arial" panose="020B0604020202020204" pitchFamily="34" charset="0"/>
              </a:rPr>
              <a:t>” of built form proposals</a:t>
            </a:r>
          </a:p>
          <a:p>
            <a:pPr marL="285750" indent="-285750" algn="l">
              <a:spcAft>
                <a:spcPts val="600"/>
              </a:spcAft>
              <a:buFont typeface="Arial" panose="020B0604020202020204" pitchFamily="34" charset="0"/>
              <a:buChar char="•"/>
            </a:pPr>
            <a:r>
              <a:rPr lang="en-US" sz="2000" dirty="0">
                <a:solidFill>
                  <a:srgbClr val="003E52"/>
                </a:solidFill>
                <a:latin typeface="Arial" panose="020B0604020202020204" pitchFamily="34" charset="0"/>
                <a:cs typeface="Arial" panose="020B0604020202020204" pitchFamily="34" charset="0"/>
              </a:rPr>
              <a:t>Loosely based on SFU’s </a:t>
            </a:r>
            <a:r>
              <a:rPr lang="en-US" sz="2000" dirty="0" err="1">
                <a:solidFill>
                  <a:srgbClr val="003E52"/>
                </a:solidFill>
                <a:latin typeface="Arial" panose="020B0604020202020204" pitchFamily="34" charset="0"/>
                <a:cs typeface="Arial" panose="020B0604020202020204" pitchFamily="34" charset="0"/>
              </a:rPr>
              <a:t>UniverCity</a:t>
            </a:r>
            <a:r>
              <a:rPr lang="en-US" sz="2000" dirty="0">
                <a:solidFill>
                  <a:srgbClr val="003E52"/>
                </a:solidFill>
                <a:latin typeface="Arial" panose="020B0604020202020204" pitchFamily="34" charset="0"/>
                <a:cs typeface="Arial" panose="020B0604020202020204" pitchFamily="34" charset="0"/>
              </a:rPr>
              <a:t> </a:t>
            </a:r>
            <a:r>
              <a:rPr lang="en-US" sz="2000" dirty="0" smtClean="0">
                <a:solidFill>
                  <a:srgbClr val="003E52"/>
                </a:solidFill>
                <a:latin typeface="Arial" panose="020B0604020202020204" pitchFamily="34" charset="0"/>
                <a:cs typeface="Arial" panose="020B0604020202020204" pitchFamily="34" charset="0"/>
              </a:rPr>
              <a:t>design guidelines</a:t>
            </a:r>
            <a:endParaRPr lang="en-US" sz="2000" dirty="0">
              <a:solidFill>
                <a:srgbClr val="003E52"/>
              </a:solidFill>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Positively received by TRUCT </a:t>
            </a:r>
            <a:r>
              <a:rPr lang="en-US" sz="2000" dirty="0">
                <a:solidFill>
                  <a:srgbClr val="003E52"/>
                </a:solidFill>
                <a:latin typeface="Arial" panose="020B0604020202020204" pitchFamily="34" charset="0"/>
                <a:cs typeface="Arial" panose="020B0604020202020204" pitchFamily="34" charset="0"/>
              </a:rPr>
              <a:t>Board of </a:t>
            </a:r>
            <a:r>
              <a:rPr lang="en-US" sz="2000" dirty="0" smtClean="0">
                <a:solidFill>
                  <a:srgbClr val="003E52"/>
                </a:solidFill>
                <a:latin typeface="Arial" panose="020B0604020202020204" pitchFamily="34" charset="0"/>
                <a:cs typeface="Arial" panose="020B0604020202020204" pitchFamily="34" charset="0"/>
              </a:rPr>
              <a:t>Directors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Approved by the Board of Governors February 2015</a:t>
            </a:r>
            <a:endParaRPr lang="en-US" sz="2000" dirty="0">
              <a:solidFill>
                <a:srgbClr val="003E52"/>
              </a:solidFill>
              <a:latin typeface="Arial" panose="020B0604020202020204" pitchFamily="34" charset="0"/>
              <a:cs typeface="Arial" panose="020B0604020202020204" pitchFamily="34" charset="0"/>
            </a:endParaRPr>
          </a:p>
          <a:p>
            <a:pPr algn="l">
              <a:lnSpc>
                <a:spcPct val="110000"/>
              </a:lnSpc>
            </a:pPr>
            <a:r>
              <a:rPr lang="en-US" sz="1400" dirty="0" smtClean="0">
                <a:solidFill>
                  <a:srgbClr val="003E52"/>
                </a:solidFill>
                <a:latin typeface="Arial"/>
                <a:cs typeface="Arial"/>
              </a:rPr>
              <a:t>	</a:t>
            </a:r>
            <a:endParaRPr lang="en-US" sz="100" dirty="0">
              <a:solidFill>
                <a:srgbClr val="003E52"/>
              </a:solidFill>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785" y="1484784"/>
            <a:ext cx="3378143" cy="43945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13188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19</a:t>
            </a:fld>
            <a:endParaRPr lang="en-US" dirty="0">
              <a:solidFill>
                <a:srgbClr val="004343"/>
              </a:solidFill>
            </a:endParaRPr>
          </a:p>
        </p:txBody>
      </p:sp>
      <p:sp>
        <p:nvSpPr>
          <p:cNvPr id="9" name="Title 1"/>
          <p:cNvSpPr txBox="1">
            <a:spLocks/>
          </p:cNvSpPr>
          <p:nvPr/>
        </p:nvSpPr>
        <p:spPr>
          <a:xfrm>
            <a:off x="467544" y="407565"/>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DEEP SERVICES STUDY</a:t>
            </a:r>
          </a:p>
          <a:p>
            <a:pPr algn="l"/>
            <a:endParaRPr lang="en-US" sz="3200" dirty="0">
              <a:solidFill>
                <a:srgbClr val="004343"/>
              </a:solidFill>
              <a:latin typeface="Arial"/>
              <a:cs typeface="Arial"/>
            </a:endParaRPr>
          </a:p>
        </p:txBody>
      </p:sp>
      <p:sp>
        <p:nvSpPr>
          <p:cNvPr id="7" name="Title 1"/>
          <p:cNvSpPr txBox="1">
            <a:spLocks/>
          </p:cNvSpPr>
          <p:nvPr/>
        </p:nvSpPr>
        <p:spPr>
          <a:xfrm>
            <a:off x="4197366" y="1333639"/>
            <a:ext cx="4489434"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Specifies location and condition of existing campus infrastructure with recommendations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Examined water supply, storm sewer, sanitary sewer, electrical and communications infrastructure</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Outlined limitations and constraints of future buildable parcels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Complimented with GIS mapping</a:t>
            </a:r>
            <a:endParaRPr lang="en-US" sz="2000" dirty="0">
              <a:solidFill>
                <a:srgbClr val="003E52"/>
              </a:solidFill>
              <a:latin typeface="Arial" panose="020B0604020202020204" pitchFamily="34" charset="0"/>
              <a:cs typeface="Arial" panose="020B0604020202020204" pitchFamily="34" charset="0"/>
            </a:endParaRPr>
          </a:p>
          <a:p>
            <a:pPr algn="l">
              <a:lnSpc>
                <a:spcPct val="110000"/>
              </a:lnSpc>
            </a:pPr>
            <a:r>
              <a:rPr lang="en-US" sz="1400" dirty="0" smtClean="0">
                <a:solidFill>
                  <a:srgbClr val="003E52"/>
                </a:solidFill>
                <a:latin typeface="Arial"/>
                <a:cs typeface="Arial"/>
              </a:rPr>
              <a:t>	</a:t>
            </a:r>
            <a:endParaRPr lang="en-US" sz="100" dirty="0">
              <a:solidFill>
                <a:srgbClr val="003E52"/>
              </a:solidFill>
              <a:latin typeface="Arial"/>
              <a:cs typeface="Aria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405154"/>
            <a:ext cx="3544656" cy="404007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370973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lum contrast="5000"/>
            <a:extLst>
              <a:ext uri="{28A0092B-C50C-407E-A947-70E740481C1C}">
                <a14:useLocalDpi xmlns:a14="http://schemas.microsoft.com/office/drawing/2010/main"/>
              </a:ext>
            </a:extLst>
          </a:blip>
          <a:srcRect/>
          <a:stretch>
            <a:fillRect/>
          </a:stretch>
        </p:blipFill>
        <p:spPr bwMode="auto">
          <a:xfrm>
            <a:off x="0" y="908720"/>
            <a:ext cx="9144000" cy="5949280"/>
          </a:xfrm>
          <a:prstGeom prst="rect">
            <a:avLst/>
          </a:prstGeom>
          <a:noFill/>
          <a:ln w="22225">
            <a:solidFill>
              <a:srgbClr val="0070C0"/>
            </a:solidFill>
            <a:miter lim="800000"/>
            <a:headEnd/>
            <a:tailEnd/>
          </a:ln>
          <a:effectLst/>
        </p:spPr>
      </p:pic>
      <p:sp>
        <p:nvSpPr>
          <p:cNvPr id="8" name="Rectangle 7"/>
          <p:cNvSpPr/>
          <p:nvPr/>
        </p:nvSpPr>
        <p:spPr>
          <a:xfrm>
            <a:off x="0" y="-37165"/>
            <a:ext cx="9144000" cy="1521949"/>
          </a:xfrm>
          <a:prstGeom prst="rect">
            <a:avLst/>
          </a:prstGeom>
          <a:solidFill>
            <a:srgbClr val="003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1600" y="292922"/>
            <a:ext cx="8846890" cy="861774"/>
          </a:xfrm>
          <a:prstGeom prst="rect">
            <a:avLst/>
          </a:prstGeom>
          <a:noFill/>
        </p:spPr>
        <p:txBody>
          <a:bodyPr wrap="square" rtlCol="0">
            <a:spAutoFit/>
          </a:bodyPr>
          <a:lstStyle/>
          <a:p>
            <a:r>
              <a:rPr lang="en-CA" sz="3200" b="1" dirty="0" smtClean="0">
                <a:solidFill>
                  <a:schemeClr val="bg1"/>
                </a:solidFill>
                <a:latin typeface="Arial" pitchFamily="34" charset="0"/>
                <a:cs typeface="Arial" pitchFamily="34" charset="0"/>
              </a:rPr>
              <a:t>In the beginning: 1974 – 1975* </a:t>
            </a:r>
            <a:endParaRPr lang="en-CA" b="1" dirty="0">
              <a:solidFill>
                <a:schemeClr val="bg1"/>
              </a:solidFill>
              <a:latin typeface="Arial" pitchFamily="34" charset="0"/>
              <a:cs typeface="Arial" pitchFamily="34" charset="0"/>
            </a:endParaRPr>
          </a:p>
          <a:p>
            <a:r>
              <a:rPr lang="en-CA" b="1" dirty="0" smtClean="0">
                <a:solidFill>
                  <a:schemeClr val="bg1"/>
                </a:solidFill>
                <a:latin typeface="Arial" pitchFamily="34" charset="0"/>
                <a:cs typeface="Arial" pitchFamily="34" charset="0"/>
              </a:rPr>
              <a:t>*Cliff’s Favourite Photo</a:t>
            </a:r>
            <a:endParaRPr lang="en-CA" b="1"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309198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20</a:t>
            </a:fld>
            <a:endParaRPr lang="en-US" dirty="0">
              <a:solidFill>
                <a:srgbClr val="004343"/>
              </a:solidFill>
            </a:endParaRPr>
          </a:p>
        </p:txBody>
      </p:sp>
      <p:sp>
        <p:nvSpPr>
          <p:cNvPr id="9" name="Title 1"/>
          <p:cNvSpPr txBox="1">
            <a:spLocks/>
          </p:cNvSpPr>
          <p:nvPr/>
        </p:nvSpPr>
        <p:spPr>
          <a:xfrm>
            <a:off x="611560" y="345195"/>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TRANSPORTATION DEMAND STUDY</a:t>
            </a:r>
          </a:p>
          <a:p>
            <a:pPr algn="l"/>
            <a:endParaRPr lang="en-US" sz="3200" dirty="0">
              <a:solidFill>
                <a:srgbClr val="004343"/>
              </a:solidFill>
              <a:latin typeface="Arial"/>
              <a:cs typeface="Arial"/>
            </a:endParaRPr>
          </a:p>
        </p:txBody>
      </p:sp>
      <p:sp>
        <p:nvSpPr>
          <p:cNvPr id="7" name="Title 1"/>
          <p:cNvSpPr txBox="1">
            <a:spLocks/>
          </p:cNvSpPr>
          <p:nvPr/>
        </p:nvSpPr>
        <p:spPr>
          <a:xfrm>
            <a:off x="4197366" y="1361656"/>
            <a:ext cx="4489434"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Examined existing conditions related to travel patterns, pedestrian and cycling network, transit network and parking supply</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Identified impacts related to campus master plan develops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Provides a series of phased recommendations for transit, parking, and the pedestrian and cycling network as the campus master plan is built out</a:t>
            </a:r>
            <a:endParaRPr lang="en-US" sz="2000" dirty="0">
              <a:solidFill>
                <a:srgbClr val="003E52"/>
              </a:solidFill>
              <a:latin typeface="Arial" panose="020B0604020202020204" pitchFamily="34" charset="0"/>
              <a:cs typeface="Arial" panose="020B0604020202020204" pitchFamily="34" charset="0"/>
            </a:endParaRPr>
          </a:p>
          <a:p>
            <a:pPr algn="l">
              <a:lnSpc>
                <a:spcPct val="110000"/>
              </a:lnSpc>
            </a:pPr>
            <a:r>
              <a:rPr lang="en-US" sz="1400" dirty="0" smtClean="0">
                <a:solidFill>
                  <a:srgbClr val="003E52"/>
                </a:solidFill>
                <a:latin typeface="Arial"/>
                <a:cs typeface="Arial"/>
              </a:rPr>
              <a:t>	</a:t>
            </a:r>
            <a:endParaRPr lang="en-US" sz="100" dirty="0">
              <a:solidFill>
                <a:srgbClr val="003E52"/>
              </a:solidFill>
              <a:latin typeface="Arial"/>
              <a:cs typeface="Aria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124744"/>
            <a:ext cx="2989499" cy="473422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97901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21</a:t>
            </a:fld>
            <a:endParaRPr lang="en-US" dirty="0">
              <a:solidFill>
                <a:srgbClr val="004343"/>
              </a:solidFill>
            </a:endParaRPr>
          </a:p>
        </p:txBody>
      </p:sp>
      <p:sp>
        <p:nvSpPr>
          <p:cNvPr id="9" name="Title 1"/>
          <p:cNvSpPr txBox="1">
            <a:spLocks/>
          </p:cNvSpPr>
          <p:nvPr/>
        </p:nvSpPr>
        <p:spPr>
          <a:xfrm>
            <a:off x="539552" y="393264"/>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STRATEGIC SUSTAINABILITY PLAN</a:t>
            </a:r>
          </a:p>
          <a:p>
            <a:pPr algn="l"/>
            <a:endParaRPr lang="en-US" sz="3200" dirty="0">
              <a:solidFill>
                <a:srgbClr val="004343"/>
              </a:solidFill>
              <a:latin typeface="Arial"/>
              <a:cs typeface="Arial"/>
            </a:endParaRPr>
          </a:p>
        </p:txBody>
      </p:sp>
      <p:sp>
        <p:nvSpPr>
          <p:cNvPr id="7" name="Title 1"/>
          <p:cNvSpPr txBox="1">
            <a:spLocks/>
          </p:cNvSpPr>
          <p:nvPr/>
        </p:nvSpPr>
        <p:spPr>
          <a:xfrm>
            <a:off x="4139952" y="1333639"/>
            <a:ext cx="4489434"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Roadmap to campus sustainability and STARS Platinum</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4 overarching goals:  operations and planning; advocacy and engagement; learning; and administration</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36 separate measurable outcomes under these 4 goals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Campus design guidelines adheres to the campus sustainability plan</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Approved by the Board of Governors November 2014</a:t>
            </a:r>
            <a:endParaRPr lang="en-US" sz="2000" dirty="0">
              <a:solidFill>
                <a:srgbClr val="003E52"/>
              </a:solidFill>
              <a:latin typeface="Arial" panose="020B0604020202020204" pitchFamily="34" charset="0"/>
              <a:cs typeface="Arial" panose="020B0604020202020204" pitchFamily="34" charset="0"/>
            </a:endParaRPr>
          </a:p>
          <a:p>
            <a:pPr algn="l">
              <a:lnSpc>
                <a:spcPct val="110000"/>
              </a:lnSpc>
            </a:pPr>
            <a:r>
              <a:rPr lang="en-US" sz="1400" dirty="0" smtClean="0">
                <a:solidFill>
                  <a:srgbClr val="003E52"/>
                </a:solidFill>
                <a:latin typeface="Arial"/>
                <a:cs typeface="Arial"/>
              </a:rPr>
              <a:t>	</a:t>
            </a:r>
            <a:endParaRPr lang="en-US" sz="100" dirty="0">
              <a:solidFill>
                <a:srgbClr val="003E52"/>
              </a:solidFill>
              <a:latin typeface="Arial"/>
              <a:cs typeface="Aria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333639"/>
            <a:ext cx="3358199" cy="425560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73507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22</a:t>
            </a:fld>
            <a:endParaRPr lang="en-US" dirty="0">
              <a:solidFill>
                <a:srgbClr val="004343"/>
              </a:solidFill>
            </a:endParaRPr>
          </a:p>
        </p:txBody>
      </p:sp>
      <p:sp>
        <p:nvSpPr>
          <p:cNvPr id="9" name="Title 1"/>
          <p:cNvSpPr txBox="1">
            <a:spLocks/>
          </p:cNvSpPr>
          <p:nvPr/>
        </p:nvSpPr>
        <p:spPr>
          <a:xfrm>
            <a:off x="539552" y="422931"/>
            <a:ext cx="7033296" cy="181409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DISTRICT ENERGY FEASIBILITY STUDY</a:t>
            </a:r>
          </a:p>
          <a:p>
            <a:pPr algn="l"/>
            <a:endParaRPr lang="en-US" sz="3200" dirty="0">
              <a:solidFill>
                <a:srgbClr val="004343"/>
              </a:solidFill>
              <a:latin typeface="Arial"/>
              <a:cs typeface="Arial"/>
            </a:endParaRPr>
          </a:p>
        </p:txBody>
      </p:sp>
      <p:sp>
        <p:nvSpPr>
          <p:cNvPr id="7" name="Title 1"/>
          <p:cNvSpPr txBox="1">
            <a:spLocks/>
          </p:cNvSpPr>
          <p:nvPr/>
        </p:nvSpPr>
        <p:spPr>
          <a:xfrm>
            <a:off x="3995936" y="1333808"/>
            <a:ext cx="3888432" cy="46874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Study to determine the feasibility of connecting all campus infrastructure to a common utility plant</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Total campus district energy system </a:t>
            </a:r>
            <a:r>
              <a:rPr lang="en-US" sz="2000" dirty="0">
                <a:solidFill>
                  <a:srgbClr val="003E52"/>
                </a:solidFill>
                <a:latin typeface="Arial" panose="020B0604020202020204" pitchFamily="34" charset="0"/>
                <a:cs typeface="Arial" panose="020B0604020202020204" pitchFamily="34" charset="0"/>
              </a:rPr>
              <a:t>d</a:t>
            </a:r>
            <a:r>
              <a:rPr lang="en-US" sz="2000" dirty="0" smtClean="0">
                <a:solidFill>
                  <a:srgbClr val="003E52"/>
                </a:solidFill>
                <a:latin typeface="Arial" panose="020B0604020202020204" pitchFamily="34" charset="0"/>
                <a:cs typeface="Arial" panose="020B0604020202020204" pitchFamily="34" charset="0"/>
              </a:rPr>
              <a:t>eemed unfeasible but makes a number of recommendations with respect to localized and distributed geothermal system and biomass boilers for heating loads</a:t>
            </a:r>
          </a:p>
          <a:p>
            <a:pPr marL="285750" indent="-285750" algn="l">
              <a:spcAft>
                <a:spcPts val="600"/>
              </a:spcAft>
              <a:buFont typeface="Arial" panose="020B0604020202020204" pitchFamily="34" charset="0"/>
              <a:buChar char="•"/>
            </a:pPr>
            <a:r>
              <a:rPr lang="en-US" sz="2000" dirty="0" smtClean="0">
                <a:solidFill>
                  <a:srgbClr val="003E52"/>
                </a:solidFill>
                <a:latin typeface="Arial" panose="020B0604020202020204" pitchFamily="34" charset="0"/>
                <a:cs typeface="Arial" panose="020B0604020202020204" pitchFamily="34" charset="0"/>
              </a:rPr>
              <a:t>Possible inclusion of TRUCT developments in future district energy system applications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59832"/>
            <a:ext cx="3600400" cy="263543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534230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23</a:t>
            </a:fld>
            <a:endParaRPr lang="en-US" dirty="0">
              <a:solidFill>
                <a:srgbClr val="004343"/>
              </a:solidFill>
            </a:endParaRPr>
          </a:p>
        </p:txBody>
      </p:sp>
      <p:sp>
        <p:nvSpPr>
          <p:cNvPr id="9" name="Title 1"/>
          <p:cNvSpPr txBox="1">
            <a:spLocks/>
          </p:cNvSpPr>
          <p:nvPr/>
        </p:nvSpPr>
        <p:spPr>
          <a:xfrm>
            <a:off x="499649" y="346605"/>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ESTIMATED BUILD-OUT TIMELINE</a:t>
            </a:r>
          </a:p>
          <a:p>
            <a:pPr algn="l"/>
            <a:endParaRPr lang="en-US" sz="3200" dirty="0">
              <a:solidFill>
                <a:srgbClr val="004343"/>
              </a:solidFill>
              <a:latin typeface="Arial"/>
              <a:cs typeface="Arial"/>
            </a:endParaRPr>
          </a:p>
        </p:txBody>
      </p:sp>
      <p:pic>
        <p:nvPicPr>
          <p:cNvPr id="12" name="Picture 11"/>
          <p:cNvPicPr>
            <a:picLocks noChangeAspect="1"/>
          </p:cNvPicPr>
          <p:nvPr/>
        </p:nvPicPr>
        <p:blipFill>
          <a:blip r:embed="rId3"/>
          <a:stretch>
            <a:fillRect/>
          </a:stretch>
        </p:blipFill>
        <p:spPr>
          <a:xfrm>
            <a:off x="1420745" y="980728"/>
            <a:ext cx="5895998" cy="569867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29850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24</a:t>
            </a:fld>
            <a:endParaRPr lang="en-US" dirty="0">
              <a:solidFill>
                <a:srgbClr val="004343"/>
              </a:solidFill>
            </a:endParaRPr>
          </a:p>
        </p:txBody>
      </p:sp>
      <p:sp>
        <p:nvSpPr>
          <p:cNvPr id="7" name="Title 1"/>
          <p:cNvSpPr txBox="1">
            <a:spLocks/>
          </p:cNvSpPr>
          <p:nvPr/>
        </p:nvSpPr>
        <p:spPr>
          <a:xfrm>
            <a:off x="3768080" y="820318"/>
            <a:ext cx="4729186" cy="569212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US" sz="2000" dirty="0">
                <a:solidFill>
                  <a:srgbClr val="004343"/>
                </a:solidFill>
                <a:latin typeface="Arial" panose="020B0604020202020204" pitchFamily="34" charset="0"/>
                <a:cs typeface="Arial" panose="020B0604020202020204" pitchFamily="34" charset="0"/>
              </a:rPr>
              <a:t>Land is currently being surveyed for the lease between TRU/TRUCT and for rezoning </a:t>
            </a:r>
            <a:r>
              <a:rPr lang="en-US" sz="2000" dirty="0" smtClean="0">
                <a:solidFill>
                  <a:srgbClr val="004343"/>
                </a:solidFill>
                <a:latin typeface="Arial" panose="020B0604020202020204" pitchFamily="34" charset="0"/>
                <a:cs typeface="Arial" panose="020B0604020202020204" pitchFamily="34" charset="0"/>
              </a:rPr>
              <a:t>purposes</a:t>
            </a:r>
          </a:p>
          <a:p>
            <a:pPr marL="285750" indent="-285750" algn="l">
              <a:spcAft>
                <a:spcPts val="600"/>
              </a:spcAft>
              <a:buFont typeface="Arial" panose="020B0604020202020204" pitchFamily="34" charset="0"/>
              <a:buChar char="•"/>
            </a:pPr>
            <a:r>
              <a:rPr lang="en-US" sz="2000" dirty="0" smtClean="0">
                <a:solidFill>
                  <a:srgbClr val="004343"/>
                </a:solidFill>
                <a:latin typeface="Arial" panose="020B0604020202020204" pitchFamily="34" charset="0"/>
                <a:cs typeface="Arial" panose="020B0604020202020204" pitchFamily="34" charset="0"/>
              </a:rPr>
              <a:t>In </a:t>
            </a:r>
            <a:r>
              <a:rPr lang="en-US" sz="2000" dirty="0">
                <a:solidFill>
                  <a:srgbClr val="004343"/>
                </a:solidFill>
                <a:latin typeface="Arial" panose="020B0604020202020204" pitchFamily="34" charset="0"/>
                <a:cs typeface="Arial" panose="020B0604020202020204" pitchFamily="34" charset="0"/>
              </a:rPr>
              <a:t>March 2016, TRU will apply for an adjustment to the zoning that is currently in </a:t>
            </a:r>
            <a:r>
              <a:rPr lang="en-US" sz="2000" dirty="0" smtClean="0">
                <a:solidFill>
                  <a:srgbClr val="004343"/>
                </a:solidFill>
                <a:latin typeface="Arial" panose="020B0604020202020204" pitchFamily="34" charset="0"/>
                <a:cs typeface="Arial" panose="020B0604020202020204" pitchFamily="34" charset="0"/>
              </a:rPr>
              <a:t>place</a:t>
            </a:r>
          </a:p>
          <a:p>
            <a:pPr marL="285750" indent="-285750" algn="l">
              <a:spcAft>
                <a:spcPts val="600"/>
              </a:spcAft>
              <a:buFont typeface="Arial" panose="020B0604020202020204" pitchFamily="34" charset="0"/>
              <a:buChar char="•"/>
            </a:pPr>
            <a:r>
              <a:rPr lang="en-US" sz="2000" dirty="0" smtClean="0">
                <a:solidFill>
                  <a:srgbClr val="004343"/>
                </a:solidFill>
                <a:latin typeface="Arial" panose="020B0604020202020204" pitchFamily="34" charset="0"/>
                <a:cs typeface="Arial" panose="020B0604020202020204" pitchFamily="34" charset="0"/>
              </a:rPr>
              <a:t>TRUCT is TRU’s agent in the rezoning process</a:t>
            </a:r>
          </a:p>
          <a:p>
            <a:pPr marL="285750" indent="-285750" algn="l">
              <a:spcAft>
                <a:spcPts val="600"/>
              </a:spcAft>
              <a:buFont typeface="Arial" panose="020B0604020202020204" pitchFamily="34" charset="0"/>
              <a:buChar char="•"/>
            </a:pPr>
            <a:r>
              <a:rPr lang="en-US" sz="2000" dirty="0" smtClean="0">
                <a:solidFill>
                  <a:srgbClr val="004343"/>
                </a:solidFill>
                <a:latin typeface="Arial" panose="020B0604020202020204" pitchFamily="34" charset="0"/>
                <a:cs typeface="Arial" panose="020B0604020202020204" pitchFamily="34" charset="0"/>
              </a:rPr>
              <a:t>TRUCT has engaged Coriolis Consulting to advise and assist in the rezoning process</a:t>
            </a:r>
          </a:p>
          <a:p>
            <a:pPr marL="285750" indent="-285750" algn="l">
              <a:spcAft>
                <a:spcPts val="600"/>
              </a:spcAft>
              <a:buFont typeface="Arial" panose="020B0604020202020204" pitchFamily="34" charset="0"/>
              <a:buChar char="•"/>
            </a:pPr>
            <a:r>
              <a:rPr lang="en-US" sz="2000" dirty="0" smtClean="0">
                <a:solidFill>
                  <a:srgbClr val="004343"/>
                </a:solidFill>
                <a:latin typeface="Arial" panose="020B0604020202020204" pitchFamily="34" charset="0"/>
                <a:cs typeface="Arial" panose="020B0604020202020204" pitchFamily="34" charset="0"/>
              </a:rPr>
              <a:t>Rezoning application does not request any new uses for these lands but rather seeks to consolidate the current zoning to allow for more office-use in the main campus entrance area</a:t>
            </a:r>
          </a:p>
          <a:p>
            <a:pPr marL="285750" indent="-285750" algn="l">
              <a:spcAft>
                <a:spcPts val="600"/>
              </a:spcAft>
              <a:buFont typeface="Arial" panose="020B0604020202020204" pitchFamily="34" charset="0"/>
              <a:buChar char="•"/>
            </a:pPr>
            <a:endParaRPr lang="en-US" sz="2000" dirty="0" smtClean="0">
              <a:solidFill>
                <a:srgbClr val="003E52"/>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748" y="1294755"/>
            <a:ext cx="2840798" cy="276669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748" y="4437112"/>
            <a:ext cx="2653099" cy="176696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
        <p:nvSpPr>
          <p:cNvPr id="10" name="Title 1"/>
          <p:cNvSpPr txBox="1">
            <a:spLocks/>
          </p:cNvSpPr>
          <p:nvPr/>
        </p:nvSpPr>
        <p:spPr>
          <a:xfrm>
            <a:off x="511720" y="494366"/>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REZONING TRU</a:t>
            </a:r>
          </a:p>
          <a:p>
            <a:pPr algn="l"/>
            <a:endParaRPr lang="en-US" sz="3200" dirty="0">
              <a:solidFill>
                <a:srgbClr val="004343"/>
              </a:solidFill>
              <a:latin typeface="Arial"/>
              <a:cs typeface="Arial"/>
            </a:endParaRPr>
          </a:p>
        </p:txBody>
      </p:sp>
    </p:spTree>
    <p:extLst>
      <p:ext uri="{BB962C8B-B14F-4D97-AF65-F5344CB8AC3E}">
        <p14:creationId xmlns:p14="http://schemas.microsoft.com/office/powerpoint/2010/main" val="395191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25</a:t>
            </a:fld>
            <a:endParaRPr lang="en-US" dirty="0">
              <a:solidFill>
                <a:srgbClr val="004343"/>
              </a:solidFill>
            </a:endParaRPr>
          </a:p>
        </p:txBody>
      </p:sp>
      <p:sp>
        <p:nvSpPr>
          <p:cNvPr id="7" name="Title 1"/>
          <p:cNvSpPr txBox="1">
            <a:spLocks/>
          </p:cNvSpPr>
          <p:nvPr/>
        </p:nvSpPr>
        <p:spPr>
          <a:xfrm>
            <a:off x="3768079" y="1302907"/>
            <a:ext cx="5137289" cy="49849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Aft>
                <a:spcPts val="600"/>
              </a:spcAft>
              <a:buFont typeface="Arial" panose="020B0604020202020204" pitchFamily="34" charset="0"/>
              <a:buChar char="•"/>
            </a:pPr>
            <a:r>
              <a:rPr lang="en-CA" sz="2000" dirty="0" smtClean="0">
                <a:solidFill>
                  <a:srgbClr val="003E52"/>
                </a:solidFill>
                <a:latin typeface="Arial" panose="020B0604020202020204" pitchFamily="34" charset="0"/>
                <a:cs typeface="Arial" panose="020B0604020202020204" pitchFamily="34" charset="0"/>
              </a:rPr>
              <a:t>TRU/TRUCT </a:t>
            </a:r>
            <a:r>
              <a:rPr lang="en-CA" sz="2000" dirty="0">
                <a:solidFill>
                  <a:srgbClr val="003E52"/>
                </a:solidFill>
                <a:latin typeface="Arial" panose="020B0604020202020204" pitchFamily="34" charset="0"/>
                <a:cs typeface="Arial" panose="020B0604020202020204" pitchFamily="34" charset="0"/>
              </a:rPr>
              <a:t>would like to amalgamate the zoning in place in order to permit higher density office-use in two key areas adjacent to the main campus </a:t>
            </a:r>
            <a:r>
              <a:rPr lang="en-CA" sz="2000" dirty="0" smtClean="0">
                <a:solidFill>
                  <a:srgbClr val="003E52"/>
                </a:solidFill>
                <a:latin typeface="Arial" panose="020B0604020202020204" pitchFamily="34" charset="0"/>
                <a:cs typeface="Arial" panose="020B0604020202020204" pitchFamily="34" charset="0"/>
              </a:rPr>
              <a:t>entrance</a:t>
            </a:r>
          </a:p>
          <a:p>
            <a:pPr marL="285750" indent="-285750" algn="l">
              <a:spcAft>
                <a:spcPts val="600"/>
              </a:spcAft>
              <a:buFont typeface="Arial" panose="020B0604020202020204" pitchFamily="34" charset="0"/>
              <a:buChar char="•"/>
            </a:pPr>
            <a:r>
              <a:rPr lang="en-CA" sz="2000" dirty="0">
                <a:solidFill>
                  <a:srgbClr val="003E52"/>
                </a:solidFill>
                <a:latin typeface="Arial" panose="020B0604020202020204" pitchFamily="34" charset="0"/>
                <a:cs typeface="Arial" panose="020B0604020202020204" pitchFamily="34" charset="0"/>
              </a:rPr>
              <a:t>This Application is consistent with the TRU Campus Master Plan as well as the interests expressed by stakeholders who participated in this planning process over the past decade</a:t>
            </a:r>
            <a:r>
              <a:rPr lang="en-CA" sz="2000" dirty="0" smtClean="0">
                <a:solidFill>
                  <a:srgbClr val="003E52"/>
                </a:solidFill>
                <a:latin typeface="Arial" panose="020B0604020202020204" pitchFamily="34" charset="0"/>
                <a:cs typeface="Arial" panose="020B0604020202020204" pitchFamily="34" charset="0"/>
              </a:rPr>
              <a:t>.</a:t>
            </a:r>
          </a:p>
          <a:p>
            <a:pPr marL="285750" indent="-285750" algn="l">
              <a:spcAft>
                <a:spcPts val="600"/>
              </a:spcAft>
              <a:buFont typeface="Arial" panose="020B0604020202020204" pitchFamily="34" charset="0"/>
              <a:buChar char="•"/>
            </a:pPr>
            <a:r>
              <a:rPr lang="en-CA" sz="2000" dirty="0">
                <a:solidFill>
                  <a:srgbClr val="003E52"/>
                </a:solidFill>
                <a:latin typeface="Arial" panose="020B0604020202020204" pitchFamily="34" charset="0"/>
                <a:cs typeface="Arial" panose="020B0604020202020204" pitchFamily="34" charset="0"/>
              </a:rPr>
              <a:t>As part of the Zoning Application Process, the public will be notified of this Application through zoning application signs posted in the applicable areas and through a Public Information Session hosted by the City of Kamloops.</a:t>
            </a:r>
            <a:endParaRPr lang="en-US" sz="2000" dirty="0" smtClean="0">
              <a:solidFill>
                <a:srgbClr val="003E52"/>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140" y="4003589"/>
            <a:ext cx="2842721" cy="2061107"/>
          </a:xfrm>
          <a:prstGeom prst="rect">
            <a:avLst/>
          </a:prstGeom>
        </p:spPr>
      </p:pic>
      <p:sp>
        <p:nvSpPr>
          <p:cNvPr id="16" name="TextBox 15"/>
          <p:cNvSpPr txBox="1"/>
          <p:nvPr/>
        </p:nvSpPr>
        <p:spPr>
          <a:xfrm>
            <a:off x="645727" y="4349578"/>
            <a:ext cx="1682286" cy="738664"/>
          </a:xfrm>
          <a:prstGeom prst="rect">
            <a:avLst/>
          </a:prstGeom>
          <a:solidFill>
            <a:schemeClr val="bg1"/>
          </a:solidFill>
        </p:spPr>
        <p:txBody>
          <a:bodyPr wrap="square" rtlCol="0">
            <a:spAutoFit/>
          </a:bodyPr>
          <a:lstStyle/>
          <a:p>
            <a:r>
              <a:rPr lang="en-US" sz="600" b="1" dirty="0" smtClean="0"/>
              <a:t>AN APPLICATION HAS BEEN SUBMITTED TO</a:t>
            </a:r>
          </a:p>
          <a:p>
            <a:r>
              <a:rPr lang="en-US" sz="600" b="1" dirty="0" smtClean="0"/>
              <a:t>REZONE &lt;&lt;ADRESS&gt;&gt; FOR THE PURPOSE OF</a:t>
            </a:r>
          </a:p>
          <a:p>
            <a:r>
              <a:rPr lang="en-US" sz="600" b="1" dirty="0" smtClean="0"/>
              <a:t>&lt;&lt;STATE PURPOSE&gt;&gt;</a:t>
            </a:r>
          </a:p>
          <a:p>
            <a:endParaRPr lang="en-US" sz="600" b="1" dirty="0"/>
          </a:p>
          <a:p>
            <a:r>
              <a:rPr lang="en-US" sz="600" b="1" dirty="0" smtClean="0"/>
              <a:t>APPLICANT:  TRU</a:t>
            </a:r>
          </a:p>
          <a:p>
            <a:endParaRPr lang="en-US" sz="600" b="1" dirty="0"/>
          </a:p>
          <a:p>
            <a:r>
              <a:rPr lang="en-US" sz="600" b="1" dirty="0" smtClean="0"/>
              <a:t>APPLCANT’S PHONE NO:  250-828-5000</a:t>
            </a:r>
            <a:endParaRPr lang="en-US" sz="600" b="1" dirty="0"/>
          </a:p>
        </p:txBody>
      </p:sp>
      <p:sp>
        <p:nvSpPr>
          <p:cNvPr id="17" name="TextBox 16"/>
          <p:cNvSpPr txBox="1"/>
          <p:nvPr/>
        </p:nvSpPr>
        <p:spPr>
          <a:xfrm>
            <a:off x="2530664" y="5179953"/>
            <a:ext cx="509098" cy="79084"/>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pic>
        <p:nvPicPr>
          <p:cNvPr id="19" name="Picture 18"/>
          <p:cNvPicPr>
            <a:picLocks noChangeAspect="1"/>
          </p:cNvPicPr>
          <p:nvPr/>
        </p:nvPicPr>
        <p:blipFill>
          <a:blip r:embed="rId5"/>
          <a:stretch>
            <a:fillRect/>
          </a:stretch>
        </p:blipFill>
        <p:spPr>
          <a:xfrm>
            <a:off x="663837" y="1569900"/>
            <a:ext cx="2476627" cy="1930499"/>
          </a:xfrm>
          <a:prstGeom prst="rect">
            <a:avLst/>
          </a:prstGeom>
        </p:spPr>
      </p:pic>
      <p:sp>
        <p:nvSpPr>
          <p:cNvPr id="20" name="Rounded Rectangle 19"/>
          <p:cNvSpPr/>
          <p:nvPr/>
        </p:nvSpPr>
        <p:spPr>
          <a:xfrm>
            <a:off x="1629431" y="2282007"/>
            <a:ext cx="622781" cy="741405"/>
          </a:xfrm>
          <a:prstGeom prst="roundRect">
            <a:avLst/>
          </a:prstGeom>
          <a:noFill/>
          <a:ln w="571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t>`</a:t>
            </a:r>
            <a:endParaRPr lang="en-US" kern="1200" dirty="0"/>
          </a:p>
        </p:txBody>
      </p:sp>
      <p:sp>
        <p:nvSpPr>
          <p:cNvPr id="21" name="Rounded Rectangle 20"/>
          <p:cNvSpPr/>
          <p:nvPr/>
        </p:nvSpPr>
        <p:spPr>
          <a:xfrm>
            <a:off x="2275157" y="2100671"/>
            <a:ext cx="718460" cy="690436"/>
          </a:xfrm>
          <a:prstGeom prst="roundRect">
            <a:avLst/>
          </a:prstGeom>
          <a:noFill/>
          <a:ln w="571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t>`</a:t>
            </a:r>
            <a:endParaRPr lang="en-US" kern="1200" dirty="0"/>
          </a:p>
        </p:txBody>
      </p:sp>
      <p:sp>
        <p:nvSpPr>
          <p:cNvPr id="23" name="Title 1"/>
          <p:cNvSpPr txBox="1">
            <a:spLocks/>
          </p:cNvSpPr>
          <p:nvPr/>
        </p:nvSpPr>
        <p:spPr>
          <a:xfrm>
            <a:off x="511720" y="494366"/>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REZONING TRU</a:t>
            </a:r>
          </a:p>
          <a:p>
            <a:pPr algn="l"/>
            <a:endParaRPr lang="en-US" sz="3200" dirty="0">
              <a:solidFill>
                <a:srgbClr val="004343"/>
              </a:solidFill>
              <a:latin typeface="Arial"/>
              <a:cs typeface="Arial"/>
            </a:endParaRPr>
          </a:p>
        </p:txBody>
      </p:sp>
    </p:spTree>
    <p:extLst>
      <p:ext uri="{BB962C8B-B14F-4D97-AF65-F5344CB8AC3E}">
        <p14:creationId xmlns:p14="http://schemas.microsoft.com/office/powerpoint/2010/main" val="1030313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26</a:t>
            </a:fld>
            <a:endParaRPr lang="en-US" dirty="0">
              <a:solidFill>
                <a:srgbClr val="004343"/>
              </a:solidFill>
            </a:endParaRPr>
          </a:p>
        </p:txBody>
      </p:sp>
      <p:sp>
        <p:nvSpPr>
          <p:cNvPr id="7" name="Title 1"/>
          <p:cNvSpPr txBox="1">
            <a:spLocks/>
          </p:cNvSpPr>
          <p:nvPr/>
        </p:nvSpPr>
        <p:spPr>
          <a:xfrm>
            <a:off x="3768080" y="1525315"/>
            <a:ext cx="4489434" cy="41208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CA" sz="2000" dirty="0">
                <a:solidFill>
                  <a:srgbClr val="004343"/>
                </a:solidFill>
                <a:latin typeface="Arial" panose="020B0604020202020204" pitchFamily="34" charset="0"/>
                <a:cs typeface="Arial" panose="020B0604020202020204" pitchFamily="34" charset="0"/>
              </a:rPr>
              <a:t>The City of Kamloops and the TRU community are important partners in making sure the plans for development on university lands serve not only the TRU Community, but also the broader community in Kamloops</a:t>
            </a:r>
            <a:endParaRPr lang="en-US" sz="2000" dirty="0">
              <a:solidFill>
                <a:srgbClr val="004343"/>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CA" sz="2000" dirty="0" smtClean="0">
                <a:solidFill>
                  <a:srgbClr val="004343"/>
                </a:solidFill>
                <a:latin typeface="Arial" panose="020B0604020202020204" pitchFamily="34" charset="0"/>
                <a:cs typeface="Arial" panose="020B0604020202020204" pitchFamily="34" charset="0"/>
              </a:rPr>
              <a:t>For </a:t>
            </a:r>
            <a:r>
              <a:rPr lang="en-CA" sz="2000" dirty="0">
                <a:solidFill>
                  <a:srgbClr val="004343"/>
                </a:solidFill>
                <a:latin typeface="Arial" panose="020B0604020202020204" pitchFamily="34" charset="0"/>
                <a:cs typeface="Arial" panose="020B0604020202020204" pitchFamily="34" charset="0"/>
              </a:rPr>
              <a:t>more information about the Zoning Application, or to view the Application in its entirety, please visit the TRUCT Offices or contact the office directly</a:t>
            </a:r>
            <a:endParaRPr lang="en-US" sz="2000" dirty="0" smtClean="0">
              <a:solidFill>
                <a:srgbClr val="00434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440" y="1571410"/>
            <a:ext cx="2743200" cy="144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185" y="3460166"/>
            <a:ext cx="2726455" cy="181433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
        <p:nvSpPr>
          <p:cNvPr id="10" name="Title 1"/>
          <p:cNvSpPr txBox="1">
            <a:spLocks/>
          </p:cNvSpPr>
          <p:nvPr/>
        </p:nvSpPr>
        <p:spPr>
          <a:xfrm>
            <a:off x="511720" y="494366"/>
            <a:ext cx="7939775"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E52"/>
                </a:solidFill>
                <a:latin typeface="Arial"/>
                <a:cs typeface="Arial"/>
              </a:rPr>
              <a:t>REZONING TRU</a:t>
            </a:r>
          </a:p>
          <a:p>
            <a:pPr algn="l"/>
            <a:endParaRPr lang="en-US" sz="3200" dirty="0">
              <a:solidFill>
                <a:srgbClr val="004343"/>
              </a:solidFill>
              <a:latin typeface="Arial"/>
              <a:cs typeface="Arial"/>
            </a:endParaRPr>
          </a:p>
        </p:txBody>
      </p:sp>
    </p:spTree>
    <p:extLst>
      <p:ext uri="{BB962C8B-B14F-4D97-AF65-F5344CB8AC3E}">
        <p14:creationId xmlns:p14="http://schemas.microsoft.com/office/powerpoint/2010/main" val="47656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736"/>
            <a:ext cx="9144000" cy="6857000"/>
          </a:xfrm>
          <a:prstGeom prst="rect">
            <a:avLst/>
          </a:prstGeom>
          <a:effectLst>
            <a:outerShdw blurRad="50800" dist="50800" dir="5400000" algn="ctr" rotWithShape="0">
              <a:srgbClr val="000000"/>
            </a:outerShdw>
          </a:effectLst>
        </p:spPr>
      </p:pic>
      <p:sp>
        <p:nvSpPr>
          <p:cNvPr id="11" name="Rectangle 10"/>
          <p:cNvSpPr/>
          <p:nvPr/>
        </p:nvSpPr>
        <p:spPr>
          <a:xfrm>
            <a:off x="0" y="0"/>
            <a:ext cx="9177291" cy="6858000"/>
          </a:xfrm>
          <a:prstGeom prst="rect">
            <a:avLst/>
          </a:prstGeom>
          <a:solidFill>
            <a:srgbClr val="003046">
              <a:alpha val="82000"/>
            </a:srgbClr>
          </a:solidFill>
          <a:ln>
            <a:noFill/>
          </a:ln>
          <a:effectLst>
            <a:outerShdw blurRad="952500" dist="23000" dir="5400000" sx="102000" sy="102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046"/>
              </a:solidFill>
            </a:endParaRPr>
          </a:p>
        </p:txBody>
      </p:sp>
      <p:sp>
        <p:nvSpPr>
          <p:cNvPr id="2" name="Title 1"/>
          <p:cNvSpPr>
            <a:spLocks noGrp="1"/>
          </p:cNvSpPr>
          <p:nvPr>
            <p:ph type="ctrTitle"/>
          </p:nvPr>
        </p:nvSpPr>
        <p:spPr>
          <a:xfrm>
            <a:off x="0" y="2708920"/>
            <a:ext cx="9177291" cy="1006134"/>
          </a:xfrm>
        </p:spPr>
        <p:txBody>
          <a:bodyPr>
            <a:noAutofit/>
          </a:bodyPr>
          <a:lstStyle/>
          <a:p>
            <a:r>
              <a:rPr lang="en-US" sz="7200" b="1" dirty="0" smtClean="0">
                <a:solidFill>
                  <a:schemeClr val="bg1"/>
                </a:solidFill>
                <a:latin typeface="Arial"/>
                <a:cs typeface="Arial"/>
              </a:rPr>
              <a:t>Questions?</a:t>
            </a:r>
            <a:endParaRPr lang="en-US" sz="7200" b="1" dirty="0">
              <a:solidFill>
                <a:schemeClr val="bg1"/>
              </a:solidFill>
              <a:latin typeface="Arial"/>
              <a:cs typeface="Aria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62799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165"/>
            <a:ext cx="9144000" cy="1521949"/>
          </a:xfrm>
          <a:prstGeom prst="rect">
            <a:avLst/>
          </a:prstGeom>
          <a:solidFill>
            <a:srgbClr val="003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Slide show\5755779515_ce3d1a7857_o.jpg"/>
          <p:cNvPicPr>
            <a:picLocks noChangeAspect="1" noChangeArrowheads="1"/>
          </p:cNvPicPr>
          <p:nvPr/>
        </p:nvPicPr>
        <p:blipFill>
          <a:blip r:embed="rId2" cstate="print"/>
          <a:srcRect/>
          <a:stretch>
            <a:fillRect/>
          </a:stretch>
        </p:blipFill>
        <p:spPr bwMode="auto">
          <a:xfrm>
            <a:off x="10311" y="1484784"/>
            <a:ext cx="9144000" cy="5733256"/>
          </a:xfrm>
          <a:prstGeom prst="rect">
            <a:avLst/>
          </a:prstGeom>
          <a:noFill/>
        </p:spPr>
      </p:pic>
      <p:sp>
        <p:nvSpPr>
          <p:cNvPr id="3" name="Subtitle 2"/>
          <p:cNvSpPr txBox="1">
            <a:spLocks/>
          </p:cNvSpPr>
          <p:nvPr/>
        </p:nvSpPr>
        <p:spPr>
          <a:xfrm>
            <a:off x="1185392" y="3789040"/>
            <a:ext cx="7344816" cy="4437112"/>
          </a:xfrm>
          <a:prstGeom prst="rect">
            <a:avLst/>
          </a:prstGeom>
          <a:effectLst>
            <a:outerShdw blurRad="393700" dist="254000" dir="2820000" sx="41000" sy="41000" algn="ctr" rotWithShape="0">
              <a:srgbClr val="003046">
                <a:alpha val="68000"/>
              </a:srgbClr>
            </a:outerShdw>
          </a:effectLst>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rPr>
              <a:t>1991 Campus Master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rPr>
              <a:t>2002 McGill Corridor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rPr>
              <a:t>2003 Revised Campus Master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rPr>
              <a:t>2008 Rezoning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rPr>
              <a:t>2010 Hillside Drive Extension and Northgate Extension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72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n-CA" sz="2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4" name="Title 1"/>
          <p:cNvSpPr txBox="1">
            <a:spLocks/>
          </p:cNvSpPr>
          <p:nvPr/>
        </p:nvSpPr>
        <p:spPr>
          <a:xfrm>
            <a:off x="1136701" y="476672"/>
            <a:ext cx="7772400" cy="648072"/>
          </a:xfrm>
          <a:prstGeom prst="rect">
            <a:avLst/>
          </a:prstGeom>
        </p:spPr>
        <p:txBody>
          <a:bodyPr>
            <a:normAutofit/>
          </a:bodyPr>
          <a:lstStyle/>
          <a:p>
            <a:r>
              <a:rPr lang="en-CA" sz="2800" b="1" dirty="0" smtClean="0">
                <a:solidFill>
                  <a:schemeClr val="bg1"/>
                </a:solidFill>
                <a:latin typeface="Arial" pitchFamily="34" charset="0"/>
                <a:cs typeface="Arial" pitchFamily="34" charset="0"/>
              </a:rPr>
              <a:t>TRU Planning History</a:t>
            </a:r>
            <a:endParaRPr lang="en-CA" sz="28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20427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1060661"/>
            <a:ext cx="4032448" cy="2866438"/>
          </a:xfrm>
          <a:prstGeom prst="rect">
            <a:avLst/>
          </a:prstGeom>
          <a:noFill/>
          <a:ln w="9525">
            <a:noFill/>
            <a:miter lim="800000"/>
            <a:headEnd/>
            <a:tailEnd/>
          </a:ln>
          <a:effectLst/>
        </p:spPr>
      </p:pic>
      <p:sp>
        <p:nvSpPr>
          <p:cNvPr id="3" name="TextBox 2"/>
          <p:cNvSpPr txBox="1"/>
          <p:nvPr/>
        </p:nvSpPr>
        <p:spPr>
          <a:xfrm>
            <a:off x="451290" y="332656"/>
            <a:ext cx="6048672" cy="584775"/>
          </a:xfrm>
          <a:prstGeom prst="rect">
            <a:avLst/>
          </a:prstGeom>
          <a:noFill/>
        </p:spPr>
        <p:txBody>
          <a:bodyPr wrap="square" rtlCol="0">
            <a:spAutoFit/>
          </a:bodyPr>
          <a:lstStyle/>
          <a:p>
            <a:r>
              <a:rPr lang="en-CA" sz="3200" b="1" dirty="0" smtClean="0">
                <a:solidFill>
                  <a:srgbClr val="003046"/>
                </a:solidFill>
                <a:latin typeface="Arial" pitchFamily="34" charset="0"/>
                <a:cs typeface="Arial" pitchFamily="34" charset="0"/>
              </a:rPr>
              <a:t>1991 Campus Master Plan </a:t>
            </a:r>
            <a:endParaRPr lang="en-CA" sz="3200" b="1" dirty="0">
              <a:solidFill>
                <a:srgbClr val="003046"/>
              </a:solidFill>
              <a:latin typeface="Arial" pitchFamily="34" charset="0"/>
              <a:cs typeface="Arial" pitchFamily="34" charset="0"/>
            </a:endParaRPr>
          </a:p>
        </p:txBody>
      </p:sp>
      <p:sp>
        <p:nvSpPr>
          <p:cNvPr id="4" name="TextBox 3"/>
          <p:cNvSpPr txBox="1"/>
          <p:nvPr/>
        </p:nvSpPr>
        <p:spPr>
          <a:xfrm>
            <a:off x="611560" y="4121558"/>
            <a:ext cx="8532440" cy="2585323"/>
          </a:xfrm>
          <a:prstGeom prst="rect">
            <a:avLst/>
          </a:prstGeom>
          <a:noFill/>
        </p:spPr>
        <p:txBody>
          <a:bodyPr wrap="square" rtlCol="0">
            <a:spAutoFit/>
          </a:bodyPr>
          <a:lstStyle/>
          <a:p>
            <a:r>
              <a:rPr lang="en-CA" b="1" dirty="0" smtClean="0">
                <a:latin typeface="Arial" pitchFamily="34" charset="0"/>
                <a:cs typeface="Arial" pitchFamily="34" charset="0"/>
              </a:rPr>
              <a:t>Major Milestones</a:t>
            </a:r>
          </a:p>
          <a:p>
            <a:pPr marL="285750" indent="-285750">
              <a:lnSpc>
                <a:spcPct val="150000"/>
              </a:lnSpc>
              <a:buFont typeface="Arial" pitchFamily="34" charset="0"/>
              <a:buChar char="•"/>
            </a:pPr>
            <a:r>
              <a:rPr lang="en-CA" sz="1600" dirty="0" smtClean="0">
                <a:latin typeface="Arial" pitchFamily="34" charset="0"/>
                <a:cs typeface="Arial" pitchFamily="34" charset="0"/>
              </a:rPr>
              <a:t>A new centre of Campus (In 1991 there were no buildings west of the Old Main)</a:t>
            </a:r>
          </a:p>
          <a:p>
            <a:pPr marL="285750" indent="-285750">
              <a:lnSpc>
                <a:spcPct val="150000"/>
              </a:lnSpc>
              <a:buFont typeface="Arial" pitchFamily="34" charset="0"/>
              <a:buChar char="•"/>
            </a:pPr>
            <a:r>
              <a:rPr lang="en-CA" sz="1600" dirty="0" smtClean="0">
                <a:latin typeface="Arial" pitchFamily="34" charset="0"/>
                <a:cs typeface="Arial" pitchFamily="34" charset="0"/>
              </a:rPr>
              <a:t>Westgate as </a:t>
            </a:r>
            <a:r>
              <a:rPr lang="en-CA" sz="1600" dirty="0">
                <a:latin typeface="Arial" pitchFamily="34" charset="0"/>
                <a:cs typeface="Arial" pitchFamily="34" charset="0"/>
              </a:rPr>
              <a:t>a</a:t>
            </a:r>
            <a:r>
              <a:rPr lang="en-CA" sz="1600" dirty="0" smtClean="0">
                <a:latin typeface="Arial" pitchFamily="34" charset="0"/>
                <a:cs typeface="Arial" pitchFamily="34" charset="0"/>
              </a:rPr>
              <a:t> major entrance</a:t>
            </a:r>
          </a:p>
          <a:p>
            <a:pPr marL="285750" indent="-285750">
              <a:lnSpc>
                <a:spcPct val="150000"/>
              </a:lnSpc>
              <a:buFont typeface="Arial" pitchFamily="34" charset="0"/>
              <a:buChar char="•"/>
            </a:pPr>
            <a:r>
              <a:rPr lang="en-CA" sz="1600" dirty="0" smtClean="0">
                <a:latin typeface="Arial" pitchFamily="34" charset="0"/>
                <a:cs typeface="Arial" pitchFamily="34" charset="0"/>
              </a:rPr>
              <a:t>Building design and colour guidelines</a:t>
            </a:r>
          </a:p>
          <a:p>
            <a:pPr marL="285750" indent="-285750">
              <a:lnSpc>
                <a:spcPct val="150000"/>
              </a:lnSpc>
              <a:buFont typeface="Arial" pitchFamily="34" charset="0"/>
              <a:buChar char="•"/>
            </a:pPr>
            <a:r>
              <a:rPr lang="en-CA" sz="1600" dirty="0" smtClean="0">
                <a:latin typeface="Arial" pitchFamily="34" charset="0"/>
                <a:cs typeface="Arial" pitchFamily="34" charset="0"/>
              </a:rPr>
              <a:t>The ring road</a:t>
            </a:r>
          </a:p>
          <a:p>
            <a:pPr marL="285750" indent="-285750">
              <a:lnSpc>
                <a:spcPct val="150000"/>
              </a:lnSpc>
              <a:buFont typeface="Arial" pitchFamily="34" charset="0"/>
              <a:buChar char="•"/>
            </a:pPr>
            <a:r>
              <a:rPr lang="en-CA" sz="1600" dirty="0" smtClean="0">
                <a:latin typeface="Arial" pitchFamily="34" charset="0"/>
                <a:cs typeface="Arial" pitchFamily="34" charset="0"/>
              </a:rPr>
              <a:t>Reuse and repurpose buildings including the relocation </a:t>
            </a:r>
            <a:br>
              <a:rPr lang="en-CA" sz="1600" dirty="0" smtClean="0">
                <a:latin typeface="Arial" pitchFamily="34" charset="0"/>
                <a:cs typeface="Arial" pitchFamily="34" charset="0"/>
              </a:rPr>
            </a:br>
            <a:r>
              <a:rPr lang="en-CA" sz="1600" dirty="0" smtClean="0">
                <a:latin typeface="Arial" pitchFamily="34" charset="0"/>
                <a:cs typeface="Arial" pitchFamily="34" charset="0"/>
              </a:rPr>
              <a:t>of the Trades and Technology location</a:t>
            </a:r>
            <a:endParaRPr lang="en-US" sz="1600" dirty="0"/>
          </a:p>
        </p:txBody>
      </p:sp>
      <p:sp>
        <p:nvSpPr>
          <p:cNvPr id="9" name="Slide Number Placeholder 8"/>
          <p:cNvSpPr>
            <a:spLocks noGrp="1"/>
          </p:cNvSpPr>
          <p:nvPr>
            <p:ph type="sldNum" sz="quarter" idx="12"/>
          </p:nvPr>
        </p:nvSpPr>
        <p:spPr/>
        <p:txBody>
          <a:bodyPr/>
          <a:lstStyle/>
          <a:p>
            <a:fld id="{D43FF303-3850-4C0C-9566-5403865E01F4}" type="slidenum">
              <a:rPr lang="en-CA" smtClean="0"/>
              <a:pPr/>
              <a:t>4</a:t>
            </a:fld>
            <a:endParaRPr lang="en-CA" dirty="0"/>
          </a:p>
        </p:txBody>
      </p:sp>
      <p:sp>
        <p:nvSpPr>
          <p:cNvPr id="10" name="TextBox 9"/>
          <p:cNvSpPr txBox="1"/>
          <p:nvPr/>
        </p:nvSpPr>
        <p:spPr>
          <a:xfrm>
            <a:off x="107504" y="5517232"/>
            <a:ext cx="288032" cy="1200329"/>
          </a:xfrm>
          <a:prstGeom prst="rect">
            <a:avLst/>
          </a:prstGeom>
          <a:solidFill>
            <a:schemeClr val="bg1">
              <a:lumMod val="65000"/>
            </a:schemeClr>
          </a:solidFill>
        </p:spPr>
        <p:txBody>
          <a:bodyPr wrap="square" rtlCol="0">
            <a:spAutoFit/>
          </a:bodyPr>
          <a:lstStyle/>
          <a:p>
            <a:r>
              <a:rPr lang="en-CA" b="1" dirty="0" smtClean="0"/>
              <a:t>1991</a:t>
            </a:r>
            <a:endParaRPr lang="en-US" b="1"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991810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00808"/>
            <a:ext cx="8496944" cy="3447098"/>
          </a:xfrm>
          <a:prstGeom prst="rect">
            <a:avLst/>
          </a:prstGeom>
        </p:spPr>
        <p:txBody>
          <a:bodyPr wrap="square">
            <a:spAutoFit/>
          </a:bodyPr>
          <a:lstStyle/>
          <a:p>
            <a:r>
              <a:rPr lang="en-CA" sz="2400" b="1" dirty="0" smtClean="0">
                <a:latin typeface="Arial" pitchFamily="34" charset="0"/>
                <a:cs typeface="Arial" pitchFamily="34" charset="0"/>
              </a:rPr>
              <a:t>The mandate included:</a:t>
            </a:r>
          </a:p>
          <a:p>
            <a:endParaRPr lang="en-CA" sz="1400" dirty="0" smtClean="0">
              <a:latin typeface="Arial" pitchFamily="34" charset="0"/>
              <a:cs typeface="Arial" pitchFamily="34" charset="0"/>
            </a:endParaRPr>
          </a:p>
          <a:p>
            <a:r>
              <a:rPr lang="en-CA" sz="2000" dirty="0" smtClean="0">
                <a:latin typeface="Arial" pitchFamily="34" charset="0"/>
                <a:cs typeface="Arial" pitchFamily="34" charset="0"/>
              </a:rPr>
              <a:t>• Market scan of similar institutions.</a:t>
            </a: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 Develop 10,000/13,000/16,000 student population tactical scenarios.</a:t>
            </a: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 Recommendations regarding long term development strategy.</a:t>
            </a: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 Update 1991 Campus Plan design guidelines.</a:t>
            </a: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 Develop landscape guidelines.</a:t>
            </a:r>
          </a:p>
        </p:txBody>
      </p:sp>
      <p:sp>
        <p:nvSpPr>
          <p:cNvPr id="3" name="TextBox 2"/>
          <p:cNvSpPr txBox="1"/>
          <p:nvPr/>
        </p:nvSpPr>
        <p:spPr>
          <a:xfrm>
            <a:off x="417272" y="260648"/>
            <a:ext cx="5335115" cy="523220"/>
          </a:xfrm>
          <a:prstGeom prst="rect">
            <a:avLst/>
          </a:prstGeom>
          <a:noFill/>
        </p:spPr>
        <p:txBody>
          <a:bodyPr wrap="none" rtlCol="0">
            <a:spAutoFit/>
          </a:bodyPr>
          <a:lstStyle/>
          <a:p>
            <a:r>
              <a:rPr lang="en-CA" sz="2800" b="1" dirty="0" smtClean="0">
                <a:solidFill>
                  <a:srgbClr val="003046"/>
                </a:solidFill>
                <a:latin typeface="Arial" pitchFamily="34" charset="0"/>
                <a:cs typeface="Arial" pitchFamily="34" charset="0"/>
              </a:rPr>
              <a:t>2003 CAMPUS MASTER PLAN</a:t>
            </a:r>
          </a:p>
        </p:txBody>
      </p:sp>
      <p:sp>
        <p:nvSpPr>
          <p:cNvPr id="4" name="Rectangle 3"/>
          <p:cNvSpPr/>
          <p:nvPr/>
        </p:nvSpPr>
        <p:spPr>
          <a:xfrm>
            <a:off x="417272" y="783868"/>
            <a:ext cx="5023555" cy="369332"/>
          </a:xfrm>
          <a:prstGeom prst="rect">
            <a:avLst/>
          </a:prstGeom>
        </p:spPr>
        <p:txBody>
          <a:bodyPr wrap="none">
            <a:spAutoFit/>
          </a:bodyPr>
          <a:lstStyle/>
          <a:p>
            <a:r>
              <a:rPr lang="en-US" b="1" dirty="0" smtClean="0">
                <a:latin typeface="Arial" pitchFamily="34" charset="0"/>
                <a:cs typeface="Arial" pitchFamily="34" charset="0"/>
              </a:rPr>
              <a:t>http://www.tru.ca/vpadmin/campusplan.html</a:t>
            </a:r>
            <a:endParaRPr lang="en-US" b="1"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D43FF303-3850-4C0C-9566-5403865E01F4}" type="slidenum">
              <a:rPr lang="en-CA" smtClean="0"/>
              <a:pPr/>
              <a:t>5</a:t>
            </a:fld>
            <a:endParaRPr lang="en-CA" dirty="0"/>
          </a:p>
        </p:txBody>
      </p:sp>
      <p:sp>
        <p:nvSpPr>
          <p:cNvPr id="9" name="TextBox 8"/>
          <p:cNvSpPr txBox="1"/>
          <p:nvPr/>
        </p:nvSpPr>
        <p:spPr>
          <a:xfrm>
            <a:off x="107504" y="5517232"/>
            <a:ext cx="288032" cy="1200329"/>
          </a:xfrm>
          <a:prstGeom prst="rect">
            <a:avLst/>
          </a:prstGeom>
          <a:solidFill>
            <a:schemeClr val="bg1">
              <a:lumMod val="65000"/>
            </a:schemeClr>
          </a:solidFill>
        </p:spPr>
        <p:txBody>
          <a:bodyPr wrap="square" rtlCol="0">
            <a:spAutoFit/>
          </a:bodyPr>
          <a:lstStyle/>
          <a:p>
            <a:r>
              <a:rPr lang="en-CA" b="1" dirty="0" smtClean="0"/>
              <a:t>2003</a:t>
            </a:r>
            <a:endParaRPr lang="en-US" b="1"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93755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7704" y="785945"/>
            <a:ext cx="5400600" cy="593161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D43FF303-3850-4C0C-9566-5403865E01F4}" type="slidenum">
              <a:rPr lang="en-CA" smtClean="0"/>
              <a:pPr/>
              <a:t>6</a:t>
            </a:fld>
            <a:endParaRPr lang="en-CA" dirty="0"/>
          </a:p>
        </p:txBody>
      </p:sp>
      <p:sp>
        <p:nvSpPr>
          <p:cNvPr id="7" name="TextBox 6"/>
          <p:cNvSpPr txBox="1"/>
          <p:nvPr/>
        </p:nvSpPr>
        <p:spPr>
          <a:xfrm>
            <a:off x="107504" y="5517232"/>
            <a:ext cx="288032" cy="1200329"/>
          </a:xfrm>
          <a:prstGeom prst="rect">
            <a:avLst/>
          </a:prstGeom>
          <a:solidFill>
            <a:schemeClr val="bg1">
              <a:lumMod val="65000"/>
            </a:schemeClr>
          </a:solidFill>
        </p:spPr>
        <p:txBody>
          <a:bodyPr wrap="square" rtlCol="0">
            <a:spAutoFit/>
          </a:bodyPr>
          <a:lstStyle/>
          <a:p>
            <a:r>
              <a:rPr lang="en-CA" b="1" dirty="0" smtClean="0"/>
              <a:t>2003</a:t>
            </a:r>
            <a:endParaRPr lang="en-US" b="1" dirty="0"/>
          </a:p>
        </p:txBody>
      </p:sp>
      <p:sp>
        <p:nvSpPr>
          <p:cNvPr id="5" name="TextBox 4"/>
          <p:cNvSpPr txBox="1"/>
          <p:nvPr/>
        </p:nvSpPr>
        <p:spPr>
          <a:xfrm>
            <a:off x="748646" y="260646"/>
            <a:ext cx="7805598" cy="1015663"/>
          </a:xfrm>
          <a:prstGeom prst="rect">
            <a:avLst/>
          </a:prstGeom>
          <a:noFill/>
        </p:spPr>
        <p:txBody>
          <a:bodyPr wrap="none" rtlCol="0">
            <a:spAutoFit/>
          </a:bodyPr>
          <a:lstStyle/>
          <a:p>
            <a:r>
              <a:rPr lang="en-CA" sz="2800" b="1" dirty="0" smtClean="0">
                <a:solidFill>
                  <a:srgbClr val="003046"/>
                </a:solidFill>
                <a:latin typeface="Arial" pitchFamily="34" charset="0"/>
                <a:cs typeface="Arial" pitchFamily="34" charset="0"/>
              </a:rPr>
              <a:t>CAMPUS PLAN MAJOR CONCEPT: DENSITY</a:t>
            </a:r>
          </a:p>
          <a:p>
            <a:endParaRPr lang="en-CA" sz="3200" b="1" dirty="0">
              <a:latin typeface="Arial" pitchFamily="34" charset="0"/>
              <a:cs typeface="Arial" pitchFamily="34" charset="0"/>
            </a:endParaRPr>
          </a:p>
        </p:txBody>
      </p:sp>
    </p:spTree>
    <p:extLst>
      <p:ext uri="{BB962C8B-B14F-4D97-AF65-F5344CB8AC3E}">
        <p14:creationId xmlns:p14="http://schemas.microsoft.com/office/powerpoint/2010/main" val="1747844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764704"/>
            <a:ext cx="8312569" cy="5674983"/>
          </a:xfrm>
          <a:prstGeom prst="rect">
            <a:avLst/>
          </a:prstGeom>
          <a:noFill/>
          <a:ln w="9525">
            <a:noFill/>
            <a:miter lim="800000"/>
            <a:headEnd/>
            <a:tailEnd/>
          </a:ln>
          <a:effectLst/>
        </p:spPr>
      </p:pic>
      <p:sp>
        <p:nvSpPr>
          <p:cNvPr id="3" name="TextBox 2"/>
          <p:cNvSpPr txBox="1"/>
          <p:nvPr/>
        </p:nvSpPr>
        <p:spPr>
          <a:xfrm>
            <a:off x="395536" y="169476"/>
            <a:ext cx="6192688" cy="523220"/>
          </a:xfrm>
          <a:prstGeom prst="rect">
            <a:avLst/>
          </a:prstGeom>
          <a:noFill/>
        </p:spPr>
        <p:txBody>
          <a:bodyPr wrap="square" rtlCol="0">
            <a:spAutoFit/>
          </a:bodyPr>
          <a:lstStyle/>
          <a:p>
            <a:r>
              <a:rPr lang="en-CA" sz="2800" b="1" dirty="0" smtClean="0">
                <a:solidFill>
                  <a:srgbClr val="003046"/>
                </a:solidFill>
              </a:rPr>
              <a:t>Academic and Recreational Core</a:t>
            </a:r>
            <a:endParaRPr lang="en-CA" sz="2800" b="1" dirty="0">
              <a:solidFill>
                <a:srgbClr val="003046"/>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12431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438" y="2636911"/>
            <a:ext cx="8208912" cy="2031325"/>
          </a:xfrm>
          <a:prstGeom prst="rect">
            <a:avLst/>
          </a:prstGeom>
        </p:spPr>
        <p:txBody>
          <a:bodyPr wrap="square">
            <a:spAutoFit/>
          </a:bodyPr>
          <a:lstStyle/>
          <a:p>
            <a:r>
              <a:rPr lang="en-CA" b="1" dirty="0" smtClean="0">
                <a:latin typeface="Arial" pitchFamily="34" charset="0"/>
                <a:cs typeface="Arial" pitchFamily="34" charset="0"/>
              </a:rPr>
              <a:t>PERMITTED USES</a:t>
            </a:r>
          </a:p>
          <a:p>
            <a:pPr marL="285750" indent="-285750">
              <a:buFont typeface="Arial" pitchFamily="34" charset="0"/>
              <a:buChar char="•"/>
            </a:pPr>
            <a:r>
              <a:rPr lang="en-CA" dirty="0" smtClean="0">
                <a:latin typeface="Arial" pitchFamily="34" charset="0"/>
                <a:cs typeface="Arial" pitchFamily="34" charset="0"/>
              </a:rPr>
              <a:t>Universities, colleges</a:t>
            </a:r>
          </a:p>
          <a:p>
            <a:pPr marL="285750" indent="-285750">
              <a:buFont typeface="Arial" pitchFamily="34" charset="0"/>
              <a:buChar char="•"/>
            </a:pPr>
            <a:r>
              <a:rPr lang="en-CA" dirty="0" smtClean="0">
                <a:latin typeface="Arial" pitchFamily="34" charset="0"/>
                <a:cs typeface="Arial" pitchFamily="34" charset="0"/>
              </a:rPr>
              <a:t>Vocational and technical schools</a:t>
            </a:r>
          </a:p>
          <a:p>
            <a:pPr marL="285750" indent="-285750">
              <a:buFont typeface="Arial" pitchFamily="34" charset="0"/>
              <a:buChar char="•"/>
            </a:pPr>
            <a:r>
              <a:rPr lang="en-CA" dirty="0" smtClean="0">
                <a:latin typeface="Arial" pitchFamily="34" charset="0"/>
                <a:cs typeface="Arial" pitchFamily="34" charset="0"/>
              </a:rPr>
              <a:t>Office commercial to be permitted subject to Section 1403</a:t>
            </a:r>
          </a:p>
          <a:p>
            <a:pPr marL="285750" indent="-285750">
              <a:buFont typeface="Arial" pitchFamily="34" charset="0"/>
              <a:buChar char="•"/>
            </a:pPr>
            <a:r>
              <a:rPr lang="en-CA" dirty="0" smtClean="0">
                <a:latin typeface="Arial" pitchFamily="34" charset="0"/>
                <a:cs typeface="Arial" pitchFamily="34" charset="0"/>
              </a:rPr>
              <a:t>Multiple family residential subject to Division Twenty-Nine, RM-2 </a:t>
            </a:r>
            <a:br>
              <a:rPr lang="en-CA" dirty="0" smtClean="0">
                <a:latin typeface="Arial" pitchFamily="34" charset="0"/>
                <a:cs typeface="Arial" pitchFamily="34" charset="0"/>
              </a:rPr>
            </a:br>
            <a:r>
              <a:rPr lang="en-CA" dirty="0" smtClean="0">
                <a:latin typeface="Arial" pitchFamily="34" charset="0"/>
                <a:cs typeface="Arial" pitchFamily="34" charset="0"/>
              </a:rPr>
              <a:t>(Multiple Family - Medium Density)</a:t>
            </a:r>
          </a:p>
          <a:p>
            <a:endParaRPr lang="en-CA" dirty="0" smtClean="0"/>
          </a:p>
        </p:txBody>
      </p:sp>
      <p:sp>
        <p:nvSpPr>
          <p:cNvPr id="3" name="Title 2"/>
          <p:cNvSpPr>
            <a:spLocks noGrp="1"/>
          </p:cNvSpPr>
          <p:nvPr>
            <p:ph type="title"/>
          </p:nvPr>
        </p:nvSpPr>
        <p:spPr>
          <a:xfrm>
            <a:off x="539552" y="260648"/>
            <a:ext cx="8229600" cy="936104"/>
          </a:xfrm>
        </p:spPr>
        <p:txBody>
          <a:bodyPr>
            <a:normAutofit/>
          </a:bodyPr>
          <a:lstStyle/>
          <a:p>
            <a:pPr algn="l"/>
            <a:r>
              <a:rPr lang="en-CA" sz="2800" b="1" dirty="0" smtClean="0">
                <a:solidFill>
                  <a:srgbClr val="003046"/>
                </a:solidFill>
                <a:latin typeface="Arial" pitchFamily="34" charset="0"/>
                <a:cs typeface="Arial" pitchFamily="34" charset="0"/>
              </a:rPr>
              <a:t>TRU’s REZONING APPLICATION</a:t>
            </a:r>
            <a:endParaRPr lang="en-US" sz="2800" b="1" dirty="0">
              <a:solidFill>
                <a:srgbClr val="003046"/>
              </a:solidFill>
              <a:latin typeface="Arial" pitchFamily="34" charset="0"/>
              <a:cs typeface="Arial" pitchFamily="34" charset="0"/>
            </a:endParaRPr>
          </a:p>
        </p:txBody>
      </p:sp>
      <p:sp>
        <p:nvSpPr>
          <p:cNvPr id="7" name="TextBox 6"/>
          <p:cNvSpPr txBox="1"/>
          <p:nvPr/>
        </p:nvSpPr>
        <p:spPr>
          <a:xfrm>
            <a:off x="422438" y="2060848"/>
            <a:ext cx="7632848" cy="369332"/>
          </a:xfrm>
          <a:prstGeom prst="rect">
            <a:avLst/>
          </a:prstGeom>
          <a:noFill/>
        </p:spPr>
        <p:txBody>
          <a:bodyPr wrap="square" rtlCol="0">
            <a:spAutoFit/>
          </a:bodyPr>
          <a:lstStyle/>
          <a:p>
            <a:pPr marL="285750" indent="-285750">
              <a:buFont typeface="Arial" pitchFamily="34" charset="0"/>
              <a:buChar char="•"/>
            </a:pPr>
            <a:r>
              <a:rPr lang="en-CA" dirty="0" smtClean="0">
                <a:latin typeface="Arial" pitchFamily="34" charset="0"/>
                <a:cs typeface="Arial" pitchFamily="34" charset="0"/>
              </a:rPr>
              <a:t>Created a new </a:t>
            </a:r>
            <a:r>
              <a:rPr lang="en-CA" b="1" dirty="0" smtClean="0">
                <a:latin typeface="Arial" pitchFamily="34" charset="0"/>
                <a:cs typeface="Arial" pitchFamily="34" charset="0"/>
              </a:rPr>
              <a:t>Post Secondary Education </a:t>
            </a:r>
            <a:r>
              <a:rPr lang="en-CA" dirty="0" smtClean="0">
                <a:latin typeface="Arial" pitchFamily="34" charset="0"/>
                <a:cs typeface="Arial" pitchFamily="34" charset="0"/>
              </a:rPr>
              <a:t>zone (P8)</a:t>
            </a:r>
            <a:endParaRPr lang="en-US" dirty="0">
              <a:latin typeface="Arial" pitchFamily="34" charset="0"/>
              <a:cs typeface="Arial" pitchFamily="34" charset="0"/>
            </a:endParaRPr>
          </a:p>
        </p:txBody>
      </p:sp>
      <p:sp>
        <p:nvSpPr>
          <p:cNvPr id="5" name="TextBox 4"/>
          <p:cNvSpPr txBox="1"/>
          <p:nvPr/>
        </p:nvSpPr>
        <p:spPr>
          <a:xfrm>
            <a:off x="539552" y="965919"/>
            <a:ext cx="870751" cy="461665"/>
          </a:xfrm>
          <a:prstGeom prst="rect">
            <a:avLst/>
          </a:prstGeom>
          <a:noFill/>
        </p:spPr>
        <p:txBody>
          <a:bodyPr wrap="none" rtlCol="0">
            <a:spAutoFit/>
          </a:bodyPr>
          <a:lstStyle/>
          <a:p>
            <a:r>
              <a:rPr lang="en-CA" sz="2400" b="1" dirty="0" smtClean="0">
                <a:latin typeface="Arial" pitchFamily="34" charset="0"/>
                <a:cs typeface="Arial" pitchFamily="34" charset="0"/>
              </a:rPr>
              <a:t>2008</a:t>
            </a:r>
            <a:endParaRPr lang="en-US" sz="2400" b="1"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D43FF303-3850-4C0C-9566-5403865E01F4}" type="slidenum">
              <a:rPr lang="en-CA" smtClean="0"/>
              <a:pPr/>
              <a:t>8</a:t>
            </a:fld>
            <a:endParaRPr lang="en-CA" dirty="0"/>
          </a:p>
        </p:txBody>
      </p:sp>
      <p:sp>
        <p:nvSpPr>
          <p:cNvPr id="11" name="TextBox 10"/>
          <p:cNvSpPr txBox="1"/>
          <p:nvPr/>
        </p:nvSpPr>
        <p:spPr>
          <a:xfrm>
            <a:off x="107504" y="5517232"/>
            <a:ext cx="288032" cy="1200329"/>
          </a:xfrm>
          <a:prstGeom prst="rect">
            <a:avLst/>
          </a:prstGeom>
          <a:solidFill>
            <a:schemeClr val="bg1">
              <a:lumMod val="65000"/>
            </a:schemeClr>
          </a:solidFill>
        </p:spPr>
        <p:txBody>
          <a:bodyPr wrap="square" rtlCol="0">
            <a:spAutoFit/>
          </a:bodyPr>
          <a:lstStyle/>
          <a:p>
            <a:r>
              <a:rPr lang="en-CA" b="1" dirty="0" smtClean="0"/>
              <a:t>2008</a:t>
            </a:r>
            <a:endParaRPr lang="en-US" b="1"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150047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1958"/>
            <a:ext cx="7704856" cy="6340197"/>
          </a:xfrm>
          <a:prstGeom prst="rect">
            <a:avLst/>
          </a:prstGeom>
        </p:spPr>
        <p:txBody>
          <a:bodyPr wrap="square">
            <a:spAutoFit/>
          </a:bodyPr>
          <a:lstStyle/>
          <a:p>
            <a:r>
              <a:rPr lang="en-CA" sz="2800" b="1" dirty="0" smtClean="0">
                <a:solidFill>
                  <a:srgbClr val="003046"/>
                </a:solidFill>
                <a:latin typeface="Arial" pitchFamily="34" charset="0"/>
                <a:cs typeface="Arial" pitchFamily="34" charset="0"/>
              </a:rPr>
              <a:t>PERMITTED ACCESSORY USES</a:t>
            </a:r>
          </a:p>
          <a:p>
            <a:pPr marL="285750" indent="-285750">
              <a:buFont typeface="Arial" pitchFamily="34" charset="0"/>
              <a:buChar char="•"/>
            </a:pPr>
            <a:r>
              <a:rPr lang="en-CA" dirty="0" smtClean="0">
                <a:latin typeface="Arial" pitchFamily="34" charset="0"/>
                <a:cs typeface="Arial" pitchFamily="34" charset="0"/>
              </a:rPr>
              <a:t>Assembly hall</a:t>
            </a:r>
          </a:p>
          <a:p>
            <a:pPr marL="285750" indent="-285750">
              <a:buFont typeface="Arial" pitchFamily="34" charset="0"/>
              <a:buChar char="•"/>
            </a:pPr>
            <a:r>
              <a:rPr lang="en-CA" dirty="0" smtClean="0">
                <a:latin typeface="Arial" pitchFamily="34" charset="0"/>
                <a:cs typeface="Arial" pitchFamily="34" charset="0"/>
              </a:rPr>
              <a:t>Church</a:t>
            </a:r>
          </a:p>
          <a:p>
            <a:pPr marL="285750" indent="-285750">
              <a:buFont typeface="Arial" pitchFamily="34" charset="0"/>
              <a:buChar char="•"/>
            </a:pPr>
            <a:r>
              <a:rPr lang="en-CA" dirty="0" smtClean="0">
                <a:latin typeface="Arial" pitchFamily="34" charset="0"/>
                <a:cs typeface="Arial" pitchFamily="34" charset="0"/>
              </a:rPr>
              <a:t>Conference services</a:t>
            </a:r>
          </a:p>
          <a:p>
            <a:pPr marL="285750" indent="-285750">
              <a:buFont typeface="Arial" pitchFamily="34" charset="0"/>
              <a:buChar char="•"/>
            </a:pPr>
            <a:r>
              <a:rPr lang="en-CA" dirty="0" smtClean="0">
                <a:latin typeface="Arial" pitchFamily="34" charset="0"/>
                <a:cs typeface="Arial" pitchFamily="34" charset="0"/>
              </a:rPr>
              <a:t>Daycare facility</a:t>
            </a:r>
          </a:p>
          <a:p>
            <a:pPr marL="285750" indent="-285750">
              <a:buFont typeface="Arial" pitchFamily="34" charset="0"/>
              <a:buChar char="•"/>
            </a:pPr>
            <a:r>
              <a:rPr lang="en-CA" dirty="0" smtClean="0">
                <a:latin typeface="Arial" pitchFamily="34" charset="0"/>
                <a:cs typeface="Arial" pitchFamily="34" charset="0"/>
              </a:rPr>
              <a:t>Emergency and protective services</a:t>
            </a:r>
          </a:p>
          <a:p>
            <a:pPr marL="285750" indent="-285750">
              <a:buFont typeface="Arial" pitchFamily="34" charset="0"/>
              <a:buChar char="•"/>
            </a:pPr>
            <a:r>
              <a:rPr lang="en-CA" dirty="0" smtClean="0">
                <a:latin typeface="Arial" pitchFamily="34" charset="0"/>
                <a:cs typeface="Arial" pitchFamily="34" charset="0"/>
              </a:rPr>
              <a:t>Entertainment facility</a:t>
            </a:r>
          </a:p>
          <a:p>
            <a:pPr marL="285750" indent="-285750">
              <a:buFont typeface="Arial" pitchFamily="34" charset="0"/>
              <a:buChar char="•"/>
            </a:pPr>
            <a:r>
              <a:rPr lang="en-CA" dirty="0" smtClean="0">
                <a:latin typeface="Arial" pitchFamily="34" charset="0"/>
                <a:cs typeface="Arial" pitchFamily="34" charset="0"/>
              </a:rPr>
              <a:t>Hotel accommodation to be permitted subject to Section 1404</a:t>
            </a:r>
          </a:p>
          <a:p>
            <a:pPr marL="285750" indent="-285750">
              <a:buFont typeface="Arial" pitchFamily="34" charset="0"/>
              <a:buChar char="•"/>
            </a:pPr>
            <a:r>
              <a:rPr lang="en-CA" dirty="0" smtClean="0">
                <a:latin typeface="Arial" pitchFamily="34" charset="0"/>
                <a:cs typeface="Arial" pitchFamily="34" charset="0"/>
              </a:rPr>
              <a:t>Library</a:t>
            </a:r>
          </a:p>
          <a:p>
            <a:pPr marL="285750" indent="-285750">
              <a:buFont typeface="Arial" pitchFamily="34" charset="0"/>
              <a:buChar char="•"/>
            </a:pPr>
            <a:r>
              <a:rPr lang="en-CA" dirty="0" smtClean="0">
                <a:latin typeface="Arial" pitchFamily="34" charset="0"/>
                <a:cs typeface="Arial" pitchFamily="34" charset="0"/>
              </a:rPr>
              <a:t>Museum</a:t>
            </a:r>
          </a:p>
          <a:p>
            <a:pPr marL="285750" indent="-285750">
              <a:buFont typeface="Arial" pitchFamily="34" charset="0"/>
              <a:buChar char="•"/>
            </a:pPr>
            <a:r>
              <a:rPr lang="en-CA" dirty="0" smtClean="0">
                <a:latin typeface="Arial" pitchFamily="34" charset="0"/>
                <a:cs typeface="Arial" pitchFamily="34" charset="0"/>
              </a:rPr>
              <a:t>Neighbourhood convenience store</a:t>
            </a:r>
          </a:p>
          <a:p>
            <a:pPr marL="285750" indent="-285750">
              <a:buFont typeface="Arial" pitchFamily="34" charset="0"/>
              <a:buChar char="•"/>
            </a:pPr>
            <a:r>
              <a:rPr lang="en-CA" dirty="0" smtClean="0">
                <a:latin typeface="Arial" pitchFamily="34" charset="0"/>
                <a:cs typeface="Arial" pitchFamily="34" charset="0"/>
              </a:rPr>
              <a:t>Neighbourhood pub</a:t>
            </a:r>
          </a:p>
          <a:p>
            <a:pPr marL="285750" indent="-285750">
              <a:buFont typeface="Arial" pitchFamily="34" charset="0"/>
              <a:buChar char="•"/>
            </a:pPr>
            <a:r>
              <a:rPr lang="en-CA" dirty="0" smtClean="0">
                <a:latin typeface="Arial" pitchFamily="34" charset="0"/>
                <a:cs typeface="Arial" pitchFamily="34" charset="0"/>
              </a:rPr>
              <a:t>Nightclub/cabaret</a:t>
            </a:r>
          </a:p>
          <a:p>
            <a:pPr marL="285750" indent="-285750">
              <a:buFont typeface="Arial" pitchFamily="34" charset="0"/>
              <a:buChar char="•"/>
            </a:pPr>
            <a:r>
              <a:rPr lang="en-CA" dirty="0" smtClean="0">
                <a:latin typeface="Arial" pitchFamily="34" charset="0"/>
                <a:cs typeface="Arial" pitchFamily="34" charset="0"/>
              </a:rPr>
              <a:t>Office</a:t>
            </a:r>
          </a:p>
          <a:p>
            <a:pPr marL="285750" indent="-285750">
              <a:buFont typeface="Arial" pitchFamily="34" charset="0"/>
              <a:buChar char="•"/>
            </a:pPr>
            <a:r>
              <a:rPr lang="en-CA" dirty="0" smtClean="0">
                <a:latin typeface="Arial" pitchFamily="34" charset="0"/>
                <a:cs typeface="Arial" pitchFamily="34" charset="0"/>
              </a:rPr>
              <a:t>Personal service</a:t>
            </a:r>
          </a:p>
          <a:p>
            <a:pPr marL="285750" indent="-285750">
              <a:buFont typeface="Arial" pitchFamily="34" charset="0"/>
              <a:buChar char="•"/>
            </a:pPr>
            <a:r>
              <a:rPr lang="en-CA" dirty="0" smtClean="0">
                <a:latin typeface="Arial" pitchFamily="34" charset="0"/>
                <a:cs typeface="Arial" pitchFamily="34" charset="0"/>
              </a:rPr>
              <a:t>Private club</a:t>
            </a:r>
          </a:p>
          <a:p>
            <a:pPr marL="285750" indent="-285750">
              <a:buFont typeface="Arial" pitchFamily="34" charset="0"/>
              <a:buChar char="•"/>
            </a:pPr>
            <a:r>
              <a:rPr lang="en-CA" dirty="0" smtClean="0">
                <a:latin typeface="Arial" pitchFamily="34" charset="0"/>
                <a:cs typeface="Arial" pitchFamily="34" charset="0"/>
              </a:rPr>
              <a:t>Professional practice</a:t>
            </a:r>
          </a:p>
          <a:p>
            <a:pPr marL="285750" indent="-285750">
              <a:buFont typeface="Arial" pitchFamily="34" charset="0"/>
              <a:buChar char="•"/>
            </a:pPr>
            <a:r>
              <a:rPr lang="en-CA" dirty="0" smtClean="0">
                <a:latin typeface="Arial" pitchFamily="34" charset="0"/>
                <a:cs typeface="Arial" pitchFamily="34" charset="0"/>
              </a:rPr>
              <a:t>Recreation facility (indoor or outdoor)</a:t>
            </a:r>
          </a:p>
          <a:p>
            <a:pPr marL="285750" indent="-285750">
              <a:buFont typeface="Arial" pitchFamily="34" charset="0"/>
              <a:buChar char="•"/>
            </a:pPr>
            <a:r>
              <a:rPr lang="en-CA" dirty="0" smtClean="0">
                <a:latin typeface="Arial" pitchFamily="34" charset="0"/>
                <a:cs typeface="Arial" pitchFamily="34" charset="0"/>
              </a:rPr>
              <a:t>Restaurant and food service</a:t>
            </a:r>
          </a:p>
          <a:p>
            <a:pPr marL="285750" indent="-285750">
              <a:buFont typeface="Arial" pitchFamily="34" charset="0"/>
              <a:buChar char="•"/>
            </a:pPr>
            <a:r>
              <a:rPr lang="en-CA" dirty="0" smtClean="0">
                <a:latin typeface="Arial" pitchFamily="34" charset="0"/>
                <a:cs typeface="Arial" pitchFamily="34" charset="0"/>
              </a:rPr>
              <a:t>Retail trade</a:t>
            </a:r>
          </a:p>
          <a:p>
            <a:pPr marL="285750" indent="-285750">
              <a:buFont typeface="Arial" pitchFamily="34" charset="0"/>
              <a:buChar char="•"/>
            </a:pPr>
            <a:r>
              <a:rPr lang="en-CA" dirty="0" smtClean="0">
                <a:latin typeface="Arial" pitchFamily="34" charset="0"/>
                <a:cs typeface="Arial" pitchFamily="34" charset="0"/>
              </a:rPr>
              <a:t>Student accommodation/dormitory</a:t>
            </a:r>
          </a:p>
          <a:p>
            <a:pPr marL="285750" indent="-285750">
              <a:buFont typeface="Arial" pitchFamily="34" charset="0"/>
              <a:buChar char="•"/>
            </a:pPr>
            <a:r>
              <a:rPr lang="en-CA" dirty="0" smtClean="0">
                <a:latin typeface="Arial" pitchFamily="34" charset="0"/>
                <a:cs typeface="Arial" pitchFamily="34" charset="0"/>
              </a:rPr>
              <a:t>Trade and technology centre</a:t>
            </a:r>
            <a:endParaRPr lang="en-CA"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D43FF303-3850-4C0C-9566-5403865E01F4}" type="slidenum">
              <a:rPr lang="en-CA" smtClean="0"/>
              <a:pPr/>
              <a:t>9</a:t>
            </a:fld>
            <a:endParaRPr lang="en-CA" dirty="0"/>
          </a:p>
        </p:txBody>
      </p:sp>
      <p:sp>
        <p:nvSpPr>
          <p:cNvPr id="7" name="TextBox 6"/>
          <p:cNvSpPr txBox="1"/>
          <p:nvPr/>
        </p:nvSpPr>
        <p:spPr>
          <a:xfrm>
            <a:off x="107504" y="5517232"/>
            <a:ext cx="288032" cy="1200329"/>
          </a:xfrm>
          <a:prstGeom prst="rect">
            <a:avLst/>
          </a:prstGeom>
          <a:solidFill>
            <a:schemeClr val="bg1">
              <a:lumMod val="65000"/>
            </a:schemeClr>
          </a:solidFill>
        </p:spPr>
        <p:txBody>
          <a:bodyPr wrap="square" rtlCol="0">
            <a:spAutoFit/>
          </a:bodyPr>
          <a:lstStyle/>
          <a:p>
            <a:r>
              <a:rPr lang="en-CA" b="1" dirty="0" smtClean="0"/>
              <a:t>2008</a:t>
            </a:r>
            <a:endParaRPr lang="en-US" b="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848" y="0"/>
            <a:ext cx="1357565" cy="815130"/>
          </a:xfrm>
          <a:prstGeom prst="rect">
            <a:avLst/>
          </a:prstGeom>
        </p:spPr>
      </p:pic>
    </p:spTree>
    <p:extLst>
      <p:ext uri="{BB962C8B-B14F-4D97-AF65-F5344CB8AC3E}">
        <p14:creationId xmlns:p14="http://schemas.microsoft.com/office/powerpoint/2010/main" val="524305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1081</Words>
  <Application>Microsoft Macintosh PowerPoint</Application>
  <PresentationFormat>On-screen Show (4:3)</PresentationFormat>
  <Paragraphs>229</Paragraphs>
  <Slides>27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 REZONING APPLICATION</vt:lpstr>
      <vt:lpstr>PowerPoint Presentation</vt:lpstr>
      <vt:lpstr>Now: University Village </vt:lpstr>
      <vt:lpstr>PowerPoint Presentation</vt:lpstr>
      <vt:lpstr>University Village Consultation</vt:lpstr>
      <vt:lpstr>University Village Consultation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TRU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Development  (University Village)  http://www.tru.ca/vpadmin/university_village.html   May 2012</dc:title>
  <dc:creator>Administrator</dc:creator>
  <cp:lastModifiedBy>Microsoft Office User</cp:lastModifiedBy>
  <cp:revision>46</cp:revision>
  <cp:lastPrinted>2016-03-10T23:43:25Z</cp:lastPrinted>
  <dcterms:created xsi:type="dcterms:W3CDTF">2012-04-05T16:14:23Z</dcterms:created>
  <dcterms:modified xsi:type="dcterms:W3CDTF">2016-03-18T16:43:39Z</dcterms:modified>
</cp:coreProperties>
</file>