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49"/>
  </p:notesMasterIdLst>
  <p:sldIdLst>
    <p:sldId id="256" r:id="rId2"/>
    <p:sldId id="367" r:id="rId3"/>
    <p:sldId id="371" r:id="rId4"/>
    <p:sldId id="315" r:id="rId5"/>
    <p:sldId id="392" r:id="rId6"/>
    <p:sldId id="361" r:id="rId7"/>
    <p:sldId id="360" r:id="rId8"/>
    <p:sldId id="369" r:id="rId9"/>
    <p:sldId id="362" r:id="rId10"/>
    <p:sldId id="363" r:id="rId11"/>
    <p:sldId id="364" r:id="rId12"/>
    <p:sldId id="365" r:id="rId13"/>
    <p:sldId id="366" r:id="rId14"/>
    <p:sldId id="301" r:id="rId15"/>
    <p:sldId id="313" r:id="rId16"/>
    <p:sldId id="307" r:id="rId17"/>
    <p:sldId id="356" r:id="rId18"/>
    <p:sldId id="355" r:id="rId19"/>
    <p:sldId id="337" r:id="rId20"/>
    <p:sldId id="334" r:id="rId21"/>
    <p:sldId id="373" r:id="rId22"/>
    <p:sldId id="335" r:id="rId23"/>
    <p:sldId id="370" r:id="rId24"/>
    <p:sldId id="374" r:id="rId25"/>
    <p:sldId id="317" r:id="rId26"/>
    <p:sldId id="318" r:id="rId27"/>
    <p:sldId id="325" r:id="rId28"/>
    <p:sldId id="357" r:id="rId29"/>
    <p:sldId id="375" r:id="rId30"/>
    <p:sldId id="391" r:id="rId31"/>
    <p:sldId id="390" r:id="rId32"/>
    <p:sldId id="359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389" r:id="rId47"/>
    <p:sldId id="328" r:id="rId48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54" autoAdjust="0"/>
    <p:restoredTop sz="94600" autoAdjust="0"/>
  </p:normalViewPr>
  <p:slideViewPr>
    <p:cSldViewPr>
      <p:cViewPr>
        <p:scale>
          <a:sx n="73" d="100"/>
          <a:sy n="73" d="100"/>
        </p:scale>
        <p:origin x="-840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NCELOT\VOL2\HOME\BUDGET\OpBud%2010\Senate%20Presentation\2010-04-12%20enrolments%20for%20senategraphs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NCELOT\VOL2\HOME\BUDGET\OpBud%2010\Senate%20Presentation\2010-04-12%20enrolments%20for%20senategraphs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NCELOT\VOL2\HOME\BUDGET\OpBud%2010\Senate%20Presentation\2010-04-12%20enrolments%20for%20senategraphs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NCELOT\VOL2\HOME\BUDGET\OpBud%2010\Senate%20Presentation\2010-04-12%20enrolments%20for%20senategraphs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NCELOT\VOL2\HOME\BUDGET\OpBud%2010\Senate%20Presentation\2010-04-12%20enrolments%20for%20senategraph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NCELOT\VOL2\HOME\BUDGET\OpBud%2010\Senate%20Presentation\2010-04-12%20enrolments%20for%20senategraph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NCELOT\VOL2\HOME\BUDGET\OpBud%2010\Senate%20Presentation\2010-04-12%20enrolments%20for%20senategraph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NCELOT\VOL2\HOME\BUDGET\OpBud%2010\Senate%20Presentation\2010-04-12%20enrolments%20for%20senategraph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NCELOT\VOL2\HOME\BUDGET\OpBud%2010\Senate%20Presentation\2010-04-12%20enrolments%20for%20senategraph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NCELOT\VOL2\HOME\BUDGET\OpBud%2010\Senate%20Presentation\2010-04-12%20enrolments%20for%20senategraphs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NCELOT\VOL2\HOME\BUDGET\OpBud%2010\Senate%20Presentation\2010-04-12%20enrolments%20for%20senategraphs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NCELOT\VOL2\HOME\BUDGET\OpBud%2010\Senate%20Presentation\2010-04-12%20enrolments%20for%20senategraphs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NCELOT\VOL2\HOME\BUDGET\OpBud%2010\Senate%20Presentation\2010-04-12%20enrolments%20for%20senategraph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dirty="0"/>
              <a:t>Thompson Rivers University </a:t>
            </a:r>
          </a:p>
        </c:rich>
      </c:tx>
      <c:layout>
        <c:manualLayout>
          <c:xMode val="edge"/>
          <c:yMode val="edge"/>
          <c:x val="0.30011881077142938"/>
          <c:y val="3.412698412698413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676165859380111"/>
          <c:y val="0.16666705419237002"/>
          <c:w val="0.86832815656291462"/>
          <c:h val="0.67381109052058219"/>
        </c:manualLayout>
      </c:layout>
      <c:lineChart>
        <c:grouping val="standard"/>
        <c:ser>
          <c:idx val="0"/>
          <c:order val="0"/>
          <c:tx>
            <c:strRef>
              <c:f>Combined!$B$23</c:f>
              <c:strCache>
                <c:ptCount val="1"/>
                <c:pt idx="0">
                  <c:v>Face to Face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Combined!$C$22:$H$22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Combined!$C$23:$H$23</c:f>
              <c:numCache>
                <c:formatCode>0.0%</c:formatCode>
                <c:ptCount val="6"/>
                <c:pt idx="0">
                  <c:v>0</c:v>
                </c:pt>
                <c:pt idx="1">
                  <c:v>3.1023669080863223E-2</c:v>
                </c:pt>
                <c:pt idx="2">
                  <c:v>2.5255730605540264E-2</c:v>
                </c:pt>
                <c:pt idx="3">
                  <c:v>1.8778466363025461E-2</c:v>
                </c:pt>
                <c:pt idx="4">
                  <c:v>8.0023146419771526E-2</c:v>
                </c:pt>
                <c:pt idx="5">
                  <c:v>0.14367580079145822</c:v>
                </c:pt>
              </c:numCache>
            </c:numRef>
          </c:val>
        </c:ser>
        <c:ser>
          <c:idx val="1"/>
          <c:order val="1"/>
          <c:tx>
            <c:strRef>
              <c:f>Combined!$B$24</c:f>
              <c:strCache>
                <c:ptCount val="1"/>
                <c:pt idx="0">
                  <c:v>Open Learning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cat>
            <c:strRef>
              <c:f>Combined!$C$22:$H$22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Combined!$C$24:$H$24</c:f>
              <c:numCache>
                <c:formatCode>0.0%</c:formatCode>
                <c:ptCount val="6"/>
                <c:pt idx="0">
                  <c:v>0</c:v>
                </c:pt>
                <c:pt idx="1">
                  <c:v>-0.13524969549330118</c:v>
                </c:pt>
                <c:pt idx="2">
                  <c:v>-0.2071619975639464</c:v>
                </c:pt>
                <c:pt idx="3">
                  <c:v>-0.23800243605359345</c:v>
                </c:pt>
                <c:pt idx="4">
                  <c:v>-0.1460170523751525</c:v>
                </c:pt>
                <c:pt idx="5">
                  <c:v>-2.5676004872107212E-2</c:v>
                </c:pt>
              </c:numCache>
            </c:numRef>
          </c:val>
        </c:ser>
        <c:ser>
          <c:idx val="2"/>
          <c:order val="2"/>
          <c:tx>
            <c:strRef>
              <c:f>Combined!$B$25</c:f>
              <c:strCache>
                <c:ptCount val="1"/>
                <c:pt idx="0">
                  <c:v>Total 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Combined!$C$22:$H$22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Combined!$C$25:$H$25</c:f>
              <c:numCache>
                <c:formatCode>0.0%</c:formatCode>
                <c:ptCount val="6"/>
                <c:pt idx="0">
                  <c:v>0</c:v>
                </c:pt>
                <c:pt idx="1">
                  <c:v>-1.503434686964384E-2</c:v>
                </c:pt>
                <c:pt idx="2">
                  <c:v>-3.9124391000985193E-2</c:v>
                </c:pt>
                <c:pt idx="3">
                  <c:v>-5.2350297582898248E-2</c:v>
                </c:pt>
                <c:pt idx="4">
                  <c:v>1.7409611725171067E-2</c:v>
                </c:pt>
                <c:pt idx="5">
                  <c:v>9.6765051216648565E-2</c:v>
                </c:pt>
              </c:numCache>
            </c:numRef>
          </c:val>
        </c:ser>
        <c:marker val="1"/>
        <c:axId val="82270080"/>
        <c:axId val="39256448"/>
      </c:lineChart>
      <c:catAx>
        <c:axId val="82270080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256448"/>
        <c:crosses val="autoZero"/>
        <c:auto val="1"/>
        <c:lblAlgn val="ctr"/>
        <c:lblOffset val="100"/>
        <c:tickLblSkip val="1"/>
        <c:tickMarkSkip val="1"/>
      </c:catAx>
      <c:valAx>
        <c:axId val="39256448"/>
        <c:scaling>
          <c:orientation val="minMax"/>
          <c:min val="-0.25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227008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0071193058163104"/>
          <c:y val="0.93095463067116746"/>
          <c:w val="0.48042741988212395"/>
          <c:h val="5.2380952380952417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dirty="0"/>
              <a:t>School of Education</a:t>
            </a:r>
          </a:p>
        </c:rich>
      </c:tx>
      <c:layout>
        <c:manualLayout>
          <c:xMode val="edge"/>
          <c:yMode val="edge"/>
          <c:x val="0.38629348901480853"/>
          <c:y val="3.291139240506344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0997007941807753E-2"/>
          <c:y val="0.17974683544303846"/>
          <c:w val="0.88162127875121499"/>
          <c:h val="0.64556962025316589"/>
        </c:manualLayout>
      </c:layout>
      <c:lineChart>
        <c:grouping val="standard"/>
        <c:ser>
          <c:idx val="0"/>
          <c:order val="0"/>
          <c:tx>
            <c:strRef>
              <c:f>EDUCATION!$B$62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circle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EDUCATION!$C$61:$H$61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 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EDUCATION!$C$62:$H$62</c:f>
              <c:numCache>
                <c:formatCode>0.0%</c:formatCode>
                <c:ptCount val="6"/>
                <c:pt idx="0">
                  <c:v>0</c:v>
                </c:pt>
                <c:pt idx="1">
                  <c:v>4.3440486533449264E-3</c:v>
                </c:pt>
                <c:pt idx="2">
                  <c:v>4.3440486533449194E-4</c:v>
                </c:pt>
                <c:pt idx="3">
                  <c:v>5.1694178974804446E-2</c:v>
                </c:pt>
                <c:pt idx="4">
                  <c:v>0.16594265855777618</c:v>
                </c:pt>
                <c:pt idx="5">
                  <c:v>0.29192006950477944</c:v>
                </c:pt>
              </c:numCache>
            </c:numRef>
          </c:val>
        </c:ser>
        <c:ser>
          <c:idx val="1"/>
          <c:order val="1"/>
          <c:tx>
            <c:strRef>
              <c:f>EDUCATION!$B$63</c:f>
              <c:strCache>
                <c:ptCount val="1"/>
                <c:pt idx="0">
                  <c:v>International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cat>
            <c:strRef>
              <c:f>EDUCATION!$C$61:$H$61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 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EDUCATION!$C$63:$H$63</c:f>
              <c:numCache>
                <c:formatCode>0.0%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0.74285714285714288</c:v>
                </c:pt>
                <c:pt idx="3">
                  <c:v>0.34285714285714286</c:v>
                </c:pt>
                <c:pt idx="4">
                  <c:v>0.57142857142857284</c:v>
                </c:pt>
                <c:pt idx="5">
                  <c:v>0.51428571428571423</c:v>
                </c:pt>
              </c:numCache>
            </c:numRef>
          </c:val>
        </c:ser>
        <c:ser>
          <c:idx val="2"/>
          <c:order val="2"/>
          <c:tx>
            <c:strRef>
              <c:f>EDUCATION!$B$64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EDUCATION!$C$61:$H$61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 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EDUCATION!$C$64:$H$64</c:f>
              <c:numCache>
                <c:formatCode>0.0%</c:formatCode>
                <c:ptCount val="6"/>
                <c:pt idx="0">
                  <c:v>0</c:v>
                </c:pt>
                <c:pt idx="1">
                  <c:v>1.8971332209106243E-2</c:v>
                </c:pt>
                <c:pt idx="2">
                  <c:v>2.2344013490725199E-2</c:v>
                </c:pt>
                <c:pt idx="3">
                  <c:v>6.0286677908937797E-2</c:v>
                </c:pt>
                <c:pt idx="4">
                  <c:v>0.17790893760539675</c:v>
                </c:pt>
                <c:pt idx="5">
                  <c:v>0.29848229342327237</c:v>
                </c:pt>
              </c:numCache>
            </c:numRef>
          </c:val>
        </c:ser>
        <c:marker val="1"/>
        <c:axId val="74125696"/>
        <c:axId val="74127616"/>
      </c:lineChart>
      <c:catAx>
        <c:axId val="741256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127616"/>
        <c:crossesAt val="-1"/>
        <c:auto val="1"/>
        <c:lblAlgn val="ctr"/>
        <c:lblOffset val="100"/>
        <c:tickLblSkip val="1"/>
        <c:tickMarkSkip val="1"/>
      </c:catAx>
      <c:valAx>
        <c:axId val="74127616"/>
        <c:scaling>
          <c:orientation val="minMax"/>
          <c:max val="0.8"/>
          <c:min val="-0.30000000000000032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125696"/>
        <c:crossesAt val="1"/>
        <c:crossBetween val="between"/>
        <c:majorUnit val="0.1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0373880834989164"/>
          <c:y val="0.91898734177215002"/>
          <c:w val="0.45171404976247131"/>
          <c:h val="6.3291139240506333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6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dirty="0"/>
              <a:t>School of Social Work &amp; Human Services
</a:t>
            </a:r>
          </a:p>
        </c:rich>
      </c:tx>
      <c:layout>
        <c:manualLayout>
          <c:xMode val="edge"/>
          <c:yMode val="edge"/>
          <c:x val="0.25321022853653213"/>
          <c:y val="3.225806451612910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0909159305451376E-2"/>
          <c:y val="0.16129074599595197"/>
          <c:w val="0.89060159455171062"/>
          <c:h val="0.63172208848414668"/>
        </c:manualLayout>
      </c:layout>
      <c:lineChart>
        <c:grouping val="standard"/>
        <c:ser>
          <c:idx val="0"/>
          <c:order val="0"/>
          <c:tx>
            <c:strRef>
              <c:f>'Social Work'!$B$19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'Social Work'!$C$18:$H$18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 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'Social Work'!$C$19:$H$19</c:f>
              <c:numCache>
                <c:formatCode>0.0%</c:formatCode>
                <c:ptCount val="6"/>
                <c:pt idx="0">
                  <c:v>0</c:v>
                </c:pt>
                <c:pt idx="1">
                  <c:v>-0.11213341000575043</c:v>
                </c:pt>
                <c:pt idx="2">
                  <c:v>-0.12190914318573896</c:v>
                </c:pt>
                <c:pt idx="3">
                  <c:v>-0.29154686601495211</c:v>
                </c:pt>
                <c:pt idx="4">
                  <c:v>-0.24439332949971249</c:v>
                </c:pt>
                <c:pt idx="5">
                  <c:v>-0.18573893041978182</c:v>
                </c:pt>
              </c:numCache>
            </c:numRef>
          </c:val>
        </c:ser>
        <c:marker val="1"/>
        <c:axId val="74147328"/>
        <c:axId val="74149248"/>
      </c:lineChart>
      <c:catAx>
        <c:axId val="74147328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149248"/>
        <c:crosses val="autoZero"/>
        <c:auto val="1"/>
        <c:lblAlgn val="ctr"/>
        <c:lblOffset val="100"/>
        <c:tickLblSkip val="1"/>
        <c:tickMarkSkip val="1"/>
      </c:catAx>
      <c:valAx>
        <c:axId val="74149248"/>
        <c:scaling>
          <c:orientation val="minMax"/>
          <c:max val="0.8"/>
          <c:min val="-0.30000000000000032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147328"/>
        <c:crosses val="autoZero"/>
        <c:crossBetween val="between"/>
        <c:majorUnit val="0.1"/>
        <c:minorUnit val="2.0000000000000011E-2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0765296094536826"/>
          <c:y val="0.92204555075776817"/>
          <c:w val="0.45916827422766404"/>
          <c:h val="6.9892755341066412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dirty="0"/>
              <a:t>School of Tourism</a:t>
            </a:r>
          </a:p>
        </c:rich>
      </c:tx>
      <c:layout>
        <c:manualLayout>
          <c:xMode val="edge"/>
          <c:yMode val="edge"/>
          <c:x val="0.36857608657948704"/>
          <c:y val="3.030303030303031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6916438538854066E-2"/>
          <c:y val="0.18414960334171798"/>
          <c:w val="0.88252696305835021"/>
          <c:h val="0.65035113078910656"/>
        </c:manualLayout>
      </c:layout>
      <c:lineChart>
        <c:grouping val="standard"/>
        <c:ser>
          <c:idx val="0"/>
          <c:order val="0"/>
          <c:tx>
            <c:strRef>
              <c:f>Tourism!$B$4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Tourism!$C$3:$H$3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 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Tourism!$C$4:$H$4</c:f>
              <c:numCache>
                <c:formatCode>0.0%</c:formatCode>
                <c:ptCount val="6"/>
                <c:pt idx="0">
                  <c:v>0</c:v>
                </c:pt>
                <c:pt idx="1">
                  <c:v>0.21100454316002051</c:v>
                </c:pt>
                <c:pt idx="2">
                  <c:v>0.20696617869762779</c:v>
                </c:pt>
                <c:pt idx="3">
                  <c:v>4.139323573952558E-2</c:v>
                </c:pt>
                <c:pt idx="4">
                  <c:v>0.2332155477031802</c:v>
                </c:pt>
                <c:pt idx="5">
                  <c:v>0.24230186774356385</c:v>
                </c:pt>
              </c:numCache>
            </c:numRef>
          </c:val>
        </c:ser>
        <c:ser>
          <c:idx val="1"/>
          <c:order val="1"/>
          <c:tx>
            <c:strRef>
              <c:f>Tourism!$B$5</c:f>
              <c:strCache>
                <c:ptCount val="1"/>
                <c:pt idx="0">
                  <c:v>international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cat>
            <c:strRef>
              <c:f>Tourism!$C$3:$H$3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 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Tourism!$C$5:$H$5</c:f>
              <c:numCache>
                <c:formatCode>0.0%</c:formatCode>
                <c:ptCount val="6"/>
                <c:pt idx="0">
                  <c:v>0</c:v>
                </c:pt>
                <c:pt idx="1">
                  <c:v>0.10912698412698439</c:v>
                </c:pt>
                <c:pt idx="2">
                  <c:v>0.18253968253968281</c:v>
                </c:pt>
                <c:pt idx="3">
                  <c:v>0.2123015873015873</c:v>
                </c:pt>
                <c:pt idx="4">
                  <c:v>0.15873015873015894</c:v>
                </c:pt>
                <c:pt idx="5">
                  <c:v>0.48214285714285804</c:v>
                </c:pt>
              </c:numCache>
            </c:numRef>
          </c:val>
        </c:ser>
        <c:ser>
          <c:idx val="2"/>
          <c:order val="2"/>
          <c:tx>
            <c:strRef>
              <c:f>Tourism!$B$6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Tourism!$C$3:$H$3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 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Tourism!$C$6:$H$6</c:f>
              <c:numCache>
                <c:formatCode>0.0%</c:formatCode>
                <c:ptCount val="6"/>
                <c:pt idx="0">
                  <c:v>0</c:v>
                </c:pt>
                <c:pt idx="1">
                  <c:v>0.19034205231388318</c:v>
                </c:pt>
                <c:pt idx="2">
                  <c:v>0.20201207243460764</c:v>
                </c:pt>
                <c:pt idx="3">
                  <c:v>7.605633802816901E-2</c:v>
                </c:pt>
                <c:pt idx="4">
                  <c:v>0.21810865191146891</c:v>
                </c:pt>
                <c:pt idx="5">
                  <c:v>0.29094567404426624</c:v>
                </c:pt>
              </c:numCache>
            </c:numRef>
          </c:val>
        </c:ser>
        <c:marker val="1"/>
        <c:axId val="74403200"/>
        <c:axId val="74417664"/>
      </c:lineChart>
      <c:catAx>
        <c:axId val="74403200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417664"/>
        <c:crosses val="autoZero"/>
        <c:auto val="1"/>
        <c:lblAlgn val="ctr"/>
        <c:lblOffset val="100"/>
        <c:tickLblSkip val="1"/>
        <c:tickMarkSkip val="1"/>
      </c:catAx>
      <c:valAx>
        <c:axId val="74417664"/>
        <c:scaling>
          <c:orientation val="minMax"/>
          <c:max val="0.8"/>
          <c:min val="-0.30000000000000032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403200"/>
        <c:crosses val="autoZero"/>
        <c:crossBetween val="between"/>
        <c:majorUnit val="0.1"/>
        <c:minorUnit val="2.0000000000000011E-2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4361279729901739"/>
          <c:y val="0.93007213259181765"/>
          <c:w val="0.38766581490089153"/>
          <c:h val="5.3613053613053567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dirty="0"/>
              <a:t>Williams Lake Campus</a:t>
            </a:r>
          </a:p>
        </c:rich>
      </c:tx>
      <c:layout>
        <c:manualLayout>
          <c:xMode val="edge"/>
          <c:yMode val="edge"/>
          <c:x val="0.37095919448860631"/>
          <c:y val="4.629629629629641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492845786963442"/>
          <c:y val="0.16666707767883338"/>
          <c:w val="0.87281399046104924"/>
          <c:h val="0.64646624069365699"/>
        </c:manualLayout>
      </c:layout>
      <c:lineChart>
        <c:grouping val="standard"/>
        <c:ser>
          <c:idx val="0"/>
          <c:order val="0"/>
          <c:tx>
            <c:strRef>
              <c:f>WL!$B$4</c:f>
              <c:strCache>
                <c:ptCount val="1"/>
                <c:pt idx="0">
                  <c:v>Williams Lake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WL!$C$3:$H$3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WL!$C$4:$H$4</c:f>
              <c:numCache>
                <c:formatCode>0.0%</c:formatCode>
                <c:ptCount val="6"/>
                <c:pt idx="0">
                  <c:v>0</c:v>
                </c:pt>
                <c:pt idx="1">
                  <c:v>0.10511627906976746</c:v>
                </c:pt>
                <c:pt idx="2">
                  <c:v>-0.14093023255813997</c:v>
                </c:pt>
                <c:pt idx="3">
                  <c:v>-9.2093023255813963E-2</c:v>
                </c:pt>
                <c:pt idx="4">
                  <c:v>-4.3255813953488383E-2</c:v>
                </c:pt>
                <c:pt idx="5">
                  <c:v>-4.5581395348837213E-2</c:v>
                </c:pt>
              </c:numCache>
            </c:numRef>
          </c:val>
        </c:ser>
        <c:marker val="1"/>
        <c:axId val="74433280"/>
        <c:axId val="74435200"/>
      </c:lineChart>
      <c:catAx>
        <c:axId val="74433280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435200"/>
        <c:crosses val="autoZero"/>
        <c:auto val="1"/>
        <c:lblAlgn val="ctr"/>
        <c:lblOffset val="100"/>
        <c:tickLblSkip val="1"/>
        <c:tickMarkSkip val="1"/>
      </c:catAx>
      <c:valAx>
        <c:axId val="74435200"/>
        <c:scaling>
          <c:orientation val="minMax"/>
          <c:max val="0.8"/>
          <c:min val="-0.30000000000000032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4433280"/>
        <c:crosses val="autoZero"/>
        <c:crossBetween val="between"/>
        <c:majorUnit val="0.1"/>
        <c:minorUnit val="2.0000000000000011E-2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5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dirty="0"/>
              <a:t>Total Face to </a:t>
            </a:r>
            <a:r>
              <a:rPr lang="en-CA" dirty="0" smtClean="0"/>
              <a:t>Face -  Course Registrants</a:t>
            </a:r>
            <a:endParaRPr lang="en-CA" dirty="0"/>
          </a:p>
        </c:rich>
      </c:tx>
      <c:layout>
        <c:manualLayout>
          <c:xMode val="edge"/>
          <c:yMode val="edge"/>
          <c:x val="0.21666025832886551"/>
          <c:y val="4.212409179379630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7818757620754251E-2"/>
          <c:y val="0.18181818181818232"/>
          <c:w val="0.89235189195282849"/>
          <c:h val="0.65681818181818263"/>
        </c:manualLayout>
      </c:layout>
      <c:lineChart>
        <c:grouping val="standard"/>
        <c:ser>
          <c:idx val="0"/>
          <c:order val="0"/>
          <c:tx>
            <c:strRef>
              <c:f>Total!$B$4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Total!$C$3:$H$3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 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Total!$C$4:$H$4</c:f>
              <c:numCache>
                <c:formatCode>0.0%</c:formatCode>
                <c:ptCount val="6"/>
                <c:pt idx="0">
                  <c:v>0</c:v>
                </c:pt>
                <c:pt idx="1">
                  <c:v>3.6923009738416522E-2</c:v>
                </c:pt>
                <c:pt idx="2">
                  <c:v>3.7337875016376404E-3</c:v>
                </c:pt>
                <c:pt idx="3">
                  <c:v>-3.7425215074894221E-2</c:v>
                </c:pt>
                <c:pt idx="4">
                  <c:v>1.7904711996157082E-3</c:v>
                </c:pt>
                <c:pt idx="5">
                  <c:v>4.4281409668544477E-2</c:v>
                </c:pt>
              </c:numCache>
            </c:numRef>
          </c:val>
        </c:ser>
        <c:ser>
          <c:idx val="1"/>
          <c:order val="1"/>
          <c:tx>
            <c:strRef>
              <c:f>Total!$B$5</c:f>
              <c:strCache>
                <c:ptCount val="1"/>
                <c:pt idx="0">
                  <c:v>International 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cat>
            <c:strRef>
              <c:f>Total!$C$3:$H$3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 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Total!$C$5:$H$5</c:f>
              <c:numCache>
                <c:formatCode>0.0%</c:formatCode>
                <c:ptCount val="6"/>
                <c:pt idx="0">
                  <c:v>0</c:v>
                </c:pt>
                <c:pt idx="1">
                  <c:v>-3.7303833290455446E-3</c:v>
                </c:pt>
                <c:pt idx="2">
                  <c:v>0.15204527913558039</c:v>
                </c:pt>
                <c:pt idx="3">
                  <c:v>0.34988422948289266</c:v>
                </c:pt>
                <c:pt idx="4">
                  <c:v>0.5409055827116025</c:v>
                </c:pt>
                <c:pt idx="5">
                  <c:v>0.72922562387445433</c:v>
                </c:pt>
              </c:numCache>
            </c:numRef>
          </c:val>
        </c:ser>
        <c:ser>
          <c:idx val="2"/>
          <c:order val="2"/>
          <c:tx>
            <c:strRef>
              <c:f>Total!$B$6</c:f>
              <c:strCache>
                <c:ptCount val="1"/>
                <c:pt idx="0">
                  <c:v>Total 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Total!$C$3:$H$3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 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Total!$C$6:$H$6</c:f>
              <c:numCache>
                <c:formatCode>0.0%</c:formatCode>
                <c:ptCount val="6"/>
                <c:pt idx="0">
                  <c:v>0</c:v>
                </c:pt>
                <c:pt idx="1">
                  <c:v>3.1023669080863212E-2</c:v>
                </c:pt>
                <c:pt idx="2">
                  <c:v>2.5255730605540212E-2</c:v>
                </c:pt>
                <c:pt idx="3">
                  <c:v>1.8778466363025461E-2</c:v>
                </c:pt>
                <c:pt idx="4">
                  <c:v>8.0023146419771513E-2</c:v>
                </c:pt>
                <c:pt idx="5">
                  <c:v>0.14367580079145822</c:v>
                </c:pt>
              </c:numCache>
            </c:numRef>
          </c:val>
        </c:ser>
        <c:marker val="1"/>
        <c:axId val="39293312"/>
        <c:axId val="39295232"/>
      </c:lineChart>
      <c:catAx>
        <c:axId val="39293312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295232"/>
        <c:crosses val="autoZero"/>
        <c:auto val="1"/>
        <c:lblAlgn val="ctr"/>
        <c:lblOffset val="100"/>
        <c:tickLblSkip val="1"/>
        <c:tickMarkSkip val="1"/>
      </c:catAx>
      <c:valAx>
        <c:axId val="39295232"/>
        <c:scaling>
          <c:orientation val="minMax"/>
          <c:max val="0.75000000000000144"/>
          <c:min val="-0.05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29331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4277650137925536"/>
          <c:y val="0.93181818181818177"/>
          <c:w val="0.3824365580364778"/>
          <c:h val="5.2272727272727332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sz="1600" dirty="0"/>
              <a:t>Open </a:t>
            </a:r>
            <a:r>
              <a:rPr lang="en-CA" sz="1600" dirty="0" smtClean="0"/>
              <a:t>Learning – Course Registrants  </a:t>
            </a:r>
            <a:endParaRPr lang="en-CA" sz="1600" dirty="0"/>
          </a:p>
        </c:rich>
      </c:tx>
      <c:layout>
        <c:manualLayout>
          <c:xMode val="edge"/>
          <c:yMode val="edge"/>
          <c:x val="0.23179487179487179"/>
          <c:y val="4.518696097821798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30769230769233"/>
          <c:y val="0.15706826359551893"/>
          <c:w val="0.87692307692307969"/>
          <c:h val="0.65445109831466064"/>
        </c:manualLayout>
      </c:layout>
      <c:lineChart>
        <c:grouping val="standard"/>
        <c:ser>
          <c:idx val="0"/>
          <c:order val="0"/>
          <c:tx>
            <c:strRef>
              <c:f>OL!$A$19</c:f>
              <c:strCache>
                <c:ptCount val="1"/>
                <c:pt idx="0">
                  <c:v>Total Enrolments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OL!$B$18:$G$18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OL!$B$19:$G$19</c:f>
              <c:numCache>
                <c:formatCode>0%</c:formatCode>
                <c:ptCount val="6"/>
                <c:pt idx="0" formatCode="0.0%">
                  <c:v>0</c:v>
                </c:pt>
                <c:pt idx="1">
                  <c:v>-0.13524969549330118</c:v>
                </c:pt>
                <c:pt idx="2">
                  <c:v>-0.2071619975639464</c:v>
                </c:pt>
                <c:pt idx="3">
                  <c:v>-0.23800243605359345</c:v>
                </c:pt>
                <c:pt idx="4">
                  <c:v>-0.1460170523751525</c:v>
                </c:pt>
                <c:pt idx="5">
                  <c:v>-2.9696833089146852E-2</c:v>
                </c:pt>
              </c:numCache>
            </c:numRef>
          </c:val>
        </c:ser>
        <c:marker val="1"/>
        <c:axId val="39319424"/>
        <c:axId val="39333888"/>
      </c:lineChart>
      <c:catAx>
        <c:axId val="39319424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333888"/>
        <c:crosses val="autoZero"/>
        <c:auto val="1"/>
        <c:lblAlgn val="ctr"/>
        <c:lblOffset val="100"/>
        <c:tickLblSkip val="1"/>
        <c:tickMarkSkip val="1"/>
      </c:catAx>
      <c:valAx>
        <c:axId val="39333888"/>
        <c:scaling>
          <c:orientation val="minMax"/>
          <c:min val="-0.25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31942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3538461538461753"/>
          <c:y val="0.91884926687829094"/>
          <c:w val="0.21538461538461537"/>
          <c:h val="6.2827225130890021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dirty="0"/>
              <a:t>Faculty of Arts </a:t>
            </a:r>
          </a:p>
        </c:rich>
      </c:tx>
      <c:layout>
        <c:manualLayout>
          <c:xMode val="edge"/>
          <c:yMode val="edge"/>
          <c:x val="0.40949033391915707"/>
          <c:y val="3.14136125654451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7873462214411252E-2"/>
          <c:y val="0.141361437235967"/>
          <c:w val="0.87990626830697161"/>
          <c:h val="0.68848255542702153"/>
        </c:manualLayout>
      </c:layout>
      <c:lineChart>
        <c:grouping val="standard"/>
        <c:ser>
          <c:idx val="0"/>
          <c:order val="0"/>
          <c:tx>
            <c:strRef>
              <c:f>ARTS!$B$4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ARTS!$C$3:$H$3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 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ARTS!$C$4:$H$4</c:f>
              <c:numCache>
                <c:formatCode>0%</c:formatCode>
                <c:ptCount val="6"/>
                <c:pt idx="0">
                  <c:v>0</c:v>
                </c:pt>
                <c:pt idx="1">
                  <c:v>2.1640763328742872E-3</c:v>
                </c:pt>
                <c:pt idx="2">
                  <c:v>-4.6232539838677963E-2</c:v>
                </c:pt>
                <c:pt idx="3">
                  <c:v>-9.2530657748049208E-2</c:v>
                </c:pt>
                <c:pt idx="4">
                  <c:v>-9.8104793756967748E-2</c:v>
                </c:pt>
                <c:pt idx="5">
                  <c:v>-5.5085579382254481E-2</c:v>
                </c:pt>
              </c:numCache>
            </c:numRef>
          </c:val>
        </c:ser>
        <c:ser>
          <c:idx val="1"/>
          <c:order val="1"/>
          <c:tx>
            <c:strRef>
              <c:f>ARTS!$B$5</c:f>
              <c:strCache>
                <c:ptCount val="1"/>
                <c:pt idx="0">
                  <c:v>International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cat>
            <c:strRef>
              <c:f>ARTS!$C$3:$H$3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 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ARTS!$C$5:$H$5</c:f>
              <c:numCache>
                <c:formatCode>0%</c:formatCode>
                <c:ptCount val="6"/>
                <c:pt idx="0">
                  <c:v>0</c:v>
                </c:pt>
                <c:pt idx="1">
                  <c:v>9.7049689440993681E-2</c:v>
                </c:pt>
                <c:pt idx="2">
                  <c:v>0.10326086956521756</c:v>
                </c:pt>
                <c:pt idx="3">
                  <c:v>0.3322981366459628</c:v>
                </c:pt>
                <c:pt idx="4">
                  <c:v>0.31754658385093254</c:v>
                </c:pt>
                <c:pt idx="5">
                  <c:v>0.40605590062111779</c:v>
                </c:pt>
              </c:numCache>
            </c:numRef>
          </c:val>
        </c:ser>
        <c:ser>
          <c:idx val="2"/>
          <c:order val="2"/>
          <c:tx>
            <c:strRef>
              <c:f>ARTS!$B$6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ARTS!$C$3:$H$3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 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ARTS!$C$6:$H$6</c:f>
              <c:numCache>
                <c:formatCode>0%</c:formatCode>
                <c:ptCount val="6"/>
                <c:pt idx="0">
                  <c:v>0</c:v>
                </c:pt>
                <c:pt idx="1">
                  <c:v>9.5543327084719343E-3</c:v>
                </c:pt>
                <c:pt idx="2">
                  <c:v>-3.4589103223075596E-2</c:v>
                </c:pt>
                <c:pt idx="3">
                  <c:v>-5.9442462357138695E-2</c:v>
                </c:pt>
                <c:pt idx="4">
                  <c:v>-6.5731390215879537E-2</c:v>
                </c:pt>
                <c:pt idx="5">
                  <c:v>-1.9169135877124027E-2</c:v>
                </c:pt>
              </c:numCache>
            </c:numRef>
          </c:val>
        </c:ser>
        <c:marker val="1"/>
        <c:axId val="39392384"/>
        <c:axId val="39394304"/>
      </c:lineChart>
      <c:catAx>
        <c:axId val="39392384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394304"/>
        <c:crosses val="autoZero"/>
        <c:auto val="1"/>
        <c:lblAlgn val="ctr"/>
        <c:lblOffset val="100"/>
        <c:tickLblSkip val="1"/>
        <c:tickMarkSkip val="1"/>
      </c:catAx>
      <c:valAx>
        <c:axId val="39394304"/>
        <c:scaling>
          <c:orientation val="minMax"/>
          <c:max val="0.8"/>
          <c:min val="-0.30000000000000032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392384"/>
        <c:crosses val="autoZero"/>
        <c:crossBetween val="between"/>
        <c:majorUnit val="0.1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022847100175754"/>
          <c:y val="0.92408486897253017"/>
          <c:w val="0.46397188049209148"/>
          <c:h val="6.0209424083769614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dirty="0"/>
              <a:t>Faculty of Science</a:t>
            </a:r>
          </a:p>
        </c:rich>
      </c:tx>
      <c:layout>
        <c:manualLayout>
          <c:xMode val="edge"/>
          <c:yMode val="edge"/>
          <c:x val="0.38339222614841056"/>
          <c:y val="3.037383177570100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0106007067137825E-2"/>
          <c:y val="0.15420560747663584"/>
          <c:w val="0.88515901060070801"/>
          <c:h val="0.68925233644859996"/>
        </c:manualLayout>
      </c:layout>
      <c:lineChart>
        <c:grouping val="standard"/>
        <c:ser>
          <c:idx val="0"/>
          <c:order val="0"/>
          <c:tx>
            <c:strRef>
              <c:f>Science!$B$4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Science!$C$3:$H$3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 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Science!$C$4:$H$4</c:f>
              <c:numCache>
                <c:formatCode>0.0%</c:formatCode>
                <c:ptCount val="6"/>
                <c:pt idx="0" formatCode="0%">
                  <c:v>0</c:v>
                </c:pt>
                <c:pt idx="1">
                  <c:v>8.8461038116300246E-3</c:v>
                </c:pt>
                <c:pt idx="2">
                  <c:v>-1.2488617145830622E-2</c:v>
                </c:pt>
                <c:pt idx="3">
                  <c:v>-4.3449980486535707E-2</c:v>
                </c:pt>
                <c:pt idx="4">
                  <c:v>-4.8003122154286502E-2</c:v>
                </c:pt>
                <c:pt idx="5">
                  <c:v>3.5124235722648642E-3</c:v>
                </c:pt>
              </c:numCache>
            </c:numRef>
          </c:val>
        </c:ser>
        <c:ser>
          <c:idx val="1"/>
          <c:order val="1"/>
          <c:tx>
            <c:strRef>
              <c:f>Science!$B$5</c:f>
              <c:strCache>
                <c:ptCount val="1"/>
                <c:pt idx="0">
                  <c:v>International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cat>
            <c:strRef>
              <c:f>Science!$C$3:$H$3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 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Science!$C$5:$H$5</c:f>
              <c:numCache>
                <c:formatCode>0.0%</c:formatCode>
                <c:ptCount val="6"/>
                <c:pt idx="0" formatCode="0%">
                  <c:v>0</c:v>
                </c:pt>
                <c:pt idx="1">
                  <c:v>2.9801324503311303E-2</c:v>
                </c:pt>
                <c:pt idx="2">
                  <c:v>-2.3178807947019871E-2</c:v>
                </c:pt>
                <c:pt idx="3">
                  <c:v>0.38741721854304689</c:v>
                </c:pt>
                <c:pt idx="4">
                  <c:v>0.25165562913907286</c:v>
                </c:pt>
                <c:pt idx="5">
                  <c:v>0.11258278145695383</c:v>
                </c:pt>
              </c:numCache>
            </c:numRef>
          </c:val>
        </c:ser>
        <c:ser>
          <c:idx val="2"/>
          <c:order val="2"/>
          <c:tx>
            <c:strRef>
              <c:f>Science!$B$6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Science!$C$3:$H$3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 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Science!$C$6:$H$6</c:f>
              <c:numCache>
                <c:formatCode>0.0%</c:formatCode>
                <c:ptCount val="6"/>
                <c:pt idx="0" formatCode="0%">
                  <c:v>0</c:v>
                </c:pt>
                <c:pt idx="1">
                  <c:v>9.6382525973213208E-3</c:v>
                </c:pt>
                <c:pt idx="2">
                  <c:v>-1.2892727500312931E-2</c:v>
                </c:pt>
                <c:pt idx="3">
                  <c:v>-2.7162348228814685E-2</c:v>
                </c:pt>
                <c:pt idx="4">
                  <c:v>-3.6675428714482414E-2</c:v>
                </c:pt>
                <c:pt idx="5">
                  <c:v>7.6354988108649499E-3</c:v>
                </c:pt>
              </c:numCache>
            </c:numRef>
          </c:val>
        </c:ser>
        <c:marker val="1"/>
        <c:axId val="39428096"/>
        <c:axId val="39430016"/>
      </c:lineChart>
      <c:catAx>
        <c:axId val="39428096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430016"/>
        <c:crosses val="autoZero"/>
        <c:auto val="1"/>
        <c:lblAlgn val="ctr"/>
        <c:lblOffset val="100"/>
        <c:tickLblSkip val="1"/>
        <c:tickMarkSkip val="1"/>
      </c:catAx>
      <c:valAx>
        <c:axId val="39430016"/>
        <c:scaling>
          <c:orientation val="minMax"/>
          <c:max val="0.8"/>
          <c:min val="-0.30000000000000032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428096"/>
        <c:crosses val="autoZero"/>
        <c:crossBetween val="between"/>
        <c:majorUnit val="0.1"/>
        <c:minorUnit val="2.0000000000000011E-2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250883392226166"/>
          <c:y val="0.93224299065420568"/>
          <c:w val="0.41519434628975282"/>
          <c:h val="5.1401869158878462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dirty="0"/>
              <a:t>Faculty of Student Development</a:t>
            </a:r>
          </a:p>
        </c:rich>
      </c:tx>
      <c:layout>
        <c:manualLayout>
          <c:xMode val="edge"/>
          <c:yMode val="edge"/>
          <c:x val="0.38719129541121766"/>
          <c:y val="3.044496487119440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197492234867989"/>
          <c:y val="0.13427034735412174"/>
          <c:w val="0.82921019152081976"/>
          <c:h val="0.69320922360905579"/>
        </c:manualLayout>
      </c:layout>
      <c:lineChart>
        <c:grouping val="standard"/>
        <c:ser>
          <c:idx val="0"/>
          <c:order val="0"/>
          <c:tx>
            <c:strRef>
              <c:f>SD!$F$10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SD!$G$9:$L$9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 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09-10</c:v>
                </c:pt>
              </c:strCache>
            </c:strRef>
          </c:cat>
          <c:val>
            <c:numRef>
              <c:f>SD!$G$10:$L$10</c:f>
              <c:numCache>
                <c:formatCode>0.0%</c:formatCode>
                <c:ptCount val="6"/>
                <c:pt idx="0">
                  <c:v>0</c:v>
                </c:pt>
                <c:pt idx="1">
                  <c:v>-4.8805815160955265E-2</c:v>
                </c:pt>
                <c:pt idx="2">
                  <c:v>-7.9266182069920393E-2</c:v>
                </c:pt>
                <c:pt idx="3">
                  <c:v>-0.15299411561093834</c:v>
                </c:pt>
                <c:pt idx="4">
                  <c:v>-4.9844236760124623E-2</c:v>
                </c:pt>
                <c:pt idx="5">
                  <c:v>9.7265489788854298E-2</c:v>
                </c:pt>
              </c:numCache>
            </c:numRef>
          </c:val>
        </c:ser>
        <c:ser>
          <c:idx val="1"/>
          <c:order val="1"/>
          <c:tx>
            <c:strRef>
              <c:f>SD!$F$11</c:f>
              <c:strCache>
                <c:ptCount val="1"/>
                <c:pt idx="0">
                  <c:v>International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cat>
            <c:strRef>
              <c:f>SD!$G$9:$L$9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 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09-10</c:v>
                </c:pt>
              </c:strCache>
            </c:strRef>
          </c:cat>
          <c:val>
            <c:numRef>
              <c:f>SD!$G$11:$L$11</c:f>
              <c:numCache>
                <c:formatCode>0.0%</c:formatCode>
                <c:ptCount val="6"/>
                <c:pt idx="0">
                  <c:v>0</c:v>
                </c:pt>
                <c:pt idx="1">
                  <c:v>-0.20304568527918784</c:v>
                </c:pt>
                <c:pt idx="2">
                  <c:v>-1.3844023996308287E-3</c:v>
                </c:pt>
                <c:pt idx="3">
                  <c:v>0.30595293031841336</c:v>
                </c:pt>
                <c:pt idx="4">
                  <c:v>0.80849100138440344</c:v>
                </c:pt>
                <c:pt idx="5">
                  <c:v>1.0359944623903985</c:v>
                </c:pt>
              </c:numCache>
            </c:numRef>
          </c:val>
        </c:ser>
        <c:ser>
          <c:idx val="2"/>
          <c:order val="2"/>
          <c:tx>
            <c:strRef>
              <c:f>SD!$F$12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SD!$G$9:$L$9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 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09-10</c:v>
                </c:pt>
              </c:strCache>
            </c:strRef>
          </c:cat>
          <c:val>
            <c:numRef>
              <c:f>SD!$G$12:$L$12</c:f>
              <c:numCache>
                <c:formatCode>0.0%</c:formatCode>
                <c:ptCount val="6"/>
                <c:pt idx="0">
                  <c:v>0</c:v>
                </c:pt>
                <c:pt idx="1">
                  <c:v>-0.11491297468354432</c:v>
                </c:pt>
                <c:pt idx="2">
                  <c:v>-4.5886075949367104E-2</c:v>
                </c:pt>
                <c:pt idx="3">
                  <c:v>4.3710443037974722E-2</c:v>
                </c:pt>
                <c:pt idx="4">
                  <c:v>0.31803797468354478</c:v>
                </c:pt>
                <c:pt idx="5">
                  <c:v>0.49960443037974783</c:v>
                </c:pt>
              </c:numCache>
            </c:numRef>
          </c:val>
        </c:ser>
        <c:marker val="1"/>
        <c:axId val="39480320"/>
        <c:axId val="39494784"/>
      </c:lineChart>
      <c:catAx>
        <c:axId val="39480320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494784"/>
        <c:crosses val="autoZero"/>
        <c:auto val="1"/>
        <c:lblAlgn val="ctr"/>
        <c:lblOffset val="100"/>
        <c:tickLblSkip val="1"/>
        <c:tickMarkSkip val="1"/>
      </c:catAx>
      <c:valAx>
        <c:axId val="39494784"/>
        <c:scaling>
          <c:orientation val="minMax"/>
          <c:max val="0.81"/>
          <c:min val="-0.30000000000000032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480320"/>
        <c:crosses val="autoZero"/>
        <c:crossBetween val="between"/>
        <c:majorUnit val="0.1"/>
      </c:valAx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459973944305005"/>
          <c:y val="0.92974337224240533"/>
          <c:w val="0.39155810763829274"/>
          <c:h val="5.6206088992974176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7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dirty="0"/>
              <a:t>School of Advanced Tech and Mathematics</a:t>
            </a:r>
          </a:p>
        </c:rich>
      </c:tx>
      <c:layout>
        <c:manualLayout>
          <c:xMode val="edge"/>
          <c:yMode val="edge"/>
          <c:x val="0.2785147280993065"/>
          <c:y val="3.225806451612910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157382847038038"/>
          <c:y val="0.16589861751152074"/>
          <c:w val="0.85985908923188481"/>
          <c:h val="0.62826420890937063"/>
        </c:manualLayout>
      </c:layout>
      <c:lineChart>
        <c:grouping val="standard"/>
        <c:ser>
          <c:idx val="0"/>
          <c:order val="0"/>
          <c:tx>
            <c:strRef>
              <c:f>'Advanced TTech'!$B$4</c:f>
              <c:strCache>
                <c:ptCount val="1"/>
                <c:pt idx="0">
                  <c:v>Domestic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'Advanced TTech'!$C$3:$H$3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 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'Advanced TTech'!$C$4:$H$4</c:f>
              <c:numCache>
                <c:formatCode>0.0%</c:formatCode>
                <c:ptCount val="6"/>
                <c:pt idx="0" formatCode="0%">
                  <c:v>0</c:v>
                </c:pt>
                <c:pt idx="1">
                  <c:v>1.2996389891696753E-2</c:v>
                </c:pt>
                <c:pt idx="2">
                  <c:v>-6.8592057761732869E-2</c:v>
                </c:pt>
                <c:pt idx="3">
                  <c:v>-0.11359807460890493</c:v>
                </c:pt>
                <c:pt idx="4">
                  <c:v>-8.3032490974729492E-2</c:v>
                </c:pt>
                <c:pt idx="5">
                  <c:v>-2.6714801444043375E-2</c:v>
                </c:pt>
              </c:numCache>
            </c:numRef>
          </c:val>
        </c:ser>
        <c:ser>
          <c:idx val="1"/>
          <c:order val="1"/>
          <c:tx>
            <c:strRef>
              <c:f>'Advanced TTech'!$B$5</c:f>
              <c:strCache>
                <c:ptCount val="1"/>
                <c:pt idx="0">
                  <c:v>International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cat>
            <c:strRef>
              <c:f>'Advanced TTech'!$C$3:$H$3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 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'Advanced TTech'!$C$5:$H$5</c:f>
              <c:numCache>
                <c:formatCode>0.0%</c:formatCode>
                <c:ptCount val="6"/>
                <c:pt idx="0" formatCode="0%">
                  <c:v>0</c:v>
                </c:pt>
                <c:pt idx="1">
                  <c:v>-3.1818181818181808E-2</c:v>
                </c:pt>
                <c:pt idx="2">
                  <c:v>4.0909090909090923E-2</c:v>
                </c:pt>
                <c:pt idx="3">
                  <c:v>0.14772727272727304</c:v>
                </c:pt>
                <c:pt idx="4">
                  <c:v>7.1590909090909094E-2</c:v>
                </c:pt>
                <c:pt idx="5">
                  <c:v>0.40568181818181831</c:v>
                </c:pt>
              </c:numCache>
            </c:numRef>
          </c:val>
        </c:ser>
        <c:ser>
          <c:idx val="2"/>
          <c:order val="2"/>
          <c:tx>
            <c:strRef>
              <c:f>'Advanced TTech'!$B$6</c:f>
              <c:strCache>
                <c:ptCount val="1"/>
                <c:pt idx="0">
                  <c:v>Total 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'Advanced TTech'!$C$3:$H$3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 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'Advanced TTech'!$C$6:$H$6</c:f>
              <c:numCache>
                <c:formatCode>0.0%</c:formatCode>
                <c:ptCount val="6"/>
                <c:pt idx="0" formatCode="0%">
                  <c:v>0</c:v>
                </c:pt>
                <c:pt idx="1">
                  <c:v>5.1638530287984085E-3</c:v>
                </c:pt>
                <c:pt idx="2">
                  <c:v>-4.9453823237338809E-2</c:v>
                </c:pt>
                <c:pt idx="3">
                  <c:v>-6.7924528301886791E-2</c:v>
                </c:pt>
                <c:pt idx="4">
                  <c:v>-5.6007944389275068E-2</c:v>
                </c:pt>
                <c:pt idx="5">
                  <c:v>4.8857994041708208E-2</c:v>
                </c:pt>
              </c:numCache>
            </c:numRef>
          </c:val>
        </c:ser>
        <c:marker val="1"/>
        <c:axId val="39606144"/>
        <c:axId val="39612416"/>
      </c:lineChart>
      <c:catAx>
        <c:axId val="39606144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612416"/>
        <c:crosses val="autoZero"/>
        <c:auto val="1"/>
        <c:lblAlgn val="ctr"/>
        <c:lblOffset val="100"/>
        <c:tickLblSkip val="1"/>
        <c:tickMarkSkip val="1"/>
      </c:catAx>
      <c:valAx>
        <c:axId val="39612416"/>
        <c:scaling>
          <c:orientation val="minMax"/>
          <c:max val="0.8"/>
          <c:min val="-0.30000000000000032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606144"/>
        <c:crosses val="autoZero"/>
        <c:crossBetween val="between"/>
        <c:majorUnit val="0.1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169762665608461"/>
          <c:y val="0.92165898617511643"/>
          <c:w val="0.42307720155670192"/>
          <c:h val="6.2211981566820333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8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dirty="0"/>
              <a:t>School of Business and Economics</a:t>
            </a:r>
          </a:p>
        </c:rich>
      </c:tx>
      <c:layout>
        <c:manualLayout>
          <c:xMode val="edge"/>
          <c:yMode val="edge"/>
          <c:x val="0.28460358473853276"/>
          <c:y val="3.051643192488257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7091823523024067E-2"/>
          <c:y val="0.16666704873424831"/>
          <c:w val="0.89113597997665506"/>
          <c:h val="0.6619733484937772"/>
        </c:manualLayout>
      </c:layout>
      <c:lineChart>
        <c:grouping val="standard"/>
        <c:ser>
          <c:idx val="0"/>
          <c:order val="0"/>
          <c:tx>
            <c:strRef>
              <c:f>SOBE!$B$10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SOBE!$C$9:$H$9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 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SOBE!$C$10:$H$10</c:f>
              <c:numCache>
                <c:formatCode>0.0%</c:formatCode>
                <c:ptCount val="6"/>
                <c:pt idx="0">
                  <c:v>0</c:v>
                </c:pt>
                <c:pt idx="1">
                  <c:v>0.13007362658108362</c:v>
                </c:pt>
                <c:pt idx="2">
                  <c:v>0.15348310364357184</c:v>
                </c:pt>
                <c:pt idx="3">
                  <c:v>0.17179535586180902</c:v>
                </c:pt>
                <c:pt idx="4">
                  <c:v>0.22956390409665847</c:v>
                </c:pt>
                <c:pt idx="5">
                  <c:v>0.22314517651500851</c:v>
                </c:pt>
              </c:numCache>
            </c:numRef>
          </c:val>
        </c:ser>
        <c:ser>
          <c:idx val="1"/>
          <c:order val="1"/>
          <c:tx>
            <c:strRef>
              <c:f>SOBE!$B$11</c:f>
              <c:strCache>
                <c:ptCount val="1"/>
                <c:pt idx="0">
                  <c:v>international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cat>
            <c:strRef>
              <c:f>SOBE!$C$9:$H$9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 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SOBE!$C$11:$H$11</c:f>
              <c:numCache>
                <c:formatCode>0.0%</c:formatCode>
                <c:ptCount val="6"/>
                <c:pt idx="0">
                  <c:v>0</c:v>
                </c:pt>
                <c:pt idx="1">
                  <c:v>7.7258320126782881E-2</c:v>
                </c:pt>
                <c:pt idx="2">
                  <c:v>0.33042789223454982</c:v>
                </c:pt>
                <c:pt idx="3">
                  <c:v>0.48890649762282201</c:v>
                </c:pt>
                <c:pt idx="4">
                  <c:v>0.69809825673534165</c:v>
                </c:pt>
                <c:pt idx="5">
                  <c:v>0.87361331220285265</c:v>
                </c:pt>
              </c:numCache>
            </c:numRef>
          </c:val>
        </c:ser>
        <c:ser>
          <c:idx val="2"/>
          <c:order val="2"/>
          <c:tx>
            <c:strRef>
              <c:f>SOBE!$B$12</c:f>
              <c:strCache>
                <c:ptCount val="1"/>
                <c:pt idx="0">
                  <c:v>Total 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SOBE!$C$9:$H$9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 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SOBE!$C$12:$H$12</c:f>
              <c:numCache>
                <c:formatCode>0.0%</c:formatCode>
                <c:ptCount val="6"/>
                <c:pt idx="0">
                  <c:v>0</c:v>
                </c:pt>
                <c:pt idx="1">
                  <c:v>0.11302902442142969</c:v>
                </c:pt>
                <c:pt idx="2">
                  <c:v>0.21058688147295776</c:v>
                </c:pt>
                <c:pt idx="3">
                  <c:v>0.27413374248817196</c:v>
                </c:pt>
                <c:pt idx="4">
                  <c:v>0.38076972254187447</c:v>
                </c:pt>
                <c:pt idx="5">
                  <c:v>0.43306482546988984</c:v>
                </c:pt>
              </c:numCache>
            </c:numRef>
          </c:val>
        </c:ser>
        <c:marker val="1"/>
        <c:axId val="39667968"/>
        <c:axId val="39674240"/>
      </c:lineChart>
      <c:catAx>
        <c:axId val="39667968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674240"/>
        <c:crosses val="autoZero"/>
        <c:auto val="1"/>
        <c:lblAlgn val="ctr"/>
        <c:lblOffset val="100"/>
        <c:tickLblSkip val="1"/>
        <c:tickMarkSkip val="1"/>
      </c:catAx>
      <c:valAx>
        <c:axId val="39674240"/>
        <c:scaling>
          <c:orientation val="minMax"/>
          <c:max val="0.8"/>
          <c:min val="-0.30000000000000032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667968"/>
        <c:crosses val="autoZero"/>
        <c:crossBetween val="between"/>
        <c:majorUnit val="0.1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2037341366543892"/>
          <c:y val="0.92723226498095956"/>
          <c:w val="0.42457264381610182"/>
          <c:h val="5.6338274617081421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CA" dirty="0"/>
              <a:t>School of Nursing</a:t>
            </a:r>
          </a:p>
        </c:rich>
      </c:tx>
      <c:layout>
        <c:manualLayout>
          <c:xMode val="edge"/>
          <c:yMode val="edge"/>
          <c:x val="0.37142857142857266"/>
          <c:y val="3.351955307262569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5238095238095247E-2"/>
          <c:y val="0.18994442733764477"/>
          <c:w val="0.87500000000000133"/>
          <c:h val="0.62011257762386762"/>
        </c:manualLayout>
      </c:layout>
      <c:lineChart>
        <c:grouping val="standard"/>
        <c:ser>
          <c:idx val="0"/>
          <c:order val="0"/>
          <c:tx>
            <c:strRef>
              <c:f>Nursing!$B$4</c:f>
              <c:strCache>
                <c:ptCount val="1"/>
                <c:pt idx="0">
                  <c:v>Domestic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Nursing!$C$3:$H$3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 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Nursing!$C$4:$H$4</c:f>
              <c:numCache>
                <c:formatCode>0.0%</c:formatCode>
                <c:ptCount val="6"/>
                <c:pt idx="0">
                  <c:v>0</c:v>
                </c:pt>
                <c:pt idx="1">
                  <c:v>0.22520221370796112</c:v>
                </c:pt>
                <c:pt idx="2">
                  <c:v>0.33077905491698595</c:v>
                </c:pt>
                <c:pt idx="3">
                  <c:v>0.22945934440187352</c:v>
                </c:pt>
                <c:pt idx="4">
                  <c:v>0.38058748403576076</c:v>
                </c:pt>
                <c:pt idx="5">
                  <c:v>0.32269050659855258</c:v>
                </c:pt>
              </c:numCache>
            </c:numRef>
          </c:val>
        </c:ser>
        <c:ser>
          <c:idx val="1"/>
          <c:order val="1"/>
          <c:tx>
            <c:strRef>
              <c:f>Nursing!$B$5</c:f>
              <c:strCache>
                <c:ptCount val="1"/>
                <c:pt idx="0">
                  <c:v>International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dPt>
            <c:idx val="3"/>
            <c:marker>
              <c:symbol val="square"/>
              <c:size val="6"/>
            </c:marker>
          </c:dPt>
          <c:cat>
            <c:strRef>
              <c:f>Nursing!$C$3:$H$3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 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Nursing!$C$5:$H$5</c:f>
              <c:numCache>
                <c:formatCode>0.0%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0.8611111111111116</c:v>
                </c:pt>
                <c:pt idx="3">
                  <c:v>0.33333333333333331</c:v>
                </c:pt>
                <c:pt idx="4">
                  <c:v>0.16666666666666666</c:v>
                </c:pt>
                <c:pt idx="5">
                  <c:v>-2.7777777777777877E-2</c:v>
                </c:pt>
              </c:numCache>
            </c:numRef>
          </c:val>
        </c:ser>
        <c:ser>
          <c:idx val="2"/>
          <c:order val="2"/>
          <c:tx>
            <c:strRef>
              <c:f>Nursing!$B$6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Nursing!$C$3:$H$3</c:f>
              <c:strCache>
                <c:ptCount val="6"/>
                <c:pt idx="0">
                  <c:v>Fiscal 04/05</c:v>
                </c:pt>
                <c:pt idx="1">
                  <c:v>Fiscal 05/06</c:v>
                </c:pt>
                <c:pt idx="2">
                  <c:v>Fiscal 06/07</c:v>
                </c:pt>
                <c:pt idx="3">
                  <c:v>Fiscal 07/08</c:v>
                </c:pt>
                <c:pt idx="4">
                  <c:v>Fiscal 08/09</c:v>
                </c:pt>
                <c:pt idx="5">
                  <c:v>Proj 09/10</c:v>
                </c:pt>
              </c:strCache>
            </c:strRef>
          </c:cat>
          <c:val>
            <c:numRef>
              <c:f>Nursing!$C$6:$H$6</c:f>
              <c:numCache>
                <c:formatCode>0.0%</c:formatCode>
                <c:ptCount val="6"/>
                <c:pt idx="0">
                  <c:v>0</c:v>
                </c:pt>
                <c:pt idx="1">
                  <c:v>0.22935010482180293</c:v>
                </c:pt>
                <c:pt idx="2">
                  <c:v>0.33878406708595526</c:v>
                </c:pt>
                <c:pt idx="3">
                  <c:v>0.23102725366876314</c:v>
                </c:pt>
                <c:pt idx="4">
                  <c:v>0.37735849056603782</c:v>
                </c:pt>
                <c:pt idx="5">
                  <c:v>0.31740041928721291</c:v>
                </c:pt>
              </c:numCache>
            </c:numRef>
          </c:val>
        </c:ser>
        <c:marker val="1"/>
        <c:axId val="39519744"/>
        <c:axId val="39521280"/>
      </c:lineChart>
      <c:catAx>
        <c:axId val="395197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521280"/>
        <c:crossesAt val="-1"/>
        <c:auto val="1"/>
        <c:lblAlgn val="ctr"/>
        <c:lblOffset val="100"/>
        <c:tickLblSkip val="1"/>
        <c:tickMarkSkip val="1"/>
      </c:catAx>
      <c:valAx>
        <c:axId val="39521280"/>
        <c:scaling>
          <c:orientation val="minMax"/>
          <c:max val="0.8"/>
          <c:min val="-0.30000000000000032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9519744"/>
        <c:crosses val="autoZero"/>
        <c:crossBetween val="between"/>
        <c:majorUnit val="0.1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pPr>
              <a:defRPr/>
            </a:pPr>
            <a:fld id="{679AAA6D-4C09-4E6F-A6B9-9E48C1E82E3A}" type="datetimeFigureOut">
              <a:rPr lang="en-US"/>
              <a:pPr>
                <a:defRPr/>
              </a:pPr>
              <a:t>5/10/2010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2" tIns="45226" rIns="90452" bIns="45226" rtlCol="0" anchor="ctr"/>
          <a:lstStyle/>
          <a:p>
            <a:pPr lvl="0"/>
            <a:endParaRPr lang="en-CA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4650"/>
          </a:xfrm>
          <a:prstGeom prst="rect">
            <a:avLst/>
          </a:prstGeom>
        </p:spPr>
        <p:txBody>
          <a:bodyPr vert="horz" lIns="90452" tIns="45226" rIns="90452" bIns="4522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pPr>
              <a:defRPr/>
            </a:pPr>
            <a:fld id="{DDCC979A-E9C7-4539-9254-FC9D3CFD7E1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B9E96-A6B2-46C3-938B-4D0226DD6072}" type="slidenum">
              <a:rPr lang="en-CA" smtClean="0"/>
              <a:pPr/>
              <a:t>1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979A-E9C7-4539-9254-FC9D3CFD7E1E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979A-E9C7-4539-9254-FC9D3CFD7E1E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979A-E9C7-4539-9254-FC9D3CFD7E1E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39E7E6-245E-4466-B07F-98F5B7CDC181}" type="slidenum">
              <a:rPr lang="en-CA" smtClean="0"/>
              <a:pPr/>
              <a:t>14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C99DEF-EE2F-4531-84D2-BD78B834AEEE}" type="slidenum">
              <a:rPr lang="en-CA" smtClean="0"/>
              <a:pPr/>
              <a:t>15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8ADE91-8B33-40AF-9B68-12A97D72488E}" type="slidenum">
              <a:rPr lang="en-CA" smtClean="0"/>
              <a:pPr/>
              <a:t>16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1A9B2D-A445-4DC0-B673-D3DA3F78DF20}" type="slidenum">
              <a:rPr lang="en-CA" smtClean="0"/>
              <a:pPr/>
              <a:t>17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9B637E-2F8C-4570-8165-C4FF850C793F}" type="slidenum">
              <a:rPr lang="en-CA" smtClean="0"/>
              <a:pPr/>
              <a:t>18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C97257-365F-40B3-A763-4A203288CF2B}" type="slidenum">
              <a:rPr lang="en-CA" smtClean="0"/>
              <a:pPr/>
              <a:t>19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FCC923-4E6C-4923-BC4B-1CEAB8AE2986}" type="slidenum">
              <a:rPr lang="en-CA" smtClean="0"/>
              <a:pPr/>
              <a:t>20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979A-E9C7-4539-9254-FC9D3CFD7E1E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979A-E9C7-4539-9254-FC9D3CFD7E1E}" type="slidenum">
              <a:rPr lang="en-CA" smtClean="0"/>
              <a:pPr>
                <a:defRPr/>
              </a:pPr>
              <a:t>21</a:t>
            </a:fld>
            <a:endParaRPr lang="en-CA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E79386-7E20-4686-9434-16AA5F36490C}" type="slidenum">
              <a:rPr lang="en-CA" smtClean="0"/>
              <a:pPr/>
              <a:t>22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979A-E9C7-4539-9254-FC9D3CFD7E1E}" type="slidenum">
              <a:rPr lang="en-CA" smtClean="0"/>
              <a:pPr>
                <a:defRPr/>
              </a:pPr>
              <a:t>23</a:t>
            </a:fld>
            <a:endParaRPr lang="en-CA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979A-E9C7-4539-9254-FC9D3CFD7E1E}" type="slidenum">
              <a:rPr lang="en-CA" smtClean="0"/>
              <a:pPr>
                <a:defRPr/>
              </a:pPr>
              <a:t>24</a:t>
            </a:fld>
            <a:endParaRPr lang="en-CA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73DB45-417C-4B6F-A6A4-05969D8F5293}" type="slidenum">
              <a:rPr lang="en-CA" smtClean="0"/>
              <a:pPr/>
              <a:t>25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91B88C-3C45-4CBE-8C31-5A1D4284232C}" type="slidenum">
              <a:rPr lang="en-CA" smtClean="0"/>
              <a:pPr/>
              <a:t>26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09ABDB-7371-45F0-8FF3-FE25E17B28F4}" type="slidenum">
              <a:rPr lang="en-CA" smtClean="0"/>
              <a:pPr/>
              <a:t>27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CED9B3-0E16-45F0-92A8-D9F6A7692DDD}" type="slidenum">
              <a:rPr lang="en-CA" smtClean="0"/>
              <a:pPr/>
              <a:t>28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BB2969-7766-4DC9-9436-6496DAD29668}" type="slidenum">
              <a:rPr lang="en-CA" smtClean="0"/>
              <a:pPr/>
              <a:t>32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74D6F2-6DA4-476A-AC6C-1CECC6F49C0C}" type="slidenum">
              <a:rPr lang="en-CA" smtClean="0"/>
              <a:pPr/>
              <a:t>47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979A-E9C7-4539-9254-FC9D3CFD7E1E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E26151-0DF0-4B75-BBA9-9FCB5A0E330B}" type="slidenum">
              <a:rPr lang="en-CA" smtClean="0"/>
              <a:pPr/>
              <a:t>4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979A-E9C7-4539-9254-FC9D3CFD7E1E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979A-E9C7-4539-9254-FC9D3CFD7E1E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3C2DD7-B36A-4A95-BB81-2E1C90F93D21}" type="slidenum">
              <a:rPr lang="en-CA" smtClean="0"/>
              <a:pPr/>
              <a:t>8</a:t>
            </a:fld>
            <a:endParaRPr lang="en-CA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979A-E9C7-4539-9254-FC9D3CFD7E1E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CC979A-E9C7-4539-9254-FC9D3CFD7E1E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latin typeface="Times New Roman" pitchFamily="18" charset="0"/>
                </a:endParaRPr>
              </a:p>
            </p:txBody>
          </p:sp>
        </p:grpSp>
      </p:grpSp>
      <p:sp>
        <p:nvSpPr>
          <p:cNvPr id="15259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15259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747FA-7989-442F-92AF-02A211A0E69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FE372-B787-4167-991B-50F462A9BF9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8F649-6E40-4227-8191-039741DEC82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CA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55342-4AD4-4743-94C7-316D33A464D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CA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01FBF-A7AC-4951-9D3C-DFCA4F0876D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FAADD-D9DB-4244-85FF-532E48EDEC5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7295D-DFB1-4AD1-BA47-8501CB903E5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02AC0-9DBC-4D98-A565-32AFCC5A9AA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5DF1F-6BA1-4928-99D2-0A328D8CBCA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F1933-8C02-496B-989A-A5EAEF992D5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5897A-9D9B-4478-AC50-08B5C36C36F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52B96-B379-406F-955A-1571EC3CB58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12A69-1527-4BF1-856D-E0D90CCA5A3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51455-73F3-432C-8470-8D79C8EF0B7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dirty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B9F1F84F-C6E1-4498-8F4C-CD8C3F8AFFC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5155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5155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5155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15156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15156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5156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15156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5156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5156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15156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3" r:id="rId2"/>
    <p:sldLayoutId id="2147483932" r:id="rId3"/>
    <p:sldLayoutId id="2147483931" r:id="rId4"/>
    <p:sldLayoutId id="2147483930" r:id="rId5"/>
    <p:sldLayoutId id="2147483929" r:id="rId6"/>
    <p:sldLayoutId id="2147483928" r:id="rId7"/>
    <p:sldLayoutId id="2147483927" r:id="rId8"/>
    <p:sldLayoutId id="2147483926" r:id="rId9"/>
    <p:sldLayoutId id="2147483925" r:id="rId10"/>
    <p:sldLayoutId id="2147483924" r:id="rId11"/>
    <p:sldLayoutId id="2147483923" r:id="rId12"/>
    <p:sldLayoutId id="2147483922" r:id="rId13"/>
    <p:sldLayoutId id="214748392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.ca/houseoflearning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Thompson Rivers University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2114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dirty="0" smtClean="0"/>
              <a:t>Operating Budget</a:t>
            </a:r>
          </a:p>
          <a:p>
            <a:pPr eaLnBrk="1" hangingPunct="1">
              <a:lnSpc>
                <a:spcPct val="90000"/>
              </a:lnSpc>
            </a:pPr>
            <a:r>
              <a:rPr lang="en-CA" dirty="0" smtClean="0"/>
              <a:t>2010– 2011</a:t>
            </a:r>
          </a:p>
          <a:p>
            <a:pPr eaLnBrk="1" hangingPunct="1">
              <a:lnSpc>
                <a:spcPct val="90000"/>
              </a:lnSpc>
            </a:pPr>
            <a:r>
              <a:rPr lang="en-CA" sz="2600" dirty="0" smtClean="0"/>
              <a:t>Senate Presentation</a:t>
            </a:r>
          </a:p>
          <a:p>
            <a:pPr eaLnBrk="1" hangingPunct="1">
              <a:lnSpc>
                <a:spcPct val="90000"/>
              </a:lnSpc>
            </a:pPr>
            <a:r>
              <a:rPr lang="en-CA" sz="2600" dirty="0" smtClean="0"/>
              <a:t> April 2010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373688"/>
            <a:ext cx="8509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142976" y="357166"/>
          <a:ext cx="6929486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071538" y="3286124"/>
          <a:ext cx="7000924" cy="357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29132"/>
            <a:ext cx="107153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100" dirty="0" smtClean="0"/>
              <a:t>International enrolments School of Nursing:</a:t>
            </a:r>
          </a:p>
          <a:p>
            <a:endParaRPr lang="en-CA" sz="1100" dirty="0" smtClean="0"/>
          </a:p>
          <a:p>
            <a:r>
              <a:rPr lang="en-CA" sz="1100" dirty="0" smtClean="0"/>
              <a:t>2009-10 -  35</a:t>
            </a:r>
          </a:p>
          <a:p>
            <a:r>
              <a:rPr lang="en-CA" sz="1100" dirty="0" smtClean="0"/>
              <a:t>2008-09 - 42</a:t>
            </a:r>
          </a:p>
          <a:p>
            <a:r>
              <a:rPr lang="en-CA" sz="1100" dirty="0" smtClean="0"/>
              <a:t>2007-08 - 48</a:t>
            </a:r>
          </a:p>
          <a:p>
            <a:r>
              <a:rPr lang="en-CA" sz="1100" dirty="0" smtClean="0"/>
              <a:t>2006-07 -  67</a:t>
            </a:r>
          </a:p>
          <a:p>
            <a:r>
              <a:rPr lang="en-CA" sz="1100" dirty="0" smtClean="0"/>
              <a:t>2005-06 -  54 </a:t>
            </a:r>
            <a:endParaRPr lang="en-CA" sz="1100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214414" y="285728"/>
          <a:ext cx="6643734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214414" y="3448050"/>
          <a:ext cx="6643734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285860"/>
            <a:ext cx="107157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 smtClean="0"/>
              <a:t>International enrolments School of Education:</a:t>
            </a:r>
          </a:p>
          <a:p>
            <a:endParaRPr lang="en-CA" sz="1050" dirty="0" smtClean="0"/>
          </a:p>
          <a:p>
            <a:r>
              <a:rPr lang="en-CA" sz="1050" dirty="0" smtClean="0"/>
              <a:t>2009-10 -  106</a:t>
            </a:r>
          </a:p>
          <a:p>
            <a:r>
              <a:rPr lang="en-CA" sz="1050" dirty="0" smtClean="0"/>
              <a:t>2008-09 - 110</a:t>
            </a:r>
          </a:p>
          <a:p>
            <a:r>
              <a:rPr lang="en-CA" sz="1050" dirty="0" smtClean="0"/>
              <a:t>2007-08 - 94</a:t>
            </a:r>
          </a:p>
          <a:p>
            <a:r>
              <a:rPr lang="en-CA" sz="1050" dirty="0" smtClean="0"/>
              <a:t>2006-07 - 122</a:t>
            </a:r>
          </a:p>
          <a:p>
            <a:r>
              <a:rPr lang="en-CA" sz="1050" dirty="0" smtClean="0"/>
              <a:t>2005-06 -  105</a:t>
            </a:r>
            <a:endParaRPr lang="en-CA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4357694"/>
            <a:ext cx="10716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 smtClean="0"/>
              <a:t>International enrolments School of Social Work:</a:t>
            </a:r>
          </a:p>
          <a:p>
            <a:endParaRPr lang="en-CA" sz="1050" dirty="0" smtClean="0"/>
          </a:p>
          <a:p>
            <a:r>
              <a:rPr lang="en-CA" sz="1050" dirty="0" smtClean="0"/>
              <a:t>2009-10 -  30</a:t>
            </a:r>
          </a:p>
          <a:p>
            <a:r>
              <a:rPr lang="en-CA" sz="1050" dirty="0" smtClean="0"/>
              <a:t>2008-09 - 20</a:t>
            </a:r>
          </a:p>
          <a:p>
            <a:r>
              <a:rPr lang="en-CA" sz="1050" dirty="0" smtClean="0"/>
              <a:t>2007-08 - 8</a:t>
            </a:r>
          </a:p>
          <a:p>
            <a:r>
              <a:rPr lang="en-CA" sz="1050" dirty="0" smtClean="0"/>
              <a:t>2006-07 - 17</a:t>
            </a:r>
          </a:p>
          <a:p>
            <a:r>
              <a:rPr lang="en-CA" sz="1050" dirty="0" smtClean="0"/>
              <a:t>2005-06 -  5 </a:t>
            </a:r>
            <a:endParaRPr lang="en-CA" sz="1050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1285852" y="428604"/>
          <a:ext cx="6572296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285852" y="3500438"/>
          <a:ext cx="6572296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142976" y="357167"/>
          <a:ext cx="671517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142976" y="3429000"/>
          <a:ext cx="6715172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685800"/>
          </a:xfrm>
        </p:spPr>
        <p:txBody>
          <a:bodyPr/>
          <a:lstStyle/>
          <a:p>
            <a:pPr algn="ctr" eaLnBrk="1" hangingPunct="1"/>
            <a:r>
              <a:rPr lang="en-CA" sz="3200" b="1" dirty="0" smtClean="0"/>
              <a:t>Revenue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00108"/>
            <a:ext cx="8229600" cy="52371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z="2000" dirty="0" smtClean="0"/>
              <a:t>Government Grants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000" dirty="0" smtClean="0"/>
              <a:t>Macro grant information received, no detailed budget letter to date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000" dirty="0" smtClean="0"/>
              <a:t>Total ALMD grant is $64.7 M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000" dirty="0" smtClean="0"/>
              <a:t>Annual Capital Allowance grant of $655K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000" dirty="0" smtClean="0"/>
              <a:t>No funding for any salary increases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000" dirty="0" smtClean="0"/>
              <a:t>No additional funding for non-salary inflation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000" dirty="0" smtClean="0"/>
              <a:t>Preliminary Industry Training Authority (ITA) grant is $5.0 M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000" dirty="0" smtClean="0"/>
              <a:t>ITA funding is contingent on achieving minimum enrolments for each program</a:t>
            </a:r>
          </a:p>
          <a:p>
            <a:pPr eaLnBrk="1" hangingPunct="1">
              <a:lnSpc>
                <a:spcPct val="90000"/>
              </a:lnSpc>
            </a:pPr>
            <a:r>
              <a:rPr lang="en-CA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Tuition Fees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000" dirty="0" smtClean="0"/>
              <a:t>Includes a 2% increase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2000" dirty="0" smtClean="0"/>
              <a:t>Based on a 3 year rolling enrolment average  for Face-to-Face,  OL and TRU World is based on the latest projections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pPr algn="ctr" eaLnBrk="1" hangingPunct="1"/>
            <a:r>
              <a:rPr lang="en-CA" sz="3200" b="1" dirty="0" smtClean="0"/>
              <a:t>Expenditures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357298"/>
            <a:ext cx="8229600" cy="4738687"/>
          </a:xfrm>
        </p:spPr>
        <p:txBody>
          <a:bodyPr/>
          <a:lstStyle/>
          <a:p>
            <a:pPr eaLnBrk="1" hangingPunct="1"/>
            <a:r>
              <a:rPr lang="en-CA" sz="2400" dirty="0" smtClean="0"/>
              <a:t>Based on current levels of staffing – 2009/10. </a:t>
            </a:r>
          </a:p>
          <a:p>
            <a:pPr eaLnBrk="1" hangingPunct="1"/>
            <a:r>
              <a:rPr lang="en-CA" sz="2400" dirty="0" smtClean="0"/>
              <a:t>Includes progression through the scales</a:t>
            </a:r>
          </a:p>
          <a:p>
            <a:pPr eaLnBrk="1" hangingPunct="1"/>
            <a:r>
              <a:rPr lang="en-CA" sz="2400" dirty="0" smtClean="0"/>
              <a:t>Includes a “reserve” for non-wage impacted benefits (dental, extended health etc), carbon taxes,  promotion (faculty) and third party contracted services</a:t>
            </a:r>
          </a:p>
          <a:p>
            <a:pPr eaLnBrk="1" hangingPunct="1"/>
            <a:endParaRPr lang="en-C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pPr algn="ctr" eaLnBrk="1" hangingPunct="1"/>
            <a:r>
              <a:rPr lang="en-CA" sz="3200" b="1" dirty="0" smtClean="0"/>
              <a:t>Outstanding Issues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sz="2800" dirty="0" smtClean="0"/>
              <a:t>General Letter of Expectations  (ITA and ALMD</a:t>
            </a:r>
            <a:r>
              <a:rPr lang="en-CA" dirty="0" smtClean="0"/>
              <a:t>)</a:t>
            </a:r>
          </a:p>
          <a:p>
            <a:pPr lvl="1" eaLnBrk="1" hangingPunct="1">
              <a:defRPr/>
            </a:pPr>
            <a:r>
              <a:rPr lang="en-CA" sz="2400" dirty="0" smtClean="0"/>
              <a:t>August 2010</a:t>
            </a:r>
          </a:p>
          <a:p>
            <a:pPr eaLnBrk="1" hangingPunct="1">
              <a:defRPr/>
            </a:pPr>
            <a:r>
              <a:rPr lang="en-CA" sz="2800" dirty="0" smtClean="0"/>
              <a:t>Collective Agreements for all employee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214422"/>
          </a:xfrm>
        </p:spPr>
        <p:txBody>
          <a:bodyPr/>
          <a:lstStyle/>
          <a:p>
            <a:pPr algn="ctr"/>
            <a:r>
              <a:rPr lang="en-CA" sz="2800" dirty="0" smtClean="0"/>
              <a:t>Draft Operating Fund Revenues (Total)</a:t>
            </a:r>
            <a:endParaRPr lang="en-US" sz="2800" dirty="0" smtClean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 dirty="0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857232"/>
            <a:ext cx="378621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57231"/>
            <a:ext cx="3857652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9050" y="3429000"/>
            <a:ext cx="91821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0" y="214290"/>
            <a:ext cx="8229600" cy="614363"/>
          </a:xfrm>
        </p:spPr>
        <p:txBody>
          <a:bodyPr/>
          <a:lstStyle/>
          <a:p>
            <a:pPr algn="ctr"/>
            <a:r>
              <a:rPr lang="en-CA" sz="2800" dirty="0" smtClean="0"/>
              <a:t>Draft Operating Fund Expenditures (Total)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9144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714356"/>
            <a:ext cx="464343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714356"/>
            <a:ext cx="464343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33"/>
          <p:cNvSpPr>
            <a:spLocks noGrp="1" noChangeArrowheads="1"/>
          </p:cNvSpPr>
          <p:nvPr>
            <p:ph type="title"/>
          </p:nvPr>
        </p:nvSpPr>
        <p:spPr>
          <a:xfrm>
            <a:off x="457200" y="571480"/>
            <a:ext cx="8229600" cy="428628"/>
          </a:xfrm>
        </p:spPr>
        <p:txBody>
          <a:bodyPr/>
          <a:lstStyle/>
          <a:p>
            <a:pPr algn="ctr" eaLnBrk="1" hangingPunct="1"/>
            <a:r>
              <a:rPr lang="en-CA" sz="2000" dirty="0" smtClean="0"/>
              <a:t>Draft Operating Fund Budget of Revenues and Expenditures </a:t>
            </a:r>
            <a:br>
              <a:rPr lang="en-CA" sz="2000" dirty="0" smtClean="0"/>
            </a:br>
            <a:r>
              <a:rPr lang="en-CA" sz="2000" dirty="0" smtClean="0"/>
              <a:t>for the 2009/2010 Fiscal Year</a:t>
            </a:r>
            <a:br>
              <a:rPr lang="en-CA" sz="2000" dirty="0" smtClean="0"/>
            </a:br>
            <a:endParaRPr lang="en-CA" sz="2000" i="1" dirty="0" smtClean="0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214422"/>
            <a:ext cx="707236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Budget Committee of Senate </a:t>
            </a:r>
            <a:br>
              <a:rPr lang="en-CA" dirty="0" smtClean="0"/>
            </a:br>
            <a:r>
              <a:rPr lang="en-CA" dirty="0" smtClean="0"/>
              <a:t>BCOS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000240"/>
            <a:ext cx="8229600" cy="43148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800" dirty="0" smtClean="0"/>
              <a:t>Regular monthly meetings </a:t>
            </a:r>
          </a:p>
          <a:p>
            <a:pPr>
              <a:lnSpc>
                <a:spcPct val="90000"/>
              </a:lnSpc>
            </a:pPr>
            <a:r>
              <a:rPr lang="en-CA" sz="2800" dirty="0" smtClean="0"/>
              <a:t>Regular capital construction updates</a:t>
            </a:r>
          </a:p>
          <a:p>
            <a:pPr>
              <a:lnSpc>
                <a:spcPct val="90000"/>
              </a:lnSpc>
            </a:pPr>
            <a:r>
              <a:rPr lang="en-CA" sz="2800" dirty="0" smtClean="0"/>
              <a:t>Presentations from</a:t>
            </a:r>
          </a:p>
          <a:p>
            <a:pPr lvl="1">
              <a:lnSpc>
                <a:spcPct val="90000"/>
              </a:lnSpc>
            </a:pPr>
            <a:r>
              <a:rPr lang="en-CA" sz="2400" dirty="0" smtClean="0"/>
              <a:t>Faculty of Arts</a:t>
            </a:r>
          </a:p>
          <a:p>
            <a:pPr lvl="1">
              <a:lnSpc>
                <a:spcPct val="90000"/>
              </a:lnSpc>
            </a:pPr>
            <a:r>
              <a:rPr lang="en-CA" sz="2400" dirty="0" smtClean="0"/>
              <a:t>Ancillary Services</a:t>
            </a:r>
          </a:p>
          <a:p>
            <a:pPr lvl="1">
              <a:lnSpc>
                <a:spcPct val="90000"/>
              </a:lnSpc>
            </a:pPr>
            <a:r>
              <a:rPr lang="en-CA" sz="2400" dirty="0" smtClean="0"/>
              <a:t>Institutional Planning and Analysis (IPA) – Space Utilization</a:t>
            </a:r>
          </a:p>
          <a:p>
            <a:pPr lvl="1">
              <a:lnSpc>
                <a:spcPct val="90000"/>
              </a:lnSpc>
            </a:pPr>
            <a:r>
              <a:rPr lang="en-CA" sz="2400" dirty="0" smtClean="0"/>
              <a:t>Information Technology Services including a presentation on Project Sage</a:t>
            </a:r>
          </a:p>
          <a:p>
            <a:pPr lvl="1">
              <a:lnSpc>
                <a:spcPct val="90000"/>
              </a:lnSpc>
            </a:pPr>
            <a:r>
              <a:rPr lang="en-CA" sz="2400" dirty="0" smtClean="0"/>
              <a:t>Advancement – fundraising update</a:t>
            </a:r>
          </a:p>
          <a:p>
            <a:pPr>
              <a:lnSpc>
                <a:spcPct val="90000"/>
              </a:lnSpc>
              <a:buNone/>
            </a:pPr>
            <a:endParaRPr lang="en-CA" sz="28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792163"/>
          </a:xfrm>
        </p:spPr>
        <p:txBody>
          <a:bodyPr/>
          <a:lstStyle/>
          <a:p>
            <a:pPr algn="ctr" eaLnBrk="1" hangingPunct="1"/>
            <a:r>
              <a:rPr lang="en-CA" sz="1800" dirty="0" smtClean="0"/>
              <a:t>Thompson Rivers University  - Open Learning</a:t>
            </a:r>
            <a:br>
              <a:rPr lang="en-CA" sz="1800" dirty="0" smtClean="0"/>
            </a:br>
            <a:r>
              <a:rPr lang="en-CA" sz="1800" dirty="0" smtClean="0"/>
              <a:t>Draft Operating Budget 2009-10 Fiscal Year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646238"/>
            <a:ext cx="6300811" cy="464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1828800"/>
          </a:xfrm>
        </p:spPr>
        <p:txBody>
          <a:bodyPr/>
          <a:lstStyle/>
          <a:p>
            <a:pPr algn="ctr"/>
            <a:r>
              <a:rPr lang="en-CA" sz="1800" dirty="0" smtClean="0"/>
              <a:t>Thompson Rivers University  - TRU World</a:t>
            </a:r>
            <a:br>
              <a:rPr lang="en-CA" sz="1800" dirty="0" smtClean="0"/>
            </a:br>
            <a:r>
              <a:rPr lang="en-CA" sz="1800" dirty="0" smtClean="0"/>
              <a:t>Draft Operating Budget 2009-10 Fiscal Year</a:t>
            </a:r>
            <a:endParaRPr lang="en-CA" sz="1800" dirty="0"/>
          </a:p>
        </p:txBody>
      </p:sp>
      <p:pic>
        <p:nvPicPr>
          <p:cNvPr id="2252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142984"/>
            <a:ext cx="600210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/>
          <a:lstStyle/>
          <a:p>
            <a:pPr algn="ctr" eaLnBrk="1" hangingPunct="1"/>
            <a:r>
              <a:rPr lang="en-CA" sz="2000" dirty="0" smtClean="0"/>
              <a:t>Draft Base Operating Fund – Expenditures by Division </a:t>
            </a:r>
            <a:r>
              <a:rPr lang="en-CA" sz="1600" dirty="0" smtClean="0"/>
              <a:t>(F2F)</a:t>
            </a:r>
            <a:r>
              <a:rPr lang="en-CA" sz="2400" dirty="0" smtClean="0"/>
              <a:t> </a:t>
            </a:r>
            <a:r>
              <a:rPr lang="en-CA" sz="2000" dirty="0" smtClean="0"/>
              <a:t/>
            </a:r>
            <a:br>
              <a:rPr lang="en-CA" sz="2000" dirty="0" smtClean="0"/>
            </a:br>
            <a:r>
              <a:rPr lang="en-CA" sz="2000" dirty="0" smtClean="0"/>
              <a:t>2010-11 Fiscal Year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142983"/>
            <a:ext cx="5634060" cy="571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229600" cy="1185863"/>
          </a:xfrm>
        </p:spPr>
        <p:txBody>
          <a:bodyPr/>
          <a:lstStyle/>
          <a:p>
            <a:pPr algn="ctr"/>
            <a:r>
              <a:rPr lang="en-CA" sz="1400" dirty="0" smtClean="0"/>
              <a:t>Thompson Rivers University</a:t>
            </a:r>
            <a:br>
              <a:rPr lang="en-CA" sz="1400" dirty="0" smtClean="0"/>
            </a:br>
            <a:r>
              <a:rPr lang="en-CA" sz="1400" dirty="0" smtClean="0"/>
              <a:t>Operating Funds (Excluding Professional Development Funds) </a:t>
            </a:r>
            <a:br>
              <a:rPr lang="en-CA" sz="1400" dirty="0" smtClean="0"/>
            </a:br>
            <a:r>
              <a:rPr lang="en-CA" sz="1400" dirty="0" smtClean="0"/>
              <a:t>Divisional Projected Results as per Q3 Forecast </a:t>
            </a:r>
            <a:br>
              <a:rPr lang="en-CA" sz="1400" dirty="0" smtClean="0"/>
            </a:br>
            <a:r>
              <a:rPr lang="en-CA" sz="1400" dirty="0" smtClean="0"/>
              <a:t>April 1st 2009 to March 31, 2010 </a:t>
            </a:r>
            <a:br>
              <a:rPr lang="en-CA" sz="1400" dirty="0" smtClean="0"/>
            </a:br>
            <a:endParaRPr lang="en-CA" sz="14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643050"/>
            <a:ext cx="6810375" cy="448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480" y="428604"/>
            <a:ext cx="52864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dirty="0" smtClean="0"/>
              <a:t>Thompson Rivers University</a:t>
            </a:r>
            <a:br>
              <a:rPr lang="en-CA" sz="1400" dirty="0" smtClean="0"/>
            </a:br>
            <a:r>
              <a:rPr lang="en-CA" sz="1400" dirty="0" smtClean="0"/>
              <a:t>Operating Funds (Excluding Professional Development Funds) </a:t>
            </a:r>
            <a:br>
              <a:rPr lang="en-CA" sz="1400" dirty="0" smtClean="0"/>
            </a:br>
            <a:r>
              <a:rPr lang="en-CA" sz="1400" dirty="0" smtClean="0"/>
              <a:t>Divisional Projected Results as per Q3 Forecast </a:t>
            </a:r>
            <a:br>
              <a:rPr lang="en-CA" sz="1400" dirty="0" smtClean="0"/>
            </a:br>
            <a:r>
              <a:rPr lang="en-CA" sz="1400" dirty="0" smtClean="0"/>
              <a:t>April 1st 2009 to March 31, 2010 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643050"/>
            <a:ext cx="6810375" cy="488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Thompson Rivers University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365625"/>
            <a:ext cx="5040313" cy="1822450"/>
          </a:xfrm>
        </p:spPr>
        <p:txBody>
          <a:bodyPr/>
          <a:lstStyle/>
          <a:p>
            <a:pPr eaLnBrk="1" hangingPunct="1"/>
            <a:r>
              <a:rPr lang="en-CA" dirty="0" smtClean="0"/>
              <a:t>Capital Projects Update</a:t>
            </a:r>
          </a:p>
          <a:p>
            <a:pPr eaLnBrk="1" hangingPunct="1"/>
            <a:r>
              <a:rPr lang="en-CA" dirty="0" smtClean="0"/>
              <a:t>2010 – 2011</a:t>
            </a:r>
          </a:p>
          <a:p>
            <a:pPr eaLnBrk="1" hangingPunct="1"/>
            <a:endParaRPr lang="en-CA" dirty="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373688"/>
            <a:ext cx="8509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b="1" dirty="0" smtClean="0"/>
              <a:t>Capital Funding Sources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16113"/>
            <a:ext cx="7693025" cy="4235450"/>
          </a:xfrm>
        </p:spPr>
        <p:txBody>
          <a:bodyPr/>
          <a:lstStyle/>
          <a:p>
            <a:pPr eaLnBrk="1" hangingPunct="1"/>
            <a:r>
              <a:rPr lang="en-CA" sz="2400" dirty="0" smtClean="0"/>
              <a:t>Major Capital – Ministry Funded ($5M -……)</a:t>
            </a:r>
          </a:p>
          <a:p>
            <a:pPr eaLnBrk="1" hangingPunct="1"/>
            <a:r>
              <a:rPr lang="en-CA" sz="2400" dirty="0" smtClean="0"/>
              <a:t>Minor Capital – Ministry Funded  ($300k - $5M)</a:t>
            </a:r>
          </a:p>
          <a:p>
            <a:pPr eaLnBrk="1" hangingPunct="1"/>
            <a:r>
              <a:rPr lang="en-CA" sz="2400" dirty="0" smtClean="0"/>
              <a:t>Annual Capital Allowance – </a:t>
            </a:r>
            <a:r>
              <a:rPr lang="en-CA" sz="2400" i="1" dirty="0" smtClean="0"/>
              <a:t>this funding has been reduced for 2010/11.</a:t>
            </a:r>
            <a:r>
              <a:rPr lang="en-CA" sz="2400" dirty="0" smtClean="0"/>
              <a:t> These funds are used for cyclical maintenance (buildings, boilers, roof, grounds, etc.), infrastructure (public works  - roads, sidewalks, sewer water, and electronic), renovations ($25K to $1.5M), capital reserves, planning for major capital, etc.</a:t>
            </a:r>
          </a:p>
          <a:p>
            <a:pPr eaLnBrk="1" hangingPunct="1"/>
            <a:r>
              <a:rPr lang="en-CA" sz="2400" dirty="0" smtClean="0"/>
              <a:t>Self–Financed – separate revenue stream or reserves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457200"/>
            <a:ext cx="8786874" cy="1371600"/>
          </a:xfrm>
        </p:spPr>
        <p:txBody>
          <a:bodyPr/>
          <a:lstStyle/>
          <a:p>
            <a:pPr algn="ctr" eaLnBrk="1" hangingPunct="1"/>
            <a:r>
              <a:rPr lang="en-CA" sz="3200" b="1" dirty="0" smtClean="0"/>
              <a:t>Capital Projects Completed in 2009-10 and/or</a:t>
            </a:r>
            <a:br>
              <a:rPr lang="en-CA" sz="3200" b="1" dirty="0" smtClean="0"/>
            </a:br>
            <a:r>
              <a:rPr lang="en-CA" sz="3200" b="1" dirty="0" smtClean="0"/>
              <a:t>  currently under construction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857364"/>
            <a:ext cx="8229600" cy="442915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endParaRPr lang="en-CA" sz="2800" dirty="0" smtClean="0"/>
          </a:p>
          <a:p>
            <a:r>
              <a:rPr lang="en-CA" sz="2800" b="1" dirty="0" smtClean="0"/>
              <a:t>House of Learning</a:t>
            </a:r>
          </a:p>
          <a:p>
            <a:r>
              <a:rPr lang="en-CA" sz="2800" b="1" dirty="0" smtClean="0"/>
              <a:t>Old Main Building Code Upgrades</a:t>
            </a:r>
          </a:p>
          <a:p>
            <a:r>
              <a:rPr lang="en-CA" sz="2800" b="1" dirty="0" smtClean="0"/>
              <a:t>Gathering Places </a:t>
            </a:r>
          </a:p>
          <a:p>
            <a:pPr lvl="1"/>
            <a:r>
              <a:rPr lang="en-CA" sz="2000" dirty="0" smtClean="0"/>
              <a:t>Kamloops and Williams Lake </a:t>
            </a:r>
          </a:p>
          <a:p>
            <a:r>
              <a:rPr lang="en-CA" sz="2800" b="1" dirty="0" smtClean="0"/>
              <a:t>TRU Access Road and Hillside Drive Extension </a:t>
            </a:r>
          </a:p>
          <a:p>
            <a:pPr lvl="1"/>
            <a:r>
              <a:rPr lang="en-CA" sz="2000" dirty="0" smtClean="0"/>
              <a:t>Partnership with City of Kamloops</a:t>
            </a:r>
            <a:endParaRPr lang="en-CA" sz="2000" b="1" dirty="0" smtClean="0"/>
          </a:p>
          <a:p>
            <a:r>
              <a:rPr lang="en-CA" sz="2800" b="1" dirty="0" smtClean="0"/>
              <a:t> Signalization of McGill Road</a:t>
            </a:r>
          </a:p>
          <a:p>
            <a:pPr lvl="1"/>
            <a:r>
              <a:rPr lang="en-CA" sz="2000" dirty="0" smtClean="0"/>
              <a:t>At Eastgate</a:t>
            </a:r>
          </a:p>
          <a:p>
            <a:pPr eaLnBrk="1" hangingPunct="1">
              <a:lnSpc>
                <a:spcPct val="80000"/>
              </a:lnSpc>
            </a:pPr>
            <a:endParaRPr lang="en-CA" sz="2800" dirty="0" smtClean="0"/>
          </a:p>
          <a:p>
            <a:pPr eaLnBrk="1" hangingPunct="1">
              <a:lnSpc>
                <a:spcPct val="80000"/>
              </a:lnSpc>
            </a:pPr>
            <a:endParaRPr lang="en-CA" sz="2800" dirty="0" smtClean="0"/>
          </a:p>
          <a:p>
            <a:pPr eaLnBrk="1" hangingPunct="1">
              <a:lnSpc>
                <a:spcPct val="80000"/>
              </a:lnSpc>
            </a:pPr>
            <a:endParaRPr lang="en-CA" sz="2800" dirty="0" smtClean="0"/>
          </a:p>
          <a:p>
            <a:pPr eaLnBrk="1" hangingPunct="1">
              <a:lnSpc>
                <a:spcPct val="80000"/>
              </a:lnSpc>
            </a:pPr>
            <a:endParaRPr lang="en-CA" sz="2800" dirty="0" smtClean="0"/>
          </a:p>
          <a:p>
            <a:pPr eaLnBrk="1" hangingPunct="1">
              <a:lnSpc>
                <a:spcPct val="80000"/>
              </a:lnSpc>
            </a:pPr>
            <a:endParaRPr lang="en-C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House of Learning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$32 million total project – LEED gold standard</a:t>
            </a:r>
          </a:p>
          <a:p>
            <a:r>
              <a:rPr lang="en-CA" sz="2400" dirty="0" smtClean="0"/>
              <a:t>Construction – commenced 2009/10 </a:t>
            </a:r>
          </a:p>
          <a:p>
            <a:r>
              <a:rPr lang="en-CA" sz="2400" dirty="0" smtClean="0"/>
              <a:t>Occupancy – targeted for Fall 2010</a:t>
            </a:r>
          </a:p>
          <a:p>
            <a:r>
              <a:rPr lang="en-CA" sz="2400" dirty="0" smtClean="0"/>
              <a:t>Web site  -  </a:t>
            </a:r>
            <a:r>
              <a:rPr lang="en-CA" sz="2400" dirty="0" smtClean="0">
                <a:hlinkClick r:id="rId3"/>
              </a:rPr>
              <a:t>http://www.tru.ca/houseoflearning.html</a:t>
            </a:r>
            <a:r>
              <a:rPr lang="en-CA" sz="2400" dirty="0" smtClean="0"/>
              <a:t/>
            </a:r>
            <a:br>
              <a:rPr lang="en-CA" sz="2400" dirty="0" smtClean="0"/>
            </a:br>
            <a:endParaRPr lang="en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3200" b="1" dirty="0" smtClean="0"/>
              <a:t>Williams Lake Gathering Place </a:t>
            </a:r>
            <a:br>
              <a:rPr lang="en-CA" sz="3200" b="1" dirty="0" smtClean="0"/>
            </a:br>
            <a:r>
              <a:rPr lang="en-CA" sz="3200" b="1" dirty="0" smtClean="0"/>
              <a:t>April 16, 2010</a:t>
            </a:r>
            <a:endParaRPr lang="en-US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0955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/>
          <a:lstStyle/>
          <a:p>
            <a:pPr algn="ctr"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Sub-committees of BCOS:</a:t>
            </a:r>
          </a:p>
          <a:p>
            <a:pPr>
              <a:buNone/>
            </a:pPr>
            <a:endParaRPr lang="en-CA" dirty="0" smtClean="0"/>
          </a:p>
          <a:p>
            <a:r>
              <a:rPr lang="en-CA" sz="2800" dirty="0" smtClean="0"/>
              <a:t>Scholarship and Bursary Funding</a:t>
            </a:r>
          </a:p>
          <a:p>
            <a:r>
              <a:rPr lang="en-CA" sz="2800" dirty="0" smtClean="0"/>
              <a:t>Budget Review of New Programs and Courses</a:t>
            </a:r>
          </a:p>
          <a:p>
            <a:r>
              <a:rPr lang="en-CA" sz="2800" dirty="0" smtClean="0"/>
              <a:t>BCOS Communications and Profile Enhancement</a:t>
            </a:r>
          </a:p>
          <a:p>
            <a:r>
              <a:rPr lang="en-CA" sz="2800" dirty="0" smtClean="0"/>
              <a:t>Strategic Plan Funding</a:t>
            </a:r>
          </a:p>
          <a:p>
            <a:r>
              <a:rPr lang="en-CA" sz="2800" dirty="0" smtClean="0"/>
              <a:t>Credit Card Payment Review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785794"/>
            <a:ext cx="514353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3200" b="1" dirty="0" smtClean="0"/>
              <a:t>Kamloops -  Gathering Place </a:t>
            </a:r>
            <a:br>
              <a:rPr lang="en-CA" sz="3200" b="1" dirty="0" smtClean="0"/>
            </a:br>
            <a:r>
              <a:rPr lang="en-CA" sz="3200" b="1" dirty="0" smtClean="0"/>
              <a:t>April 16, 2010</a:t>
            </a:r>
            <a:endParaRPr lang="en-US" sz="32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9583" y="1981200"/>
            <a:ext cx="582483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757363"/>
          </a:xfrm>
        </p:spPr>
        <p:txBody>
          <a:bodyPr/>
          <a:lstStyle/>
          <a:p>
            <a:pPr algn="ctr"/>
            <a:r>
              <a:rPr lang="en-CA" sz="2800" b="1" dirty="0" smtClean="0"/>
              <a:t>Capital Projects Under Consideration 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dirty="0" smtClean="0"/>
              <a:t>(</a:t>
            </a:r>
            <a:r>
              <a:rPr lang="en-CA" sz="2400" dirty="0" smtClean="0"/>
              <a:t>All must be self financed or developer financed</a:t>
            </a:r>
            <a:r>
              <a:rPr lang="en-CA" dirty="0" smtClean="0"/>
              <a:t>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28625" y="2071678"/>
            <a:ext cx="8229600" cy="4243397"/>
          </a:xfrm>
        </p:spPr>
        <p:txBody>
          <a:bodyPr/>
          <a:lstStyle/>
          <a:p>
            <a:pPr>
              <a:buNone/>
            </a:pPr>
            <a:endParaRPr lang="en-CA" sz="2400" dirty="0" smtClean="0"/>
          </a:p>
          <a:p>
            <a:r>
              <a:rPr lang="en-CA" sz="2400" dirty="0" smtClean="0"/>
              <a:t>Third Floor Old Main</a:t>
            </a:r>
          </a:p>
          <a:p>
            <a:r>
              <a:rPr lang="en-CA" sz="2400" dirty="0" smtClean="0"/>
              <a:t>Third Floor Campus Activity Center</a:t>
            </a:r>
          </a:p>
          <a:p>
            <a:r>
              <a:rPr lang="en-CA" sz="2400" dirty="0" smtClean="0"/>
              <a:t>University Village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3200" b="1" dirty="0" smtClean="0"/>
              <a:t>Third Floor Old Main</a:t>
            </a:r>
            <a:endParaRPr lang="en-US" sz="3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81200"/>
            <a:ext cx="7500989" cy="444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6294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715016"/>
            <a:ext cx="161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00042"/>
            <a:ext cx="676275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6143644"/>
            <a:ext cx="161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7715304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6000768"/>
            <a:ext cx="161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07249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215082"/>
            <a:ext cx="161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59"/>
            <a:ext cx="8072494" cy="478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215082"/>
            <a:ext cx="161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821537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072206"/>
            <a:ext cx="161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z="3200" b="1" dirty="0" smtClean="0"/>
              <a:t>Budget Challenges for 2010 and Beyond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7777163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CA" sz="2000" dirty="0" smtClean="0"/>
              <a:t>Enrolments – how to offset the declining student numbers within our region </a:t>
            </a:r>
          </a:p>
          <a:p>
            <a:pPr eaLnBrk="1" hangingPunct="1">
              <a:lnSpc>
                <a:spcPct val="80000"/>
              </a:lnSpc>
            </a:pPr>
            <a:r>
              <a:rPr lang="en-CA" sz="2000" dirty="0" smtClean="0"/>
              <a:t>Reliance on International Enrolment growth to balance the budget</a:t>
            </a:r>
          </a:p>
          <a:p>
            <a:pPr eaLnBrk="1" hangingPunct="1">
              <a:lnSpc>
                <a:spcPct val="80000"/>
              </a:lnSpc>
            </a:pPr>
            <a:r>
              <a:rPr lang="en-CA" sz="2000" dirty="0" smtClean="0"/>
              <a:t>Reduction in the Annual Capital Allowance Grant (cyclical maintenance)</a:t>
            </a:r>
          </a:p>
          <a:p>
            <a:pPr eaLnBrk="1" hangingPunct="1">
              <a:lnSpc>
                <a:spcPct val="80000"/>
              </a:lnSpc>
            </a:pPr>
            <a:r>
              <a:rPr lang="en-CA" sz="2000" dirty="0" smtClean="0"/>
              <a:t>ALMD FTE model based on three years; funding is provided on a year-to-year basis</a:t>
            </a:r>
          </a:p>
          <a:p>
            <a:pPr eaLnBrk="1" hangingPunct="1">
              <a:lnSpc>
                <a:spcPct val="80000"/>
              </a:lnSpc>
            </a:pPr>
            <a:r>
              <a:rPr lang="en-CA" sz="2000" dirty="0" smtClean="0"/>
              <a:t>Funding of new programs and other initiatives</a:t>
            </a:r>
          </a:p>
          <a:p>
            <a:pPr eaLnBrk="1" hangingPunct="1">
              <a:lnSpc>
                <a:spcPct val="80000"/>
              </a:lnSpc>
            </a:pPr>
            <a:r>
              <a:rPr lang="en-CA" sz="2000" dirty="0" smtClean="0"/>
              <a:t>Law School start-up and setting the initial tuition fee</a:t>
            </a:r>
          </a:p>
          <a:p>
            <a:pPr eaLnBrk="1" hangingPunct="1">
              <a:lnSpc>
                <a:spcPct val="80000"/>
              </a:lnSpc>
            </a:pPr>
            <a:r>
              <a:rPr lang="en-CA" sz="2000" dirty="0" smtClean="0"/>
              <a:t>Collective Agreements expired March 31, 2010</a:t>
            </a:r>
          </a:p>
          <a:p>
            <a:pPr eaLnBrk="1" hangingPunct="1">
              <a:lnSpc>
                <a:spcPct val="80000"/>
              </a:lnSpc>
            </a:pPr>
            <a:r>
              <a:rPr lang="en-CA" sz="2000" dirty="0" smtClean="0"/>
              <a:t>Realignment of Faculties and Schools - effective April 1</a:t>
            </a:r>
            <a:r>
              <a:rPr lang="en-CA" sz="2000" baseline="30000" dirty="0" smtClean="0"/>
              <a:t>st</a:t>
            </a:r>
            <a:r>
              <a:rPr lang="en-CA" sz="2000" dirty="0" smtClean="0"/>
              <a:t> 2010</a:t>
            </a:r>
          </a:p>
          <a:p>
            <a:pPr eaLnBrk="1" hangingPunct="1">
              <a:lnSpc>
                <a:spcPct val="80000"/>
              </a:lnSpc>
            </a:pPr>
            <a:r>
              <a:rPr lang="en-CA" sz="2000" dirty="0" smtClean="0"/>
              <a:t>Environmental legislation and carbon penalties – effective 2010</a:t>
            </a:r>
          </a:p>
          <a:p>
            <a:pPr eaLnBrk="1" hangingPunct="1">
              <a:lnSpc>
                <a:spcPct val="80000"/>
              </a:lnSpc>
            </a:pPr>
            <a:r>
              <a:rPr lang="en-CA" sz="2000" dirty="0" smtClean="0"/>
              <a:t>Lack of funding for non-salary inflation and progression through the salary grids</a:t>
            </a:r>
          </a:p>
          <a:p>
            <a:pPr eaLnBrk="1" hangingPunct="1">
              <a:lnSpc>
                <a:spcPct val="80000"/>
              </a:lnSpc>
            </a:pPr>
            <a:r>
              <a:rPr lang="en-CA" sz="2000" dirty="0" smtClean="0"/>
              <a:t>Uncertain economic times leads to uncertain provincial budgets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1428737"/>
            <a:ext cx="842968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215082"/>
            <a:ext cx="161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828680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072206"/>
            <a:ext cx="161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1"/>
            <a:ext cx="8643998" cy="421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072206"/>
            <a:ext cx="161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8286807" cy="4425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143644"/>
            <a:ext cx="161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857256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6143644"/>
            <a:ext cx="161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861698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6215082"/>
            <a:ext cx="161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71480"/>
            <a:ext cx="6143668" cy="607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125538"/>
            <a:ext cx="6630987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750099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Academic Course Registrant Enrolment Trends</a:t>
            </a:r>
            <a:br>
              <a:rPr lang="en-US" sz="2800" dirty="0" smtClean="0"/>
            </a:br>
            <a:r>
              <a:rPr lang="en-US" sz="2800" dirty="0" smtClean="0"/>
              <a:t>% Change 2004-05 to 2009-10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285852" y="1857364"/>
          <a:ext cx="6000792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209675" y="1071546"/>
          <a:ext cx="6291283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357290" y="1142984"/>
          <a:ext cx="6191250" cy="4462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857224" y="357166"/>
          <a:ext cx="685804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857224" y="3429000"/>
          <a:ext cx="6858048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15922</TotalTime>
  <Words>746</Words>
  <Application>Microsoft Office PowerPoint</Application>
  <PresentationFormat>On-screen Show (4:3)</PresentationFormat>
  <Paragraphs>160</Paragraphs>
  <Slides>47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Pixel</vt:lpstr>
      <vt:lpstr>Thompson Rivers University</vt:lpstr>
      <vt:lpstr>Budget Committee of Senate  BCOS</vt:lpstr>
      <vt:lpstr>Slide 3</vt:lpstr>
      <vt:lpstr>Budget Challenges for 2010 and Beyond</vt:lpstr>
      <vt:lpstr>Slide 5</vt:lpstr>
      <vt:lpstr>Academic Course Registrant Enrolment Trends % Change 2004-05 to 2009-10</vt:lpstr>
      <vt:lpstr>Slide 7</vt:lpstr>
      <vt:lpstr>Slide 8</vt:lpstr>
      <vt:lpstr>Slide 9</vt:lpstr>
      <vt:lpstr>Slide 10</vt:lpstr>
      <vt:lpstr>Slide 11</vt:lpstr>
      <vt:lpstr>Slide 12</vt:lpstr>
      <vt:lpstr>Slide 13</vt:lpstr>
      <vt:lpstr>Revenue</vt:lpstr>
      <vt:lpstr>Expenditures</vt:lpstr>
      <vt:lpstr>Outstanding Issues</vt:lpstr>
      <vt:lpstr>Draft Operating Fund Revenues (Total)</vt:lpstr>
      <vt:lpstr>Draft Operating Fund Expenditures (Total)</vt:lpstr>
      <vt:lpstr>Draft Operating Fund Budget of Revenues and Expenditures  for the 2009/2010 Fiscal Year </vt:lpstr>
      <vt:lpstr>Thompson Rivers University  - Open Learning Draft Operating Budget 2009-10 Fiscal Year</vt:lpstr>
      <vt:lpstr>Thompson Rivers University  - TRU World Draft Operating Budget 2009-10 Fiscal Year</vt:lpstr>
      <vt:lpstr>Draft Base Operating Fund – Expenditures by Division (F2F)  2010-11 Fiscal Year</vt:lpstr>
      <vt:lpstr>Thompson Rivers University Operating Funds (Excluding Professional Development Funds)  Divisional Projected Results as per Q3 Forecast  April 1st 2009 to March 31, 2010  </vt:lpstr>
      <vt:lpstr>Slide 24</vt:lpstr>
      <vt:lpstr>Thompson Rivers University</vt:lpstr>
      <vt:lpstr>Capital Funding Sources</vt:lpstr>
      <vt:lpstr>Capital Projects Completed in 2009-10 and/or   currently under construction</vt:lpstr>
      <vt:lpstr>House of Learning</vt:lpstr>
      <vt:lpstr>Williams Lake Gathering Place  April 16, 2010</vt:lpstr>
      <vt:lpstr>Slide 30</vt:lpstr>
      <vt:lpstr>Kamloops -  Gathering Place  April 16, 2010</vt:lpstr>
      <vt:lpstr>Capital Projects Under Consideration  (All must be self financed or developer financed)</vt:lpstr>
      <vt:lpstr>Third Floor Old Main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UCC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Thompson Rivers University</dc:title>
  <dc:creator>uccuser</dc:creator>
  <cp:lastModifiedBy>TRU-XP-PC</cp:lastModifiedBy>
  <cp:revision>704</cp:revision>
  <dcterms:created xsi:type="dcterms:W3CDTF">2006-05-05T16:31:06Z</dcterms:created>
  <dcterms:modified xsi:type="dcterms:W3CDTF">2010-05-10T17:16:12Z</dcterms:modified>
</cp:coreProperties>
</file>