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handoutMasterIdLst>
    <p:handoutMasterId r:id="rId30"/>
  </p:handoutMasterIdLst>
  <p:sldIdLst>
    <p:sldId id="256" r:id="rId2"/>
    <p:sldId id="290" r:id="rId3"/>
    <p:sldId id="271" r:id="rId4"/>
    <p:sldId id="284" r:id="rId5"/>
    <p:sldId id="295" r:id="rId6"/>
    <p:sldId id="296" r:id="rId7"/>
    <p:sldId id="297" r:id="rId8"/>
    <p:sldId id="298" r:id="rId9"/>
    <p:sldId id="270" r:id="rId10"/>
    <p:sldId id="299" r:id="rId11"/>
    <p:sldId id="300" r:id="rId12"/>
    <p:sldId id="285" r:id="rId13"/>
    <p:sldId id="286" r:id="rId14"/>
    <p:sldId id="273" r:id="rId15"/>
    <p:sldId id="262" r:id="rId16"/>
    <p:sldId id="274" r:id="rId17"/>
    <p:sldId id="263" r:id="rId18"/>
    <p:sldId id="306" r:id="rId19"/>
    <p:sldId id="264" r:id="rId20"/>
    <p:sldId id="276" r:id="rId21"/>
    <p:sldId id="265" r:id="rId22"/>
    <p:sldId id="266" r:id="rId23"/>
    <p:sldId id="294" r:id="rId24"/>
    <p:sldId id="304" r:id="rId25"/>
    <p:sldId id="309" r:id="rId26"/>
    <p:sldId id="307" r:id="rId27"/>
    <p:sldId id="289" r:id="rId2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BD2FD"/>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56" autoAdjust="0"/>
    <p:restoredTop sz="68192" autoAdjust="0"/>
  </p:normalViewPr>
  <p:slideViewPr>
    <p:cSldViewPr>
      <p:cViewPr varScale="1">
        <p:scale>
          <a:sx n="72" d="100"/>
          <a:sy n="72" d="100"/>
        </p:scale>
        <p:origin x="-101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NSCLUSTERA_POOLC_SERVER\IPA1\HOME\IPLANNING\A%20New%20Filing%20Structure\Surveys,%20Reports,%20Projects%20&amp;%20Adhoc\Space%20Utilization\Space%20Utilization%20Project\2011-12\Working\SPACE11-12.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NSCLUSTERA_POOLC_SERVER\IPA1\HOME\IPLANNING\A%20New%20Filing%20Structure\Surveys,%20Reports,%20Projects%20&amp;%20Adhoc\Space%20Utilization\Space%20Utilization%20Project\2011-12\Working\SPACE11-12.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dirty="0"/>
              <a:t>Number of TRU Classrooms</a:t>
            </a:r>
          </a:p>
        </c:rich>
      </c:tx>
      <c:layout/>
    </c:title>
    <c:plotArea>
      <c:layout/>
      <c:barChart>
        <c:barDir val="col"/>
        <c:grouping val="clustered"/>
        <c:ser>
          <c:idx val="0"/>
          <c:order val="0"/>
          <c:tx>
            <c:strRef>
              <c:f>'Cr Size'!$C$1</c:f>
              <c:strCache>
                <c:ptCount val="1"/>
                <c:pt idx="0">
                  <c:v>Number of Classrooms</c:v>
                </c:pt>
              </c:strCache>
            </c:strRef>
          </c:tx>
          <c:dLbls>
            <c:dLbl>
              <c:idx val="0"/>
              <c:layout/>
              <c:tx>
                <c:rich>
                  <a:bodyPr/>
                  <a:lstStyle/>
                  <a:p>
                    <a:r>
                      <a:rPr lang="en-US" sz="1600" b="1" dirty="0"/>
                      <a:t>2</a:t>
                    </a:r>
                    <a:r>
                      <a:rPr lang="en-US" b="1" dirty="0"/>
                      <a:t>7%</a:t>
                    </a:r>
                  </a:p>
                </c:rich>
              </c:tx>
              <c:showVal val="1"/>
            </c:dLbl>
            <c:dLbl>
              <c:idx val="1"/>
              <c:layout/>
              <c:tx>
                <c:rich>
                  <a:bodyPr/>
                  <a:lstStyle/>
                  <a:p>
                    <a:r>
                      <a:rPr lang="en-US" sz="1600" b="1" dirty="0"/>
                      <a:t>3</a:t>
                    </a:r>
                    <a:r>
                      <a:rPr lang="en-US" dirty="0"/>
                      <a:t>8%</a:t>
                    </a:r>
                  </a:p>
                </c:rich>
              </c:tx>
              <c:showVal val="1"/>
            </c:dLbl>
            <c:dLbl>
              <c:idx val="2"/>
              <c:layout/>
              <c:tx>
                <c:rich>
                  <a:bodyPr/>
                  <a:lstStyle/>
                  <a:p>
                    <a:r>
                      <a:rPr lang="en-US" sz="1600" b="1" dirty="0"/>
                      <a:t>3</a:t>
                    </a:r>
                    <a:r>
                      <a:rPr lang="en-US" dirty="0"/>
                      <a:t>5%</a:t>
                    </a:r>
                  </a:p>
                </c:rich>
              </c:tx>
              <c:showVal val="1"/>
            </c:dLbl>
            <c:txPr>
              <a:bodyPr/>
              <a:lstStyle/>
              <a:p>
                <a:pPr>
                  <a:defRPr sz="1600" b="1"/>
                </a:pPr>
                <a:endParaRPr lang="en-US"/>
              </a:p>
            </c:txPr>
            <c:showVal val="1"/>
          </c:dLbls>
          <c:cat>
            <c:strRef>
              <c:f>'Cr Size'!$B$2:$B$4</c:f>
              <c:strCache>
                <c:ptCount val="3"/>
                <c:pt idx="0">
                  <c:v>Small &lt; 30</c:v>
                </c:pt>
                <c:pt idx="1">
                  <c:v>Medium 30 - 49</c:v>
                </c:pt>
                <c:pt idx="2">
                  <c:v>Large 50+</c:v>
                </c:pt>
              </c:strCache>
            </c:strRef>
          </c:cat>
          <c:val>
            <c:numRef>
              <c:f>'Cr Size'!$C$2:$C$4</c:f>
              <c:numCache>
                <c:formatCode>General</c:formatCode>
                <c:ptCount val="3"/>
                <c:pt idx="0">
                  <c:v>21</c:v>
                </c:pt>
                <c:pt idx="1">
                  <c:v>29</c:v>
                </c:pt>
                <c:pt idx="2">
                  <c:v>27</c:v>
                </c:pt>
              </c:numCache>
            </c:numRef>
          </c:val>
        </c:ser>
        <c:axId val="48252800"/>
        <c:axId val="48254336"/>
      </c:barChart>
      <c:catAx>
        <c:axId val="48252800"/>
        <c:scaling>
          <c:orientation val="minMax"/>
        </c:scaling>
        <c:axPos val="b"/>
        <c:majorTickMark val="none"/>
        <c:tickLblPos val="nextTo"/>
        <c:txPr>
          <a:bodyPr/>
          <a:lstStyle/>
          <a:p>
            <a:pPr>
              <a:defRPr sz="1400" b="1"/>
            </a:pPr>
            <a:endParaRPr lang="en-US"/>
          </a:p>
        </c:txPr>
        <c:crossAx val="48254336"/>
        <c:crosses val="autoZero"/>
        <c:auto val="1"/>
        <c:lblAlgn val="ctr"/>
        <c:lblOffset val="100"/>
      </c:catAx>
      <c:valAx>
        <c:axId val="48254336"/>
        <c:scaling>
          <c:orientation val="minMax"/>
        </c:scaling>
        <c:axPos val="l"/>
        <c:majorGridlines/>
        <c:numFmt formatCode="General" sourceLinked="1"/>
        <c:majorTickMark val="none"/>
        <c:tickLblPos val="nextTo"/>
        <c:crossAx val="48252800"/>
        <c:crosses val="autoZero"/>
        <c:crossBetween val="between"/>
      </c:valAx>
    </c:plotArea>
    <c:plotVisOnly val="1"/>
    <c:dispBlanksAs val="gap"/>
  </c:chart>
  <c:spPr>
    <a:ln w="19050">
      <a:solidFill>
        <a:schemeClr val="tx1"/>
      </a:solidFill>
    </a:ln>
  </c:sp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dirty="0"/>
              <a:t>Enrolment by Course</a:t>
            </a:r>
            <a:r>
              <a:rPr lang="en-US" baseline="0" dirty="0"/>
              <a:t> Section Size</a:t>
            </a:r>
            <a:endParaRPr lang="en-US" dirty="0"/>
          </a:p>
        </c:rich>
      </c:tx>
      <c:layout/>
    </c:title>
    <c:plotArea>
      <c:layout/>
      <c:pieChart>
        <c:varyColors val="1"/>
        <c:ser>
          <c:idx val="0"/>
          <c:order val="0"/>
          <c:tx>
            <c:strRef>
              <c:f>'Cr Size vs Enrol'!$H$1</c:f>
              <c:strCache>
                <c:ptCount val="1"/>
                <c:pt idx="0">
                  <c:v>Count Enrolments</c:v>
                </c:pt>
              </c:strCache>
            </c:strRef>
          </c:tx>
          <c:dLbls>
            <c:dLbl>
              <c:idx val="0"/>
              <c:layout>
                <c:manualLayout>
                  <c:x val="-0.15573800572225946"/>
                  <c:y val="-4.7773788276465418E-2"/>
                </c:manualLayout>
              </c:layout>
              <c:showPercent val="1"/>
            </c:dLbl>
            <c:dLbl>
              <c:idx val="1"/>
              <c:layout>
                <c:manualLayout>
                  <c:x val="0.14099557825542131"/>
                  <c:y val="-9.5258092738408715E-3"/>
                </c:manualLayout>
              </c:layout>
              <c:showPercent val="1"/>
            </c:dLbl>
            <c:dLbl>
              <c:idx val="2"/>
              <c:layout>
                <c:manualLayout>
                  <c:x val="6.3576993839169732E-2"/>
                  <c:y val="0.11881459489305395"/>
                </c:manualLayout>
              </c:layout>
              <c:showPercent val="1"/>
            </c:dLbl>
            <c:txPr>
              <a:bodyPr/>
              <a:lstStyle/>
              <a:p>
                <a:pPr>
                  <a:defRPr sz="1600" b="1"/>
                </a:pPr>
                <a:endParaRPr lang="en-US"/>
              </a:p>
            </c:txPr>
            <c:showPercent val="1"/>
            <c:showLeaderLines val="1"/>
          </c:dLbls>
          <c:cat>
            <c:strRef>
              <c:f>'Cr Size vs Enrol'!$G$2:$G$4</c:f>
              <c:strCache>
                <c:ptCount val="3"/>
                <c:pt idx="0">
                  <c:v>Small &lt; 30</c:v>
                </c:pt>
                <c:pt idx="1">
                  <c:v>Medium 30-49</c:v>
                </c:pt>
                <c:pt idx="2">
                  <c:v>Large 50+</c:v>
                </c:pt>
              </c:strCache>
            </c:strRef>
          </c:cat>
          <c:val>
            <c:numRef>
              <c:f>'Cr Size vs Enrol'!$H$2:$H$4</c:f>
              <c:numCache>
                <c:formatCode>General</c:formatCode>
                <c:ptCount val="3"/>
                <c:pt idx="0">
                  <c:v>542</c:v>
                </c:pt>
                <c:pt idx="1">
                  <c:v>311</c:v>
                </c:pt>
                <c:pt idx="2">
                  <c:v>96</c:v>
                </c:pt>
              </c:numCache>
            </c:numRef>
          </c:val>
        </c:ser>
        <c:dLbls>
          <c:showPercent val="1"/>
        </c:dLbls>
        <c:firstSliceAng val="0"/>
      </c:pieChart>
    </c:plotArea>
    <c:legend>
      <c:legendPos val="t"/>
      <c:layout/>
      <c:txPr>
        <a:bodyPr/>
        <a:lstStyle/>
        <a:p>
          <a:pPr>
            <a:defRPr sz="1400" b="1"/>
          </a:pPr>
          <a:endParaRPr lang="en-US"/>
        </a:p>
      </c:txPr>
    </c:legend>
    <c:plotVisOnly val="1"/>
    <c:dispBlanksAs val="zero"/>
  </c:chart>
  <c:spPr>
    <a:ln w="28575">
      <a:solidFill>
        <a:schemeClr val="tx1"/>
      </a:solidFill>
    </a:ln>
  </c:spPr>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5138"/>
          </a:xfrm>
          <a:prstGeom prst="rect">
            <a:avLst/>
          </a:prstGeom>
        </p:spPr>
        <p:txBody>
          <a:bodyPr vert="horz" lIns="91436" tIns="45718" rIns="91436" bIns="45718" rtlCol="0"/>
          <a:lstStyle>
            <a:lvl1pPr algn="l">
              <a:defRPr sz="1200"/>
            </a:lvl1pPr>
          </a:lstStyle>
          <a:p>
            <a:endParaRPr lang="en-US" dirty="0"/>
          </a:p>
        </p:txBody>
      </p:sp>
      <p:sp>
        <p:nvSpPr>
          <p:cNvPr id="3" name="Date Placeholder 2"/>
          <p:cNvSpPr>
            <a:spLocks noGrp="1"/>
          </p:cNvSpPr>
          <p:nvPr>
            <p:ph type="dt" sz="quarter" idx="1"/>
          </p:nvPr>
        </p:nvSpPr>
        <p:spPr>
          <a:xfrm>
            <a:off x="3970339" y="0"/>
            <a:ext cx="3038475" cy="465138"/>
          </a:xfrm>
          <a:prstGeom prst="rect">
            <a:avLst/>
          </a:prstGeom>
        </p:spPr>
        <p:txBody>
          <a:bodyPr vert="horz" lIns="91436" tIns="45718" rIns="91436" bIns="45718" rtlCol="0"/>
          <a:lstStyle>
            <a:lvl1pPr algn="r">
              <a:defRPr sz="1200"/>
            </a:lvl1pPr>
          </a:lstStyle>
          <a:p>
            <a:fld id="{42121BE3-11FD-4C5C-B00F-E89A1C683228}" type="datetimeFigureOut">
              <a:rPr lang="en-US" smtClean="0"/>
              <a:pPr/>
              <a:t>3/22/2012</a:t>
            </a:fld>
            <a:endParaRPr lang="en-US" dirty="0"/>
          </a:p>
        </p:txBody>
      </p:sp>
      <p:sp>
        <p:nvSpPr>
          <p:cNvPr id="4" name="Footer Placeholder 3"/>
          <p:cNvSpPr>
            <a:spLocks noGrp="1"/>
          </p:cNvSpPr>
          <p:nvPr>
            <p:ph type="ftr" sz="quarter" idx="2"/>
          </p:nvPr>
        </p:nvSpPr>
        <p:spPr>
          <a:xfrm>
            <a:off x="1" y="8829675"/>
            <a:ext cx="3038475" cy="465138"/>
          </a:xfrm>
          <a:prstGeom prst="rect">
            <a:avLst/>
          </a:prstGeom>
        </p:spPr>
        <p:txBody>
          <a:bodyPr vert="horz" lIns="91436" tIns="45718" rIns="91436" bIns="45718"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9" y="8829675"/>
            <a:ext cx="3038475" cy="465138"/>
          </a:xfrm>
          <a:prstGeom prst="rect">
            <a:avLst/>
          </a:prstGeom>
        </p:spPr>
        <p:txBody>
          <a:bodyPr vert="horz" lIns="91436" tIns="45718" rIns="91436" bIns="45718" rtlCol="0" anchor="b"/>
          <a:lstStyle>
            <a:lvl1pPr algn="r">
              <a:defRPr sz="1200"/>
            </a:lvl1pPr>
          </a:lstStyle>
          <a:p>
            <a:fld id="{1B037742-7D1F-43AF-A7E5-CA124274B4E9}" type="slidenum">
              <a:rPr lang="en-US" smtClean="0"/>
              <a:pPr/>
              <a:t>‹#›</a:t>
            </a:fld>
            <a:endParaRPr lang="en-US" dirty="0"/>
          </a:p>
        </p:txBody>
      </p:sp>
    </p:spTree>
    <p:extLst>
      <p:ext uri="{BB962C8B-B14F-4D97-AF65-F5344CB8AC3E}">
        <p14:creationId xmlns="" xmlns:p14="http://schemas.microsoft.com/office/powerpoint/2010/main" val="36596977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5138"/>
          </a:xfrm>
          <a:prstGeom prst="rect">
            <a:avLst/>
          </a:prstGeom>
        </p:spPr>
        <p:txBody>
          <a:bodyPr vert="horz" lIns="91436" tIns="45718" rIns="91436" bIns="45718" rtlCol="0"/>
          <a:lstStyle>
            <a:lvl1pPr algn="l">
              <a:defRPr sz="1200"/>
            </a:lvl1pPr>
          </a:lstStyle>
          <a:p>
            <a:endParaRPr lang="en-US" dirty="0"/>
          </a:p>
        </p:txBody>
      </p:sp>
      <p:sp>
        <p:nvSpPr>
          <p:cNvPr id="3" name="Date Placeholder 2"/>
          <p:cNvSpPr>
            <a:spLocks noGrp="1"/>
          </p:cNvSpPr>
          <p:nvPr>
            <p:ph type="dt" idx="1"/>
          </p:nvPr>
        </p:nvSpPr>
        <p:spPr>
          <a:xfrm>
            <a:off x="3970339" y="0"/>
            <a:ext cx="3038475" cy="465138"/>
          </a:xfrm>
          <a:prstGeom prst="rect">
            <a:avLst/>
          </a:prstGeom>
        </p:spPr>
        <p:txBody>
          <a:bodyPr vert="horz" lIns="91436" tIns="45718" rIns="91436" bIns="45718" rtlCol="0"/>
          <a:lstStyle>
            <a:lvl1pPr algn="r">
              <a:defRPr sz="1200"/>
            </a:lvl1pPr>
          </a:lstStyle>
          <a:p>
            <a:fld id="{E4649576-4C5D-4603-AF72-C35EC8AE537C}" type="datetimeFigureOut">
              <a:rPr lang="en-US" smtClean="0"/>
              <a:pPr/>
              <a:t>3/22/2012</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36" tIns="45718" rIns="91436" bIns="45718" rtlCol="0" anchor="ctr"/>
          <a:lstStyle/>
          <a:p>
            <a:endParaRPr lang="en-US" dirty="0"/>
          </a:p>
        </p:txBody>
      </p:sp>
      <p:sp>
        <p:nvSpPr>
          <p:cNvPr id="5" name="Notes Placeholder 4"/>
          <p:cNvSpPr>
            <a:spLocks noGrp="1"/>
          </p:cNvSpPr>
          <p:nvPr>
            <p:ph type="body" sz="quarter" idx="3"/>
          </p:nvPr>
        </p:nvSpPr>
        <p:spPr>
          <a:xfrm>
            <a:off x="701675" y="4416426"/>
            <a:ext cx="5607050" cy="4183063"/>
          </a:xfrm>
          <a:prstGeom prst="rect">
            <a:avLst/>
          </a:prstGeom>
        </p:spPr>
        <p:txBody>
          <a:bodyPr vert="horz" lIns="91436" tIns="45718" rIns="91436" bIns="45718"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29675"/>
            <a:ext cx="3038475" cy="465138"/>
          </a:xfrm>
          <a:prstGeom prst="rect">
            <a:avLst/>
          </a:prstGeom>
        </p:spPr>
        <p:txBody>
          <a:bodyPr vert="horz" lIns="91436" tIns="45718" rIns="91436" bIns="45718"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9" y="8829675"/>
            <a:ext cx="3038475" cy="465138"/>
          </a:xfrm>
          <a:prstGeom prst="rect">
            <a:avLst/>
          </a:prstGeom>
        </p:spPr>
        <p:txBody>
          <a:bodyPr vert="horz" lIns="91436" tIns="45718" rIns="91436" bIns="45718" rtlCol="0" anchor="b"/>
          <a:lstStyle>
            <a:lvl1pPr algn="r">
              <a:defRPr sz="1200"/>
            </a:lvl1pPr>
          </a:lstStyle>
          <a:p>
            <a:fld id="{EAEFA5D0-C2F9-43A9-B35F-E10E3225507D}" type="slidenum">
              <a:rPr lang="en-US" smtClean="0"/>
              <a:pPr/>
              <a:t>‹#›</a:t>
            </a:fld>
            <a:endParaRPr lang="en-US" dirty="0"/>
          </a:p>
        </p:txBody>
      </p:sp>
    </p:spTree>
    <p:extLst>
      <p:ext uri="{BB962C8B-B14F-4D97-AF65-F5344CB8AC3E}">
        <p14:creationId xmlns="" xmlns:p14="http://schemas.microsoft.com/office/powerpoint/2010/main" val="12959006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baseline="0" dirty="0" smtClean="0"/>
              <a:t>Since Fall 2008, IPA has been tasked with undertaking a detailed Kamloops campus space utilization analysis on a yearly basis. This presentation is a report on the analysis for Fall 2011.</a:t>
            </a:r>
          </a:p>
          <a:p>
            <a:endParaRPr lang="en-CA" sz="1200" baseline="0" dirty="0" smtClean="0"/>
          </a:p>
          <a:p>
            <a:endParaRPr lang="en-CA" sz="1200" baseline="0" dirty="0" smtClean="0"/>
          </a:p>
          <a:p>
            <a:endParaRPr lang="en-CA" sz="1200" baseline="0" dirty="0" smtClean="0"/>
          </a:p>
          <a:p>
            <a:endParaRPr lang="en-CA" i="0" baseline="0" dirty="0" smtClean="0"/>
          </a:p>
          <a:p>
            <a:endParaRPr lang="en-CA" i="0" baseline="0" dirty="0" smtClean="0"/>
          </a:p>
        </p:txBody>
      </p:sp>
      <p:sp>
        <p:nvSpPr>
          <p:cNvPr id="4" name="Slide Number Placeholder 3"/>
          <p:cNvSpPr>
            <a:spLocks noGrp="1"/>
          </p:cNvSpPr>
          <p:nvPr>
            <p:ph type="sldNum" sz="quarter" idx="10"/>
          </p:nvPr>
        </p:nvSpPr>
        <p:spPr/>
        <p:txBody>
          <a:bodyPr/>
          <a:lstStyle/>
          <a:p>
            <a:fld id="{EAEFA5D0-C2F9-43A9-B35F-E10E3225507D}"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1200" kern="1200" dirty="0" smtClean="0">
                <a:solidFill>
                  <a:schemeClr val="tx1"/>
                </a:solidFill>
                <a:latin typeface="+mn-lt"/>
                <a:ea typeface="+mn-ea"/>
                <a:cs typeface="+mn-cs"/>
              </a:rPr>
              <a:t>TRU’s </a:t>
            </a:r>
            <a:r>
              <a:rPr lang="en-CA" sz="1200" kern="1200" dirty="0" smtClean="0">
                <a:solidFill>
                  <a:schemeClr val="tx1"/>
                </a:solidFill>
                <a:latin typeface="+mn-lt"/>
                <a:ea typeface="+mn-ea"/>
                <a:cs typeface="+mn-cs"/>
              </a:rPr>
              <a:t>classroom space is distributed over each of the three classrooms sizes (SML).</a:t>
            </a:r>
            <a:r>
              <a:rPr lang="en-CA" sz="1200" kern="1200" baseline="0" dirty="0" smtClean="0">
                <a:solidFill>
                  <a:schemeClr val="tx1"/>
                </a:solidFill>
                <a:latin typeface="+mn-lt"/>
                <a:ea typeface="+mn-ea"/>
                <a:cs typeface="+mn-cs"/>
              </a:rPr>
              <a:t> We see that</a:t>
            </a:r>
            <a:r>
              <a:rPr lang="en-CA" sz="1200" kern="1200" dirty="0" smtClean="0">
                <a:solidFill>
                  <a:schemeClr val="tx1"/>
                </a:solidFill>
                <a:latin typeface="+mn-lt"/>
                <a:ea typeface="+mn-ea"/>
                <a:cs typeface="+mn-cs"/>
              </a:rPr>
              <a:t> only 27% of TRUs classrooms</a:t>
            </a:r>
            <a:r>
              <a:rPr lang="en-CA" sz="1200" kern="1200" baseline="0" dirty="0" smtClean="0">
                <a:solidFill>
                  <a:schemeClr val="tx1"/>
                </a:solidFill>
                <a:latin typeface="+mn-lt"/>
                <a:ea typeface="+mn-ea"/>
                <a:cs typeface="+mn-cs"/>
              </a:rPr>
              <a:t> are</a:t>
            </a:r>
            <a:r>
              <a:rPr lang="en-CA" sz="1200" kern="1200" dirty="0" smtClean="0">
                <a:solidFill>
                  <a:schemeClr val="tx1"/>
                </a:solidFill>
                <a:latin typeface="+mn-lt"/>
                <a:ea typeface="+mn-ea"/>
                <a:cs typeface="+mn-cs"/>
              </a:rPr>
              <a:t> classified as ‘small’. Given less than 1/3 of our classrooms are small while </a:t>
            </a:r>
            <a:r>
              <a:rPr lang="en-CA" sz="1200" b="1" kern="1200" dirty="0" smtClean="0">
                <a:solidFill>
                  <a:schemeClr val="tx1"/>
                </a:solidFill>
                <a:latin typeface="+mn-lt"/>
                <a:ea typeface="+mn-ea"/>
                <a:cs typeface="+mn-cs"/>
              </a:rPr>
              <a:t>the majority (57%) </a:t>
            </a:r>
            <a:r>
              <a:rPr lang="en-CA" sz="1200" kern="1200" dirty="0" smtClean="0">
                <a:solidFill>
                  <a:schemeClr val="tx1"/>
                </a:solidFill>
                <a:latin typeface="+mn-lt"/>
                <a:ea typeface="+mn-ea"/>
                <a:cs typeface="+mn-cs"/>
              </a:rPr>
              <a:t>of our course enrolment sections are small, we would expect that the small classrooms would have high utilization</a:t>
            </a:r>
            <a:r>
              <a:rPr lang="en-CA" sz="1200" kern="1200" baseline="0" dirty="0" smtClean="0">
                <a:solidFill>
                  <a:schemeClr val="tx1"/>
                </a:solidFill>
                <a:latin typeface="+mn-lt"/>
                <a:ea typeface="+mn-ea"/>
                <a:cs typeface="+mn-cs"/>
              </a:rPr>
              <a:t> rates</a:t>
            </a:r>
            <a:r>
              <a:rPr lang="en-CA" sz="1200" kern="1200" dirty="0" smtClean="0">
                <a:solidFill>
                  <a:schemeClr val="tx1"/>
                </a:solidFill>
                <a:latin typeface="+mn-lt"/>
                <a:ea typeface="+mn-ea"/>
                <a:cs typeface="+mn-cs"/>
              </a:rPr>
              <a:t>.  However, less than half (48%) meet the 75% target,</a:t>
            </a:r>
            <a:r>
              <a:rPr lang="en-CA" sz="1200" kern="1200" baseline="0" dirty="0" smtClean="0">
                <a:solidFill>
                  <a:schemeClr val="tx1"/>
                </a:solidFill>
                <a:latin typeface="+mn-lt"/>
                <a:ea typeface="+mn-ea"/>
                <a:cs typeface="+mn-cs"/>
              </a:rPr>
              <a:t> as seen in the bottom table.</a:t>
            </a:r>
            <a:endParaRPr lang="en-CA"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CA"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CA" baseline="0" dirty="0" smtClean="0"/>
              <a:t>The data shows that our medium and large classrooms are being utilized most frequently….next slide</a:t>
            </a:r>
          </a:p>
          <a:p>
            <a:pPr marL="0" marR="0" indent="0" algn="l" defTabSz="914400" rtl="0" eaLnBrk="1" fontAlgn="auto" latinLnBrk="0" hangingPunct="1">
              <a:lnSpc>
                <a:spcPct val="100000"/>
              </a:lnSpc>
              <a:spcBef>
                <a:spcPts val="0"/>
              </a:spcBef>
              <a:spcAft>
                <a:spcPts val="0"/>
              </a:spcAft>
              <a:buClrTx/>
              <a:buSzTx/>
              <a:buFontTx/>
              <a:buNone/>
              <a:tabLst/>
              <a:defRPr/>
            </a:pPr>
            <a:endParaRPr lang="en-CA" baseline="0" dirty="0" smtClean="0"/>
          </a:p>
          <a:p>
            <a:endParaRPr lang="en-US" b="0" dirty="0"/>
          </a:p>
        </p:txBody>
      </p:sp>
      <p:sp>
        <p:nvSpPr>
          <p:cNvPr id="4" name="Slide Number Placeholder 3"/>
          <p:cNvSpPr>
            <a:spLocks noGrp="1"/>
          </p:cNvSpPr>
          <p:nvPr>
            <p:ph type="sldNum" sz="quarter" idx="10"/>
          </p:nvPr>
        </p:nvSpPr>
        <p:spPr/>
        <p:txBody>
          <a:bodyPr/>
          <a:lstStyle/>
          <a:p>
            <a:fld id="{EAEFA5D0-C2F9-43A9-B35F-E10E3225507D}"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b="1" baseline="0" dirty="0" smtClean="0"/>
              <a:t>Why? </a:t>
            </a:r>
            <a:r>
              <a:rPr lang="en-CA" baseline="0" dirty="0" smtClean="0"/>
              <a:t>Because the majority of our small course sections are being held in medium to large classrooms, resulting in empty seats.</a:t>
            </a:r>
          </a:p>
          <a:p>
            <a:pPr marL="0" marR="0" indent="0" algn="l" defTabSz="914400" rtl="0" eaLnBrk="1" fontAlgn="auto" latinLnBrk="0" hangingPunct="1">
              <a:lnSpc>
                <a:spcPct val="100000"/>
              </a:lnSpc>
              <a:spcBef>
                <a:spcPts val="0"/>
              </a:spcBef>
              <a:spcAft>
                <a:spcPts val="0"/>
              </a:spcAft>
              <a:buClrTx/>
              <a:buSzTx/>
              <a:buFontTx/>
              <a:buNone/>
              <a:tabLst/>
              <a:defRPr/>
            </a:pPr>
            <a:endParaRPr lang="en-CA"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CA" baseline="0" dirty="0" smtClean="0"/>
              <a:t>A better alignment between classroom capacity and course enrolments would result in a more efficient use of space.</a:t>
            </a:r>
          </a:p>
          <a:p>
            <a:pPr marL="0" marR="0" indent="0" algn="l" defTabSz="914400" rtl="0" eaLnBrk="1" fontAlgn="auto" latinLnBrk="0" hangingPunct="1">
              <a:lnSpc>
                <a:spcPct val="100000"/>
              </a:lnSpc>
              <a:spcBef>
                <a:spcPts val="0"/>
              </a:spcBef>
              <a:spcAft>
                <a:spcPts val="0"/>
              </a:spcAft>
              <a:buClrTx/>
              <a:buSzTx/>
              <a:buFontTx/>
              <a:buNone/>
              <a:tabLst/>
              <a:defRPr/>
            </a:pPr>
            <a:endParaRPr lang="en-CA"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CA"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CA" baseline="0" dirty="0" smtClean="0"/>
          </a:p>
          <a:p>
            <a:endParaRPr lang="en-US" b="0" dirty="0"/>
          </a:p>
        </p:txBody>
      </p:sp>
      <p:sp>
        <p:nvSpPr>
          <p:cNvPr id="4" name="Slide Number Placeholder 3"/>
          <p:cNvSpPr>
            <a:spLocks noGrp="1"/>
          </p:cNvSpPr>
          <p:nvPr>
            <p:ph type="sldNum" sz="quarter" idx="10"/>
          </p:nvPr>
        </p:nvSpPr>
        <p:spPr/>
        <p:txBody>
          <a:bodyPr/>
          <a:lstStyle/>
          <a:p>
            <a:fld id="{EAEFA5D0-C2F9-43A9-B35F-E10E3225507D}"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AEFA5D0-C2F9-43A9-B35F-E10E3225507D}" type="slidenum">
              <a:rPr lang="en-US" smtClean="0"/>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1200" kern="1200" dirty="0" smtClean="0">
                <a:solidFill>
                  <a:schemeClr val="tx1"/>
                </a:solidFill>
                <a:latin typeface="+mn-lt"/>
                <a:ea typeface="+mn-ea"/>
                <a:cs typeface="+mn-cs"/>
              </a:rPr>
              <a:t>Something to consider is that class size is one of TRUs</a:t>
            </a:r>
            <a:r>
              <a:rPr lang="en-CA" sz="1200" kern="1200" baseline="0" dirty="0" smtClean="0">
                <a:solidFill>
                  <a:schemeClr val="tx1"/>
                </a:solidFill>
                <a:latin typeface="+mn-lt"/>
                <a:ea typeface="+mn-ea"/>
                <a:cs typeface="+mn-cs"/>
              </a:rPr>
              <a:t> strengths</a:t>
            </a:r>
            <a:r>
              <a:rPr lang="en-CA" sz="1200" kern="1200" dirty="0" smtClean="0">
                <a:solidFill>
                  <a:schemeClr val="tx1"/>
                </a:solidFill>
                <a:latin typeface="+mn-lt"/>
                <a:ea typeface="+mn-ea"/>
                <a:cs typeface="+mn-cs"/>
              </a:rPr>
              <a:t>.</a:t>
            </a:r>
          </a:p>
          <a:p>
            <a:endParaRPr lang="en-CA" sz="1200" kern="1200" dirty="0" smtClean="0">
              <a:solidFill>
                <a:schemeClr val="tx1"/>
              </a:solidFill>
              <a:latin typeface="+mn-lt"/>
              <a:ea typeface="+mn-ea"/>
              <a:cs typeface="+mn-cs"/>
            </a:endParaRPr>
          </a:p>
          <a:p>
            <a:r>
              <a:rPr lang="en-CA" sz="1200" kern="1200" dirty="0" smtClean="0">
                <a:solidFill>
                  <a:schemeClr val="tx1"/>
                </a:solidFill>
                <a:latin typeface="+mn-lt"/>
                <a:ea typeface="+mn-ea"/>
                <a:cs typeface="+mn-cs"/>
              </a:rPr>
              <a:t>Results from National Survey of Student Engagement (NSSE) show that ‘</a:t>
            </a:r>
            <a:r>
              <a:rPr lang="en-CA" sz="1200" i="1" kern="1200" dirty="0" smtClean="0">
                <a:solidFill>
                  <a:schemeClr val="tx1"/>
                </a:solidFill>
                <a:latin typeface="+mn-lt"/>
                <a:ea typeface="+mn-ea"/>
                <a:cs typeface="+mn-cs"/>
              </a:rPr>
              <a:t>student-faculty interaction</a:t>
            </a:r>
            <a:r>
              <a:rPr lang="en-CA" sz="1200" kern="1200" dirty="0" smtClean="0">
                <a:solidFill>
                  <a:schemeClr val="tx1"/>
                </a:solidFill>
                <a:latin typeface="+mn-lt"/>
                <a:ea typeface="+mn-ea"/>
                <a:cs typeface="+mn-cs"/>
              </a:rPr>
              <a:t>’ and an ‘</a:t>
            </a:r>
            <a:r>
              <a:rPr lang="en-CA" sz="1200" i="1" kern="1200" dirty="0" smtClean="0">
                <a:solidFill>
                  <a:schemeClr val="tx1"/>
                </a:solidFill>
                <a:latin typeface="+mn-lt"/>
                <a:ea typeface="+mn-ea"/>
                <a:cs typeface="+mn-cs"/>
              </a:rPr>
              <a:t>intimate environment</a:t>
            </a:r>
            <a:r>
              <a:rPr lang="en-CA" sz="1200" kern="1200" dirty="0" smtClean="0">
                <a:solidFill>
                  <a:schemeClr val="tx1"/>
                </a:solidFill>
                <a:latin typeface="+mn-lt"/>
                <a:ea typeface="+mn-ea"/>
                <a:cs typeface="+mn-cs"/>
              </a:rPr>
              <a:t>’ are highly rated, which are both related to class size.  </a:t>
            </a:r>
          </a:p>
          <a:p>
            <a:endParaRPr lang="en-CA" sz="1200" kern="1200" dirty="0" smtClean="0">
              <a:solidFill>
                <a:schemeClr val="tx1"/>
              </a:solidFill>
              <a:latin typeface="+mn-lt"/>
              <a:ea typeface="+mn-ea"/>
              <a:cs typeface="+mn-cs"/>
            </a:endParaRPr>
          </a:p>
          <a:p>
            <a:r>
              <a:rPr lang="en-CA" sz="1200" kern="1200" dirty="0" smtClean="0">
                <a:solidFill>
                  <a:schemeClr val="tx1"/>
                </a:solidFill>
                <a:latin typeface="+mn-lt"/>
                <a:ea typeface="+mn-ea"/>
                <a:cs typeface="+mn-cs"/>
              </a:rPr>
              <a:t>Results</a:t>
            </a:r>
            <a:r>
              <a:rPr lang="en-CA" sz="1200" kern="1200" baseline="0" dirty="0" smtClean="0">
                <a:solidFill>
                  <a:schemeClr val="tx1"/>
                </a:solidFill>
                <a:latin typeface="+mn-lt"/>
                <a:ea typeface="+mn-ea"/>
                <a:cs typeface="+mn-cs"/>
              </a:rPr>
              <a:t> from</a:t>
            </a:r>
            <a:r>
              <a:rPr lang="en-CA" sz="1200" kern="1200" dirty="0" smtClean="0">
                <a:solidFill>
                  <a:schemeClr val="tx1"/>
                </a:solidFill>
                <a:latin typeface="+mn-lt"/>
                <a:ea typeface="+mn-ea"/>
                <a:cs typeface="+mn-cs"/>
              </a:rPr>
              <a:t> the Canadian</a:t>
            </a:r>
            <a:r>
              <a:rPr lang="en-CA" sz="1200" kern="1200" baseline="0" dirty="0" smtClean="0">
                <a:solidFill>
                  <a:schemeClr val="tx1"/>
                </a:solidFill>
                <a:latin typeface="+mn-lt"/>
                <a:ea typeface="+mn-ea"/>
                <a:cs typeface="+mn-cs"/>
              </a:rPr>
              <a:t> University Report</a:t>
            </a:r>
            <a:r>
              <a:rPr lang="en-CA" sz="1200" kern="1200" dirty="0" smtClean="0">
                <a:solidFill>
                  <a:schemeClr val="tx1"/>
                </a:solidFill>
                <a:latin typeface="+mn-lt"/>
                <a:ea typeface="+mn-ea"/>
                <a:cs typeface="+mn-cs"/>
              </a:rPr>
              <a:t> </a:t>
            </a:r>
            <a:r>
              <a:rPr lang="en-CA" sz="1200" kern="1200" baseline="0" dirty="0" smtClean="0">
                <a:solidFill>
                  <a:schemeClr val="tx1"/>
                </a:solidFill>
                <a:latin typeface="+mn-lt"/>
                <a:ea typeface="+mn-ea"/>
                <a:cs typeface="+mn-cs"/>
              </a:rPr>
              <a:t> show that </a:t>
            </a:r>
            <a:r>
              <a:rPr lang="en-CA" sz="1200" kern="1200" dirty="0" smtClean="0">
                <a:solidFill>
                  <a:schemeClr val="tx1"/>
                </a:solidFill>
                <a:latin typeface="+mn-lt"/>
                <a:ea typeface="+mn-ea"/>
                <a:cs typeface="+mn-cs"/>
              </a:rPr>
              <a:t>TRU has received A’s for class size over the past 5 years</a:t>
            </a:r>
            <a:r>
              <a:rPr lang="en-CA" sz="1200" kern="1200" baseline="0" dirty="0" smtClean="0">
                <a:solidFill>
                  <a:schemeClr val="tx1"/>
                </a:solidFill>
                <a:latin typeface="+mn-lt"/>
                <a:ea typeface="+mn-ea"/>
                <a:cs typeface="+mn-cs"/>
              </a:rPr>
              <a:t> and small class sizes was one of TRU’s Best Kept Secrets. </a:t>
            </a:r>
            <a:endParaRPr lang="en-US" sz="120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EAEFA5D0-C2F9-43A9-B35F-E10E3225507D}" type="slidenum">
              <a:rPr lang="en-US" smtClean="0"/>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1200" kern="1200" dirty="0" smtClean="0">
                <a:solidFill>
                  <a:schemeClr val="tx1"/>
                </a:solidFill>
                <a:latin typeface="+mn-lt"/>
                <a:ea typeface="+mn-ea"/>
                <a:cs typeface="+mn-cs"/>
              </a:rPr>
              <a:t>Monday through Thursday, classrooms are well utilized and within the target range of 75%.  Although, the classroom utilization on Fridays is significantly lower (63%), which is consistent with last year’s report. </a:t>
            </a:r>
          </a:p>
          <a:p>
            <a:pPr marL="0" marR="0" indent="0" algn="l" defTabSz="914400" rtl="0" eaLnBrk="1" fontAlgn="auto" latinLnBrk="0" hangingPunct="1">
              <a:lnSpc>
                <a:spcPct val="100000"/>
              </a:lnSpc>
              <a:spcBef>
                <a:spcPts val="0"/>
              </a:spcBef>
              <a:spcAft>
                <a:spcPts val="0"/>
              </a:spcAft>
              <a:buClrTx/>
              <a:buSzTx/>
              <a:buFontTx/>
              <a:buNone/>
              <a:tabLst/>
              <a:defRPr/>
            </a:pPr>
            <a:endParaRPr lang="en-CA" sz="1200" i="1"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EAEFA5D0-C2F9-43A9-B35F-E10E3225507D}" type="slidenum">
              <a:rPr lang="en-US" smtClean="0"/>
              <a:pPr/>
              <a:t>15</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1200" kern="1200" dirty="0" smtClean="0">
                <a:solidFill>
                  <a:schemeClr val="tx1"/>
                </a:solidFill>
                <a:latin typeface="+mn-lt"/>
                <a:ea typeface="+mn-ea"/>
                <a:cs typeface="+mn-cs"/>
              </a:rPr>
              <a:t>Consistent with previous years, the most frequent start time is 8:30am.   </a:t>
            </a:r>
          </a:p>
          <a:p>
            <a:pPr marL="0" marR="0" indent="0" algn="l" defTabSz="914400" rtl="0" eaLnBrk="1" fontAlgn="auto" latinLnBrk="0" hangingPunct="1">
              <a:lnSpc>
                <a:spcPct val="100000"/>
              </a:lnSpc>
              <a:spcBef>
                <a:spcPts val="0"/>
              </a:spcBef>
              <a:spcAft>
                <a:spcPts val="0"/>
              </a:spcAft>
              <a:buClrTx/>
              <a:buSzTx/>
              <a:buFontTx/>
              <a:buNone/>
              <a:tabLst/>
              <a:defRPr/>
            </a:pPr>
            <a:endParaRPr lang="en-CA"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CA" sz="1200" kern="1200" dirty="0" smtClean="0">
                <a:solidFill>
                  <a:schemeClr val="tx1"/>
                </a:solidFill>
                <a:latin typeface="+mn-lt"/>
                <a:ea typeface="+mn-ea"/>
                <a:cs typeface="+mn-cs"/>
              </a:rPr>
              <a:t>A lack of diversification with regards to class start times can put pressure on parking, traffic, city transit, student services, and demand for classroom space. So it’s important for class start times to vary over the day. </a:t>
            </a:r>
            <a:endParaRPr lang="en-US" sz="1200" kern="120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EAEFA5D0-C2F9-43A9-B35F-E10E3225507D}" type="slidenum">
              <a:rPr lang="en-US" smtClean="0"/>
              <a:pPr/>
              <a:t>17</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t>Most faculties’ course sections are scheduled in their associated buildings,</a:t>
            </a:r>
            <a:r>
              <a:rPr lang="en-CA" baseline="0" dirty="0" smtClean="0"/>
              <a:t> as we can see by the blue circles. </a:t>
            </a:r>
            <a:endParaRPr lang="en-CA" dirty="0" smtClean="0"/>
          </a:p>
          <a:p>
            <a:endParaRPr lang="en-CA" dirty="0" smtClean="0"/>
          </a:p>
          <a:p>
            <a:r>
              <a:rPr lang="en-CA" dirty="0" smtClean="0"/>
              <a:t>School of Nursing</a:t>
            </a:r>
            <a:r>
              <a:rPr lang="en-CA" baseline="0" dirty="0" smtClean="0"/>
              <a:t> saw the largest change from last year, decreasing its use of the Science building by 32% and moving the majority of its courses to OM.</a:t>
            </a:r>
            <a:endParaRPr lang="en-CA" dirty="0" smtClean="0"/>
          </a:p>
          <a:p>
            <a:endParaRPr lang="en-CA" dirty="0" smtClean="0"/>
          </a:p>
        </p:txBody>
      </p:sp>
      <p:sp>
        <p:nvSpPr>
          <p:cNvPr id="4" name="Slide Number Placeholder 3"/>
          <p:cNvSpPr>
            <a:spLocks noGrp="1"/>
          </p:cNvSpPr>
          <p:nvPr>
            <p:ph type="sldNum" sz="quarter" idx="10"/>
          </p:nvPr>
        </p:nvSpPr>
        <p:spPr/>
        <p:txBody>
          <a:bodyPr/>
          <a:lstStyle/>
          <a:p>
            <a:fld id="{EAEFA5D0-C2F9-43A9-B35F-E10E3225507D}" type="slidenum">
              <a:rPr lang="en-US" smtClean="0"/>
              <a:pPr/>
              <a:t>19</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AEFA5D0-C2F9-43A9-B35F-E10E3225507D}" type="slidenum">
              <a:rPr lang="en-US" smtClean="0"/>
              <a:pPr/>
              <a:t>20</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t>So </a:t>
            </a:r>
            <a:r>
              <a:rPr lang="en-CA" dirty="0" smtClean="0"/>
              <a:t>looking at how we calculated</a:t>
            </a:r>
            <a:r>
              <a:rPr lang="en-CA" baseline="0" dirty="0" smtClean="0"/>
              <a:t> our projections of Full T</a:t>
            </a:r>
            <a:r>
              <a:rPr lang="en-US" baseline="0" dirty="0" smtClean="0"/>
              <a:t>i</a:t>
            </a:r>
            <a:r>
              <a:rPr lang="en-CA" baseline="0" dirty="0" smtClean="0"/>
              <a:t>me Equivalent Growth. </a:t>
            </a:r>
            <a:endParaRPr lang="en-CA" dirty="0" smtClean="0"/>
          </a:p>
          <a:p>
            <a:endParaRPr lang="en-CA"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CA" dirty="0" smtClean="0"/>
              <a:t>The following </a:t>
            </a:r>
            <a:r>
              <a:rPr lang="en-CA" baseline="0" dirty="0" smtClean="0"/>
              <a:t> </a:t>
            </a:r>
            <a:r>
              <a:rPr lang="en-CA" dirty="0" smtClean="0"/>
              <a:t>slides show how many FTEs could be added if we increased our seat utilization to the targeted 85% and our classroom utilization to the targeted 75%.</a:t>
            </a:r>
          </a:p>
          <a:p>
            <a:endParaRPr lang="en-CA" dirty="0" smtClean="0"/>
          </a:p>
        </p:txBody>
      </p:sp>
      <p:sp>
        <p:nvSpPr>
          <p:cNvPr id="4" name="Slide Number Placeholder 3"/>
          <p:cNvSpPr>
            <a:spLocks noGrp="1"/>
          </p:cNvSpPr>
          <p:nvPr>
            <p:ph type="sldNum" sz="quarter" idx="10"/>
          </p:nvPr>
        </p:nvSpPr>
        <p:spPr/>
        <p:txBody>
          <a:bodyPr/>
          <a:lstStyle/>
          <a:p>
            <a:fld id="{EAEFA5D0-C2F9-43A9-B35F-E10E3225507D}" type="slidenum">
              <a:rPr lang="en-US" smtClean="0"/>
              <a:pPr/>
              <a:t>21</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t>Looking at 8-hr day</a:t>
            </a:r>
            <a:endParaRPr lang="en-US" dirty="0"/>
          </a:p>
        </p:txBody>
      </p:sp>
      <p:sp>
        <p:nvSpPr>
          <p:cNvPr id="4" name="Slide Number Placeholder 3"/>
          <p:cNvSpPr>
            <a:spLocks noGrp="1"/>
          </p:cNvSpPr>
          <p:nvPr>
            <p:ph type="sldNum" sz="quarter" idx="10"/>
          </p:nvPr>
        </p:nvSpPr>
        <p:spPr/>
        <p:txBody>
          <a:bodyPr/>
          <a:lstStyle/>
          <a:p>
            <a:fld id="{EAEFA5D0-C2F9-43A9-B35F-E10E3225507D}" type="slidenum">
              <a:rPr lang="en-US" smtClean="0"/>
              <a:pPr/>
              <a:t>22</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u="sng" dirty="0" smtClean="0"/>
              <a:t>Courses:</a:t>
            </a:r>
            <a:r>
              <a:rPr lang="en-CA" u="none" dirty="0" smtClean="0"/>
              <a:t> List of Fall 2011 courses was pulled</a:t>
            </a:r>
            <a:r>
              <a:rPr lang="en-CA" u="none" baseline="0" dirty="0" smtClean="0"/>
              <a:t> from Banner, TRU’s central information system that houses data on course info and registration</a:t>
            </a:r>
          </a:p>
          <a:p>
            <a:r>
              <a:rPr lang="en-CA" u="sng" dirty="0" smtClean="0"/>
              <a:t>Enrolment: </a:t>
            </a:r>
            <a:r>
              <a:rPr lang="en-CA" u="none" dirty="0" smtClean="0"/>
              <a:t> Another</a:t>
            </a:r>
            <a:r>
              <a:rPr lang="en-CA" u="none" baseline="0" dirty="0" smtClean="0"/>
              <a:t> Banner extract was used to provide the number of students enrolled in each course (includes both Int &amp; Domestic students)</a:t>
            </a:r>
          </a:p>
          <a:p>
            <a:r>
              <a:rPr lang="en-CA" u="sng" baseline="0" dirty="0" smtClean="0"/>
              <a:t>Trades</a:t>
            </a:r>
            <a:r>
              <a:rPr lang="en-CA" u="none" baseline="0" dirty="0" smtClean="0"/>
              <a:t>: Excluded in our analysis as scheduling for Trades courses does not primarily reside in Banner</a:t>
            </a:r>
          </a:p>
          <a:p>
            <a:r>
              <a:rPr lang="en-CA" u="sng" baseline="0" dirty="0" smtClean="0"/>
              <a:t>FIS</a:t>
            </a:r>
            <a:r>
              <a:rPr lang="en-CA" u="none" baseline="0" dirty="0" smtClean="0"/>
              <a:t>: The Facilities Inventory Systems database is a inventory of all TRU’s buildings and rooms. We used this to clearly define each room type, capacity, and course enrolment size (SML)	Small: &lt;30	Medium: 30-49	Large: 50+</a:t>
            </a:r>
          </a:p>
          <a:p>
            <a:r>
              <a:rPr lang="en-CA" u="sng" baseline="0" dirty="0" smtClean="0"/>
              <a:t>Days of the </a:t>
            </a:r>
            <a:r>
              <a:rPr lang="en-CA" u="none" baseline="0" dirty="0" smtClean="0"/>
              <a:t>Week: Our analysis was limited to weekdays only</a:t>
            </a:r>
          </a:p>
          <a:p>
            <a:r>
              <a:rPr lang="en-CA" u="sng" baseline="0" dirty="0" smtClean="0"/>
              <a:t>Time of Day:</a:t>
            </a:r>
            <a:r>
              <a:rPr lang="en-CA" u="none" baseline="0" dirty="0" smtClean="0"/>
              <a:t> We broke the TRU 13-hour day into 2 sections:  ‘8 hr day’ which is 8:30 am – 4:30 pm and ‘evening’ which is 4:30pm – 9:30 pm</a:t>
            </a:r>
          </a:p>
          <a:p>
            <a:endParaRPr lang="en-CA" u="none" baseline="0" dirty="0" smtClean="0"/>
          </a:p>
        </p:txBody>
      </p:sp>
      <p:sp>
        <p:nvSpPr>
          <p:cNvPr id="4" name="Slide Number Placeholder 3"/>
          <p:cNvSpPr>
            <a:spLocks noGrp="1"/>
          </p:cNvSpPr>
          <p:nvPr>
            <p:ph type="sldNum" sz="quarter" idx="10"/>
          </p:nvPr>
        </p:nvSpPr>
        <p:spPr/>
        <p:txBody>
          <a:bodyPr/>
          <a:lstStyle/>
          <a:p>
            <a:fld id="{EAEFA5D0-C2F9-43A9-B35F-E10E3225507D}" type="slidenum">
              <a:rPr lang="en-US" smtClean="0"/>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AEFA5D0-C2F9-43A9-B35F-E10E3225507D}" type="slidenum">
              <a:rPr lang="en-US" smtClean="0"/>
              <a:pPr/>
              <a:t>23</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smtClean="0"/>
          </a:p>
        </p:txBody>
      </p:sp>
      <p:sp>
        <p:nvSpPr>
          <p:cNvPr id="4" name="Slide Number Placeholder 3"/>
          <p:cNvSpPr>
            <a:spLocks noGrp="1"/>
          </p:cNvSpPr>
          <p:nvPr>
            <p:ph type="sldNum" sz="quarter" idx="10"/>
          </p:nvPr>
        </p:nvSpPr>
        <p:spPr/>
        <p:txBody>
          <a:bodyPr/>
          <a:lstStyle/>
          <a:p>
            <a:fld id="{EAEFA5D0-C2F9-43A9-B35F-E10E3225507D}" type="slidenum">
              <a:rPr lang="en-US" smtClean="0"/>
              <a:pPr/>
              <a:t>24</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CA" dirty="0" smtClean="0"/>
          </a:p>
          <a:p>
            <a:endParaRPr lang="en-US" dirty="0"/>
          </a:p>
        </p:txBody>
      </p:sp>
      <p:sp>
        <p:nvSpPr>
          <p:cNvPr id="4" name="Slide Number Placeholder 3"/>
          <p:cNvSpPr>
            <a:spLocks noGrp="1"/>
          </p:cNvSpPr>
          <p:nvPr>
            <p:ph type="sldNum" sz="quarter" idx="10"/>
          </p:nvPr>
        </p:nvSpPr>
        <p:spPr/>
        <p:txBody>
          <a:bodyPr/>
          <a:lstStyle/>
          <a:p>
            <a:fld id="{EAEFA5D0-C2F9-43A9-B35F-E10E3225507D}" type="slidenum">
              <a:rPr lang="en-US" smtClean="0"/>
              <a:pPr/>
              <a:t>25</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t>Policy: Departments must ensure that they are not scheduling more then 75% of their classes during </a:t>
            </a:r>
            <a:r>
              <a:rPr lang="en-CA" b="1" dirty="0" smtClean="0"/>
              <a:t>peak times (8:30am to 2:30pm)</a:t>
            </a:r>
          </a:p>
          <a:p>
            <a:endParaRPr lang="en-CA" dirty="0" smtClean="0"/>
          </a:p>
        </p:txBody>
      </p:sp>
      <p:sp>
        <p:nvSpPr>
          <p:cNvPr id="4" name="Slide Number Placeholder 3"/>
          <p:cNvSpPr>
            <a:spLocks noGrp="1"/>
          </p:cNvSpPr>
          <p:nvPr>
            <p:ph type="sldNum" sz="quarter" idx="10"/>
          </p:nvPr>
        </p:nvSpPr>
        <p:spPr/>
        <p:txBody>
          <a:bodyPr/>
          <a:lstStyle/>
          <a:p>
            <a:fld id="{EAEFA5D0-C2F9-43A9-B35F-E10E3225507D}" type="slidenum">
              <a:rPr lang="en-US" smtClean="0"/>
              <a:pPr/>
              <a:t>26</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AEFA5D0-C2F9-43A9-B35F-E10E3225507D}" type="slidenum">
              <a:rPr lang="en-US" smtClean="0"/>
              <a:pPr/>
              <a:t>27</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t>So the big question?</a:t>
            </a:r>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EAEFA5D0-C2F9-43A9-B35F-E10E3225507D}"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b="1" dirty="0" smtClean="0"/>
              <a:t>Classroom Utilization</a:t>
            </a:r>
            <a:r>
              <a:rPr lang="en-CA" b="1" baseline="0" dirty="0" smtClean="0"/>
              <a:t> is defined as the percentage of time that a classroom is used over the operational day.</a:t>
            </a:r>
            <a:endParaRPr lang="en-CA" b="1"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Classrooms are well used during the 8-hour day</a:t>
            </a:r>
            <a:r>
              <a:rPr lang="en-US" sz="1200" kern="1200" baseline="0" dirty="0" smtClean="0">
                <a:solidFill>
                  <a:schemeClr val="tx1"/>
                </a:solidFill>
                <a:latin typeface="+mn-lt"/>
                <a:ea typeface="+mn-ea"/>
                <a:cs typeface="+mn-cs"/>
              </a:rPr>
              <a:t> (73%), however we do see a</a:t>
            </a:r>
            <a:r>
              <a:rPr lang="en-US" sz="1200" kern="1200" dirty="0" smtClean="0">
                <a:solidFill>
                  <a:schemeClr val="tx1"/>
                </a:solidFill>
                <a:latin typeface="+mn-lt"/>
                <a:ea typeface="+mn-ea"/>
                <a:cs typeface="+mn-cs"/>
              </a:rPr>
              <a:t> decrease</a:t>
            </a:r>
            <a:r>
              <a:rPr lang="en-US" sz="1200" kern="1200" baseline="0" dirty="0" smtClean="0">
                <a:solidFill>
                  <a:schemeClr val="tx1"/>
                </a:solidFill>
                <a:latin typeface="+mn-lt"/>
                <a:ea typeface="+mn-ea"/>
                <a:cs typeface="+mn-cs"/>
              </a:rPr>
              <a:t> of</a:t>
            </a:r>
            <a:r>
              <a:rPr lang="en-US" sz="1200" kern="1200" dirty="0" smtClean="0">
                <a:solidFill>
                  <a:schemeClr val="tx1"/>
                </a:solidFill>
                <a:latin typeface="+mn-lt"/>
                <a:ea typeface="+mn-ea"/>
                <a:cs typeface="+mn-cs"/>
              </a:rPr>
              <a:t> 2% from last </a:t>
            </a:r>
            <a:r>
              <a:rPr lang="en-US" sz="1200" kern="1200" dirty="0" smtClean="0">
                <a:solidFill>
                  <a:schemeClr val="tx1"/>
                </a:solidFill>
                <a:latin typeface="+mn-lt"/>
                <a:ea typeface="+mn-ea"/>
                <a:cs typeface="+mn-cs"/>
              </a:rPr>
              <a:t>year.  </a:t>
            </a:r>
            <a:r>
              <a:rPr lang="en-US" sz="1200" kern="1200" dirty="0" smtClean="0">
                <a:solidFill>
                  <a:schemeClr val="tx1"/>
                </a:solidFill>
                <a:latin typeface="+mn-lt"/>
                <a:ea typeface="+mn-ea"/>
                <a:cs typeface="+mn-cs"/>
              </a:rPr>
              <a:t>Utilization of the evening hours increased by 2% from last year but is still well below the target.  There is ample opportunity to grow within the</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current space at TRU, if we were to better utilize the evening hours.</a:t>
            </a:r>
          </a:p>
          <a:p>
            <a:endParaRPr lang="en-CA" b="1" baseline="0" dirty="0" smtClean="0"/>
          </a:p>
          <a:p>
            <a:r>
              <a:rPr lang="en-CA" b="1" baseline="0" dirty="0" smtClean="0"/>
              <a:t>Seat Utilization is the percentage of seats filled by students during the scheduled class time.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Regardless of the time of day, seat utilization is below target,</a:t>
            </a:r>
            <a:r>
              <a:rPr lang="en-US" sz="1200" kern="1200" baseline="0" dirty="0" smtClean="0">
                <a:solidFill>
                  <a:schemeClr val="tx1"/>
                </a:solidFill>
                <a:latin typeface="+mn-lt"/>
                <a:ea typeface="+mn-ea"/>
                <a:cs typeface="+mn-cs"/>
              </a:rPr>
              <a:t> which</a:t>
            </a:r>
            <a:r>
              <a:rPr lang="en-US" sz="1200" kern="1200" dirty="0" smtClean="0">
                <a:solidFill>
                  <a:schemeClr val="tx1"/>
                </a:solidFill>
                <a:latin typeface="+mn-lt"/>
                <a:ea typeface="+mn-ea"/>
                <a:cs typeface="+mn-cs"/>
              </a:rPr>
              <a:t> has held steady over the past two years.  In order to increase seat utilization, there needs to be greater alignment between the room capacity and the number of students enrolled in the course section assigned to that</a:t>
            </a:r>
            <a:r>
              <a:rPr lang="en-US" sz="1200" kern="1200" baseline="0" dirty="0" smtClean="0">
                <a:solidFill>
                  <a:schemeClr val="tx1"/>
                </a:solidFill>
                <a:latin typeface="+mn-lt"/>
                <a:ea typeface="+mn-ea"/>
                <a:cs typeface="+mn-cs"/>
              </a:rPr>
              <a:t> room</a:t>
            </a:r>
            <a:r>
              <a:rPr lang="en-US" sz="1200" kern="1200" dirty="0" smtClean="0">
                <a:solidFill>
                  <a:schemeClr val="tx1"/>
                </a:solidFill>
                <a:latin typeface="+mn-lt"/>
                <a:ea typeface="+mn-ea"/>
                <a:cs typeface="+mn-cs"/>
              </a:rPr>
              <a:t>.</a:t>
            </a:r>
          </a:p>
          <a:p>
            <a:endParaRPr lang="en-CA" b="0" baseline="0" dirty="0" smtClean="0"/>
          </a:p>
          <a:p>
            <a:endParaRPr lang="en-CA" b="0" baseline="0" dirty="0" smtClean="0"/>
          </a:p>
          <a:p>
            <a:endParaRPr lang="en-US" b="0" dirty="0"/>
          </a:p>
        </p:txBody>
      </p:sp>
      <p:sp>
        <p:nvSpPr>
          <p:cNvPr id="4" name="Slide Number Placeholder 3"/>
          <p:cNvSpPr>
            <a:spLocks noGrp="1"/>
          </p:cNvSpPr>
          <p:nvPr>
            <p:ph type="sldNum" sz="quarter" idx="10"/>
          </p:nvPr>
        </p:nvSpPr>
        <p:spPr/>
        <p:txBody>
          <a:bodyPr/>
          <a:lstStyle/>
          <a:p>
            <a:fld id="{EAEFA5D0-C2F9-43A9-B35F-E10E3225507D}"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1200" kern="1200" dirty="0" smtClean="0">
                <a:solidFill>
                  <a:schemeClr val="tx1"/>
                </a:solidFill>
                <a:latin typeface="+mn-lt"/>
                <a:ea typeface="+mn-ea"/>
                <a:cs typeface="+mn-cs"/>
              </a:rPr>
              <a:t>On </a:t>
            </a:r>
            <a:r>
              <a:rPr lang="en-CA" sz="1200" kern="1200" dirty="0" smtClean="0">
                <a:solidFill>
                  <a:schemeClr val="tx1"/>
                </a:solidFill>
                <a:latin typeface="+mn-lt"/>
                <a:ea typeface="+mn-ea"/>
                <a:cs typeface="+mn-cs"/>
              </a:rPr>
              <a:t>average, TRU is filling 62% of the seats in assigned classrooms</a:t>
            </a:r>
            <a:r>
              <a:rPr lang="en-CA" sz="1200" kern="1200" baseline="0" dirty="0" smtClean="0">
                <a:solidFill>
                  <a:schemeClr val="tx1"/>
                </a:solidFill>
                <a:latin typeface="+mn-lt"/>
                <a:ea typeface="+mn-ea"/>
                <a:cs typeface="+mn-cs"/>
              </a:rPr>
              <a:t> over the 13 hr day. </a:t>
            </a:r>
            <a:endParaRPr lang="en-CA" sz="1200" kern="1200" dirty="0" smtClean="0">
              <a:solidFill>
                <a:schemeClr val="tx1"/>
              </a:solidFill>
              <a:latin typeface="+mn-lt"/>
              <a:ea typeface="+mn-ea"/>
              <a:cs typeface="+mn-cs"/>
            </a:endParaRPr>
          </a:p>
          <a:p>
            <a:endParaRPr lang="en-CA" sz="1200"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EAEFA5D0-C2F9-43A9-B35F-E10E3225507D}"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Looking at the AHT Building we see that there is an excellent alignment between the size of the rooms and the number of enrolments</a:t>
            </a:r>
            <a:r>
              <a:rPr lang="en-US" sz="1200" kern="1200" baseline="0" dirty="0" smtClean="0">
                <a:solidFill>
                  <a:schemeClr val="tx1"/>
                </a:solidFill>
                <a:latin typeface="+mn-lt"/>
                <a:ea typeface="+mn-ea"/>
                <a:cs typeface="+mn-cs"/>
              </a:rPr>
              <a:t>, SU rate is 93%.</a:t>
            </a:r>
            <a:r>
              <a:rPr lang="en-US" sz="1200" kern="1200" dirty="0" smtClean="0">
                <a:solidFill>
                  <a:schemeClr val="tx1"/>
                </a:solidFill>
                <a:latin typeface="+mn-lt"/>
                <a:ea typeface="+mn-ea"/>
                <a:cs typeface="+mn-cs"/>
              </a:rPr>
              <a:t>  The remaining buildings show larger variations</a:t>
            </a:r>
            <a:r>
              <a:rPr lang="en-US" sz="1200" kern="1200" baseline="0" dirty="0" smtClean="0">
                <a:solidFill>
                  <a:schemeClr val="tx1"/>
                </a:solidFill>
                <a:latin typeface="+mn-lt"/>
                <a:ea typeface="+mn-ea"/>
                <a:cs typeface="+mn-cs"/>
              </a:rPr>
              <a:t> of utilization rates.</a:t>
            </a:r>
            <a:endParaRPr lang="en-CA" sz="1200" kern="1200" dirty="0" smtClean="0">
              <a:solidFill>
                <a:schemeClr val="tx1"/>
              </a:solidFill>
              <a:latin typeface="+mn-lt"/>
              <a:ea typeface="+mn-ea"/>
              <a:cs typeface="+mn-cs"/>
            </a:endParaRPr>
          </a:p>
          <a:p>
            <a:endParaRPr lang="en-CA"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EAEFA5D0-C2F9-43A9-B35F-E10E3225507D}"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1200" b="1" kern="1200" baseline="0" dirty="0" smtClean="0">
                <a:solidFill>
                  <a:schemeClr val="tx1"/>
                </a:solidFill>
                <a:latin typeface="+mn-lt"/>
                <a:ea typeface="+mn-ea"/>
                <a:cs typeface="+mn-cs"/>
              </a:rPr>
              <a:t>Lets take a closer look at CU.</a:t>
            </a:r>
            <a:endParaRPr lang="en-CA"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CA"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CA" sz="1200" kern="1200" dirty="0" smtClean="0">
                <a:solidFill>
                  <a:schemeClr val="tx1"/>
                </a:solidFill>
                <a:latin typeface="+mn-lt"/>
                <a:ea typeface="+mn-ea"/>
                <a:cs typeface="+mn-cs"/>
              </a:rPr>
              <a:t>Most buildings have a fairly high classroom utilization rate for the 8-hr day, but these rate drops significantly in the evening period.  This underutilization of classrooms in the evening time period is still one of the biggest areas for potential growth.  </a:t>
            </a:r>
            <a:endParaRPr lang="en-US" sz="1200" kern="1200" dirty="0" smtClean="0">
              <a:solidFill>
                <a:schemeClr val="tx1"/>
              </a:solidFill>
              <a:latin typeface="+mn-lt"/>
              <a:ea typeface="+mn-ea"/>
              <a:cs typeface="+mn-cs"/>
            </a:endParaRPr>
          </a:p>
          <a:p>
            <a:endParaRPr lang="en-CA" sz="1200" b="0"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EAEFA5D0-C2F9-43A9-B35F-E10E3225507D}"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baseline="0" dirty="0" smtClean="0"/>
              <a:t>These two charts are looking at classroom utilizations rates only for the Arts &amp; Education Building. The chart on the left shows a break down by classrooms of the utilization rate over the 8-hrd day, and the chart on the right is over the evening period. Note that none of the classrooms over the evening meet the target rate of 75%.</a:t>
            </a:r>
          </a:p>
          <a:p>
            <a:pPr marL="0" marR="0" indent="0" algn="l" defTabSz="914400" rtl="0" eaLnBrk="1" fontAlgn="auto" latinLnBrk="0" hangingPunct="1">
              <a:lnSpc>
                <a:spcPct val="100000"/>
              </a:lnSpc>
              <a:spcBef>
                <a:spcPts val="0"/>
              </a:spcBef>
              <a:spcAft>
                <a:spcPts val="0"/>
              </a:spcAft>
              <a:buClrTx/>
              <a:buSzTx/>
              <a:buFontTx/>
              <a:buNone/>
              <a:tabLst/>
              <a:defRPr/>
            </a:pPr>
            <a:endParaRPr lang="en-CA"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Classrooms are defined as either dedicated or non-dedicated.  A dedicated room is defined as a ‘special purpose’ room that is assigned to a specific program/department and is unavailable to the central scheduler for scheduling purposes.  In the</a:t>
            </a:r>
            <a:r>
              <a:rPr lang="en-US" sz="1200" kern="1200" baseline="0" dirty="0" smtClean="0">
                <a:solidFill>
                  <a:schemeClr val="tx1"/>
                </a:solidFill>
                <a:latin typeface="+mn-lt"/>
                <a:ea typeface="+mn-ea"/>
                <a:cs typeface="+mn-cs"/>
              </a:rPr>
              <a:t> above charts</a:t>
            </a:r>
            <a:r>
              <a:rPr lang="en-US" sz="1200" kern="1200" dirty="0" smtClean="0">
                <a:solidFill>
                  <a:schemeClr val="tx1"/>
                </a:solidFill>
                <a:latin typeface="+mn-lt"/>
                <a:ea typeface="+mn-ea"/>
                <a:cs typeface="+mn-cs"/>
              </a:rPr>
              <a:t> the dedicated rooms are represented by the orange bars</a:t>
            </a:r>
            <a:r>
              <a:rPr lang="en-US" sz="1200" kern="1200" baseline="0" dirty="0" smtClean="0">
                <a:solidFill>
                  <a:schemeClr val="tx1"/>
                </a:solidFill>
                <a:latin typeface="+mn-lt"/>
                <a:ea typeface="+mn-ea"/>
                <a:cs typeface="+mn-cs"/>
              </a:rPr>
              <a:t> and appear to be considerably less utilized. </a:t>
            </a:r>
            <a:endParaRPr lang="en-US"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CA"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Since scheduling of dedicated rooms is not done centrally, not all their information may be in Banner. Further, there is no requirement to report usage of the dedicated space. The data for this report was derived from Banner therefore the dedicated rooms may in fact not be underutilized, just under-reported which could be affecting the overall classroom utilization rate. </a:t>
            </a:r>
          </a:p>
          <a:p>
            <a:pPr marL="0" marR="0" indent="0" algn="l" defTabSz="914400" rtl="0" eaLnBrk="1" fontAlgn="auto" latinLnBrk="0" hangingPunct="1">
              <a:lnSpc>
                <a:spcPct val="100000"/>
              </a:lnSpc>
              <a:spcBef>
                <a:spcPts val="0"/>
              </a:spcBef>
              <a:spcAft>
                <a:spcPts val="0"/>
              </a:spcAft>
              <a:buClrTx/>
              <a:buSzTx/>
              <a:buFontTx/>
              <a:buNone/>
              <a:tabLst/>
              <a:defRPr/>
            </a:pPr>
            <a:endParaRPr lang="en-CA"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CA"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CA" baseline="0" dirty="0" smtClean="0"/>
          </a:p>
          <a:p>
            <a:endParaRPr lang="en-US" b="0" dirty="0"/>
          </a:p>
        </p:txBody>
      </p:sp>
      <p:sp>
        <p:nvSpPr>
          <p:cNvPr id="4" name="Slide Number Placeholder 3"/>
          <p:cNvSpPr>
            <a:spLocks noGrp="1"/>
          </p:cNvSpPr>
          <p:nvPr>
            <p:ph type="sldNum" sz="quarter" idx="10"/>
          </p:nvPr>
        </p:nvSpPr>
        <p:spPr/>
        <p:txBody>
          <a:bodyPr/>
          <a:lstStyle/>
          <a:p>
            <a:fld id="{EAEFA5D0-C2F9-43A9-B35F-E10E3225507D}"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AEFA5D0-C2F9-43A9-B35F-E10E3225507D}"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33D33F8-7319-4D3F-888D-068B8B175802}" type="datetimeFigureOut">
              <a:rPr lang="en-US" smtClean="0"/>
              <a:pPr/>
              <a:t>3/22/2012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764DE84-6349-46C9-A243-6FB6E9F50501}" type="slidenum">
              <a:rPr lang="en-US" smtClean="0"/>
              <a:pPr/>
              <a:t>‹#›</a:t>
            </a:fld>
            <a:endParaRPr lang="en-US" dirty="0"/>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33D33F8-7319-4D3F-888D-068B8B175802}" type="datetimeFigureOut">
              <a:rPr lang="en-US" smtClean="0"/>
              <a:pPr/>
              <a:t>3/22/2012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764DE84-6349-46C9-A243-6FB6E9F50501}" type="slidenum">
              <a:rPr lang="en-US" smtClean="0"/>
              <a:pPr/>
              <a:t>‹#›</a:t>
            </a:fld>
            <a:endParaRPr lang="en-US" dirty="0"/>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33D33F8-7319-4D3F-888D-068B8B175802}" type="datetimeFigureOut">
              <a:rPr lang="en-US" smtClean="0"/>
              <a:pPr/>
              <a:t>3/22/2012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764DE84-6349-46C9-A243-6FB6E9F50501}" type="slidenum">
              <a:rPr lang="en-US" smtClean="0"/>
              <a:pPr/>
              <a:t>‹#›</a:t>
            </a:fld>
            <a:endParaRPr lang="en-US" dirty="0"/>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33D33F8-7319-4D3F-888D-068B8B175802}" type="datetimeFigureOut">
              <a:rPr lang="en-US" smtClean="0"/>
              <a:pPr/>
              <a:t>3/22/2012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764DE84-6349-46C9-A243-6FB6E9F50501}" type="slidenum">
              <a:rPr lang="en-US" smtClean="0"/>
              <a:pPr/>
              <a:t>‹#›</a:t>
            </a:fld>
            <a:endParaRPr lang="en-US" dirty="0"/>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33D33F8-7319-4D3F-888D-068B8B175802}" type="datetimeFigureOut">
              <a:rPr lang="en-US" smtClean="0"/>
              <a:pPr/>
              <a:t>3/22/2012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764DE84-6349-46C9-A243-6FB6E9F50501}" type="slidenum">
              <a:rPr lang="en-US" smtClean="0"/>
              <a:pPr/>
              <a:t>‹#›</a:t>
            </a:fld>
            <a:endParaRPr lang="en-US" dirty="0"/>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33D33F8-7319-4D3F-888D-068B8B175802}" type="datetimeFigureOut">
              <a:rPr lang="en-US" smtClean="0"/>
              <a:pPr/>
              <a:t>3/22/2012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764DE84-6349-46C9-A243-6FB6E9F50501}" type="slidenum">
              <a:rPr lang="en-US" smtClean="0"/>
              <a:pPr/>
              <a:t>‹#›</a:t>
            </a:fld>
            <a:endParaRPr lang="en-US" dirty="0"/>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33D33F8-7319-4D3F-888D-068B8B175802}" type="datetimeFigureOut">
              <a:rPr lang="en-US" smtClean="0"/>
              <a:pPr/>
              <a:t>3/22/2012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764DE84-6349-46C9-A243-6FB6E9F50501}" type="slidenum">
              <a:rPr lang="en-US" smtClean="0"/>
              <a:pPr/>
              <a:t>‹#›</a:t>
            </a:fld>
            <a:endParaRPr lang="en-US" dirty="0"/>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33D33F8-7319-4D3F-888D-068B8B175802}" type="datetimeFigureOut">
              <a:rPr lang="en-US" smtClean="0"/>
              <a:pPr/>
              <a:t>3/22/2012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764DE84-6349-46C9-A243-6FB6E9F50501}" type="slidenum">
              <a:rPr lang="en-US" smtClean="0"/>
              <a:pPr/>
              <a:t>‹#›</a:t>
            </a:fld>
            <a:endParaRPr lang="en-US" dirty="0"/>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3D33F8-7319-4D3F-888D-068B8B175802}" type="datetimeFigureOut">
              <a:rPr lang="en-US" smtClean="0"/>
              <a:pPr/>
              <a:t>3/22/2012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764DE84-6349-46C9-A243-6FB6E9F50501}" type="slidenum">
              <a:rPr lang="en-US" smtClean="0"/>
              <a:pPr/>
              <a:t>‹#›</a:t>
            </a:fld>
            <a:endParaRPr lang="en-US" dirty="0"/>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3D33F8-7319-4D3F-888D-068B8B175802}" type="datetimeFigureOut">
              <a:rPr lang="en-US" smtClean="0"/>
              <a:pPr/>
              <a:t>3/22/2012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764DE84-6349-46C9-A243-6FB6E9F50501}" type="slidenum">
              <a:rPr lang="en-US" smtClean="0"/>
              <a:pPr/>
              <a:t>‹#›</a:t>
            </a:fld>
            <a:endParaRPr lang="en-US" dirty="0"/>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3D33F8-7319-4D3F-888D-068B8B175802}" type="datetimeFigureOut">
              <a:rPr lang="en-US" smtClean="0"/>
              <a:pPr/>
              <a:t>3/22/2012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764DE84-6349-46C9-A243-6FB6E9F50501}" type="slidenum">
              <a:rPr lang="en-US" smtClean="0"/>
              <a:pPr/>
              <a:t>‹#›</a:t>
            </a:fld>
            <a:endParaRPr lang="en-US" dirty="0"/>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3D33F8-7319-4D3F-888D-068B8B175802}" type="datetimeFigureOut">
              <a:rPr lang="en-US" smtClean="0"/>
              <a:pPr/>
              <a:t>3/22/2012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64DE84-6349-46C9-A243-6FB6E9F50501}"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11.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10.em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6.emf"/><Relationship Id="rId4" Type="http://schemas.openxmlformats.org/officeDocument/2006/relationships/image" Target="../media/image5.emf"/></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27" name="Group 3"/>
          <p:cNvGrpSpPr>
            <a:grpSpLocks/>
          </p:cNvGrpSpPr>
          <p:nvPr/>
        </p:nvGrpSpPr>
        <p:grpSpPr bwMode="auto">
          <a:xfrm>
            <a:off x="0" y="1556792"/>
            <a:ext cx="9144000" cy="4429156"/>
            <a:chOff x="-6" y="3399"/>
            <a:chExt cx="12197" cy="4253"/>
          </a:xfrm>
        </p:grpSpPr>
        <p:grpSp>
          <p:nvGrpSpPr>
            <p:cNvPr id="1028" name="Group 4"/>
            <p:cNvGrpSpPr>
              <a:grpSpLocks/>
            </p:cNvGrpSpPr>
            <p:nvPr/>
          </p:nvGrpSpPr>
          <p:grpSpPr bwMode="auto">
            <a:xfrm>
              <a:off x="-6" y="3717"/>
              <a:ext cx="12189" cy="3550"/>
              <a:chOff x="18" y="7468"/>
              <a:chExt cx="12189" cy="3550"/>
            </a:xfrm>
          </p:grpSpPr>
          <p:sp>
            <p:nvSpPr>
              <p:cNvPr id="1029" name="Freeform 5"/>
              <p:cNvSpPr>
                <a:spLocks/>
              </p:cNvSpPr>
              <p:nvPr/>
            </p:nvSpPr>
            <p:spPr bwMode="auto">
              <a:xfrm>
                <a:off x="18" y="7837"/>
                <a:ext cx="7132" cy="2863"/>
              </a:xfrm>
              <a:custGeom>
                <a:avLst/>
                <a:gdLst/>
                <a:ahLst/>
                <a:cxnLst>
                  <a:cxn ang="0">
                    <a:pos x="0" y="0"/>
                  </a:cxn>
                  <a:cxn ang="0">
                    <a:pos x="17" y="2863"/>
                  </a:cxn>
                  <a:cxn ang="0">
                    <a:pos x="7132" y="2578"/>
                  </a:cxn>
                  <a:cxn ang="0">
                    <a:pos x="7132" y="200"/>
                  </a:cxn>
                  <a:cxn ang="0">
                    <a:pos x="0" y="0"/>
                  </a:cxn>
                </a:cxnLst>
                <a:rect l="0" t="0" r="r" b="b"/>
                <a:pathLst>
                  <a:path w="7132" h="2863">
                    <a:moveTo>
                      <a:pt x="0" y="0"/>
                    </a:moveTo>
                    <a:lnTo>
                      <a:pt x="17" y="2863"/>
                    </a:lnTo>
                    <a:lnTo>
                      <a:pt x="7132" y="2578"/>
                    </a:lnTo>
                    <a:lnTo>
                      <a:pt x="7132" y="200"/>
                    </a:lnTo>
                    <a:lnTo>
                      <a:pt x="0" y="0"/>
                    </a:lnTo>
                    <a:close/>
                  </a:path>
                </a:pathLst>
              </a:custGeom>
              <a:solidFill>
                <a:srgbClr val="A7BFDE">
                  <a:alpha val="5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30" name="Freeform 6"/>
              <p:cNvSpPr>
                <a:spLocks/>
              </p:cNvSpPr>
              <p:nvPr/>
            </p:nvSpPr>
            <p:spPr bwMode="auto">
              <a:xfrm>
                <a:off x="7150" y="7468"/>
                <a:ext cx="3466" cy="3550"/>
              </a:xfrm>
              <a:custGeom>
                <a:avLst/>
                <a:gdLst/>
                <a:ahLst/>
                <a:cxnLst>
                  <a:cxn ang="0">
                    <a:pos x="0" y="569"/>
                  </a:cxn>
                  <a:cxn ang="0">
                    <a:pos x="0" y="2930"/>
                  </a:cxn>
                  <a:cxn ang="0">
                    <a:pos x="3466" y="3550"/>
                  </a:cxn>
                  <a:cxn ang="0">
                    <a:pos x="3466" y="0"/>
                  </a:cxn>
                  <a:cxn ang="0">
                    <a:pos x="0" y="569"/>
                  </a:cxn>
                </a:cxnLst>
                <a:rect l="0" t="0" r="r" b="b"/>
                <a:pathLst>
                  <a:path w="3466" h="3550">
                    <a:moveTo>
                      <a:pt x="0" y="569"/>
                    </a:moveTo>
                    <a:lnTo>
                      <a:pt x="0" y="2930"/>
                    </a:lnTo>
                    <a:lnTo>
                      <a:pt x="3466" y="3550"/>
                    </a:lnTo>
                    <a:lnTo>
                      <a:pt x="3466" y="0"/>
                    </a:lnTo>
                    <a:lnTo>
                      <a:pt x="0" y="569"/>
                    </a:lnTo>
                    <a:close/>
                  </a:path>
                </a:pathLst>
              </a:custGeom>
              <a:solidFill>
                <a:srgbClr val="D3DFEE">
                  <a:alpha val="5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31" name="Freeform 7"/>
              <p:cNvSpPr>
                <a:spLocks/>
              </p:cNvSpPr>
              <p:nvPr/>
            </p:nvSpPr>
            <p:spPr bwMode="auto">
              <a:xfrm>
                <a:off x="10616" y="7468"/>
                <a:ext cx="1591" cy="3550"/>
              </a:xfrm>
              <a:custGeom>
                <a:avLst/>
                <a:gdLst/>
                <a:ahLst/>
                <a:cxnLst>
                  <a:cxn ang="0">
                    <a:pos x="0" y="0"/>
                  </a:cxn>
                  <a:cxn ang="0">
                    <a:pos x="0" y="3550"/>
                  </a:cxn>
                  <a:cxn ang="0">
                    <a:pos x="1591" y="2746"/>
                  </a:cxn>
                  <a:cxn ang="0">
                    <a:pos x="1591" y="737"/>
                  </a:cxn>
                  <a:cxn ang="0">
                    <a:pos x="0" y="0"/>
                  </a:cxn>
                </a:cxnLst>
                <a:rect l="0" t="0" r="r" b="b"/>
                <a:pathLst>
                  <a:path w="1591" h="3550">
                    <a:moveTo>
                      <a:pt x="0" y="0"/>
                    </a:moveTo>
                    <a:lnTo>
                      <a:pt x="0" y="3550"/>
                    </a:lnTo>
                    <a:lnTo>
                      <a:pt x="1591" y="2746"/>
                    </a:lnTo>
                    <a:lnTo>
                      <a:pt x="1591" y="737"/>
                    </a:lnTo>
                    <a:lnTo>
                      <a:pt x="0" y="0"/>
                    </a:lnTo>
                    <a:close/>
                  </a:path>
                </a:pathLst>
              </a:custGeom>
              <a:solidFill>
                <a:srgbClr val="A7BFDE">
                  <a:alpha val="5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1032" name="Freeform 8"/>
            <p:cNvSpPr>
              <a:spLocks/>
            </p:cNvSpPr>
            <p:nvPr/>
          </p:nvSpPr>
          <p:spPr bwMode="auto">
            <a:xfrm>
              <a:off x="8071" y="4069"/>
              <a:ext cx="4120" cy="2913"/>
            </a:xfrm>
            <a:custGeom>
              <a:avLst/>
              <a:gdLst/>
              <a:ahLst/>
              <a:cxnLst>
                <a:cxn ang="0">
                  <a:pos x="1" y="251"/>
                </a:cxn>
                <a:cxn ang="0">
                  <a:pos x="0" y="2662"/>
                </a:cxn>
                <a:cxn ang="0">
                  <a:pos x="4120" y="2913"/>
                </a:cxn>
                <a:cxn ang="0">
                  <a:pos x="4120" y="0"/>
                </a:cxn>
                <a:cxn ang="0">
                  <a:pos x="1" y="251"/>
                </a:cxn>
              </a:cxnLst>
              <a:rect l="0" t="0" r="r" b="b"/>
              <a:pathLst>
                <a:path w="4120" h="2913">
                  <a:moveTo>
                    <a:pt x="1" y="251"/>
                  </a:moveTo>
                  <a:lnTo>
                    <a:pt x="0" y="2662"/>
                  </a:lnTo>
                  <a:lnTo>
                    <a:pt x="4120" y="2913"/>
                  </a:lnTo>
                  <a:lnTo>
                    <a:pt x="4120" y="0"/>
                  </a:lnTo>
                  <a:lnTo>
                    <a:pt x="1" y="251"/>
                  </a:lnTo>
                  <a:close/>
                </a:path>
              </a:pathLst>
            </a:custGeom>
            <a:solidFill>
              <a:srgbClr val="D8D8D8"/>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33" name="Freeform 9"/>
            <p:cNvSpPr>
              <a:spLocks/>
            </p:cNvSpPr>
            <p:nvPr/>
          </p:nvSpPr>
          <p:spPr bwMode="auto">
            <a:xfrm>
              <a:off x="4104" y="3399"/>
              <a:ext cx="3985" cy="4236"/>
            </a:xfrm>
            <a:custGeom>
              <a:avLst/>
              <a:gdLst/>
              <a:ahLst/>
              <a:cxnLst>
                <a:cxn ang="0">
                  <a:pos x="0" y="0"/>
                </a:cxn>
                <a:cxn ang="0">
                  <a:pos x="0" y="4236"/>
                </a:cxn>
                <a:cxn ang="0">
                  <a:pos x="3985" y="3349"/>
                </a:cxn>
                <a:cxn ang="0">
                  <a:pos x="3985" y="921"/>
                </a:cxn>
                <a:cxn ang="0">
                  <a:pos x="0" y="0"/>
                </a:cxn>
              </a:cxnLst>
              <a:rect l="0" t="0" r="r" b="b"/>
              <a:pathLst>
                <a:path w="3985" h="4236">
                  <a:moveTo>
                    <a:pt x="0" y="0"/>
                  </a:moveTo>
                  <a:lnTo>
                    <a:pt x="0" y="4236"/>
                  </a:lnTo>
                  <a:lnTo>
                    <a:pt x="3985" y="3349"/>
                  </a:lnTo>
                  <a:lnTo>
                    <a:pt x="3985" y="921"/>
                  </a:lnTo>
                  <a:lnTo>
                    <a:pt x="0" y="0"/>
                  </a:lnTo>
                  <a:close/>
                </a:path>
              </a:pathLst>
            </a:custGeom>
            <a:solidFill>
              <a:srgbClr val="BFBFB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34" name="Freeform 10"/>
            <p:cNvSpPr>
              <a:spLocks/>
            </p:cNvSpPr>
            <p:nvPr/>
          </p:nvSpPr>
          <p:spPr bwMode="auto">
            <a:xfrm>
              <a:off x="18" y="3399"/>
              <a:ext cx="4086" cy="4253"/>
            </a:xfrm>
            <a:custGeom>
              <a:avLst/>
              <a:gdLst/>
              <a:ahLst/>
              <a:cxnLst>
                <a:cxn ang="0">
                  <a:pos x="4086" y="0"/>
                </a:cxn>
                <a:cxn ang="0">
                  <a:pos x="4084" y="4253"/>
                </a:cxn>
                <a:cxn ang="0">
                  <a:pos x="0" y="3198"/>
                </a:cxn>
                <a:cxn ang="0">
                  <a:pos x="0" y="1072"/>
                </a:cxn>
                <a:cxn ang="0">
                  <a:pos x="4086" y="0"/>
                </a:cxn>
              </a:cxnLst>
              <a:rect l="0" t="0" r="r" b="b"/>
              <a:pathLst>
                <a:path w="4086" h="4253">
                  <a:moveTo>
                    <a:pt x="4086" y="0"/>
                  </a:moveTo>
                  <a:lnTo>
                    <a:pt x="4084" y="4253"/>
                  </a:lnTo>
                  <a:lnTo>
                    <a:pt x="0" y="3198"/>
                  </a:lnTo>
                  <a:lnTo>
                    <a:pt x="0" y="1072"/>
                  </a:lnTo>
                  <a:lnTo>
                    <a:pt x="4086" y="0"/>
                  </a:lnTo>
                  <a:close/>
                </a:path>
              </a:pathLst>
            </a:custGeom>
            <a:solidFill>
              <a:srgbClr val="D8D8D8"/>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35" name="Freeform 11"/>
            <p:cNvSpPr>
              <a:spLocks/>
            </p:cNvSpPr>
            <p:nvPr/>
          </p:nvSpPr>
          <p:spPr bwMode="auto">
            <a:xfrm>
              <a:off x="17" y="3617"/>
              <a:ext cx="2076" cy="3851"/>
            </a:xfrm>
            <a:custGeom>
              <a:avLst/>
              <a:gdLst/>
              <a:ahLst/>
              <a:cxnLst>
                <a:cxn ang="0">
                  <a:pos x="0" y="921"/>
                </a:cxn>
                <a:cxn ang="0">
                  <a:pos x="2060" y="0"/>
                </a:cxn>
                <a:cxn ang="0">
                  <a:pos x="2076" y="3851"/>
                </a:cxn>
                <a:cxn ang="0">
                  <a:pos x="0" y="2981"/>
                </a:cxn>
                <a:cxn ang="0">
                  <a:pos x="0" y="921"/>
                </a:cxn>
              </a:cxnLst>
              <a:rect l="0" t="0" r="r" b="b"/>
              <a:pathLst>
                <a:path w="2076" h="3851">
                  <a:moveTo>
                    <a:pt x="0" y="921"/>
                  </a:moveTo>
                  <a:lnTo>
                    <a:pt x="2060" y="0"/>
                  </a:lnTo>
                  <a:lnTo>
                    <a:pt x="2076" y="3851"/>
                  </a:lnTo>
                  <a:lnTo>
                    <a:pt x="0" y="2981"/>
                  </a:lnTo>
                  <a:lnTo>
                    <a:pt x="0" y="921"/>
                  </a:lnTo>
                  <a:close/>
                </a:path>
              </a:pathLst>
            </a:custGeom>
            <a:solidFill>
              <a:srgbClr val="D3DFEE">
                <a:alpha val="7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36" name="Freeform 12"/>
            <p:cNvSpPr>
              <a:spLocks/>
            </p:cNvSpPr>
            <p:nvPr/>
          </p:nvSpPr>
          <p:spPr bwMode="auto">
            <a:xfrm>
              <a:off x="2077" y="3617"/>
              <a:ext cx="6011" cy="3835"/>
            </a:xfrm>
            <a:custGeom>
              <a:avLst/>
              <a:gdLst/>
              <a:ahLst/>
              <a:cxnLst>
                <a:cxn ang="0">
                  <a:pos x="0" y="0"/>
                </a:cxn>
                <a:cxn ang="0">
                  <a:pos x="17" y="3835"/>
                </a:cxn>
                <a:cxn ang="0">
                  <a:pos x="6011" y="2629"/>
                </a:cxn>
                <a:cxn ang="0">
                  <a:pos x="6011" y="1239"/>
                </a:cxn>
                <a:cxn ang="0">
                  <a:pos x="0" y="0"/>
                </a:cxn>
              </a:cxnLst>
              <a:rect l="0" t="0" r="r" b="b"/>
              <a:pathLst>
                <a:path w="6011" h="3835">
                  <a:moveTo>
                    <a:pt x="0" y="0"/>
                  </a:moveTo>
                  <a:lnTo>
                    <a:pt x="17" y="3835"/>
                  </a:lnTo>
                  <a:lnTo>
                    <a:pt x="6011" y="2629"/>
                  </a:lnTo>
                  <a:lnTo>
                    <a:pt x="6011" y="1239"/>
                  </a:lnTo>
                  <a:lnTo>
                    <a:pt x="0" y="0"/>
                  </a:lnTo>
                  <a:close/>
                </a:path>
              </a:pathLst>
            </a:custGeom>
            <a:solidFill>
              <a:srgbClr val="A7BFDE">
                <a:alpha val="7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37" name="Freeform 13"/>
            <p:cNvSpPr>
              <a:spLocks/>
            </p:cNvSpPr>
            <p:nvPr/>
          </p:nvSpPr>
          <p:spPr bwMode="auto">
            <a:xfrm>
              <a:off x="8088" y="3835"/>
              <a:ext cx="4102" cy="3432"/>
            </a:xfrm>
            <a:custGeom>
              <a:avLst/>
              <a:gdLst/>
              <a:ahLst/>
              <a:cxnLst>
                <a:cxn ang="0">
                  <a:pos x="0" y="1038"/>
                </a:cxn>
                <a:cxn ang="0">
                  <a:pos x="0" y="2411"/>
                </a:cxn>
                <a:cxn ang="0">
                  <a:pos x="4102" y="3432"/>
                </a:cxn>
                <a:cxn ang="0">
                  <a:pos x="4102" y="0"/>
                </a:cxn>
                <a:cxn ang="0">
                  <a:pos x="0" y="1038"/>
                </a:cxn>
              </a:cxnLst>
              <a:rect l="0" t="0" r="r" b="b"/>
              <a:pathLst>
                <a:path w="4102" h="3432">
                  <a:moveTo>
                    <a:pt x="0" y="1038"/>
                  </a:moveTo>
                  <a:lnTo>
                    <a:pt x="0" y="2411"/>
                  </a:lnTo>
                  <a:lnTo>
                    <a:pt x="4102" y="3432"/>
                  </a:lnTo>
                  <a:lnTo>
                    <a:pt x="4102" y="0"/>
                  </a:lnTo>
                  <a:lnTo>
                    <a:pt x="0" y="1038"/>
                  </a:lnTo>
                  <a:close/>
                </a:path>
              </a:pathLst>
            </a:custGeom>
            <a:solidFill>
              <a:srgbClr val="D3DFEE">
                <a:alpha val="7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pic>
        <p:nvPicPr>
          <p:cNvPr id="18" name="Picture 17" descr="H:\A New Filing Structure\Administration\Office\Logos\IPA_H1TRU.png"/>
          <p:cNvPicPr/>
          <p:nvPr/>
        </p:nvPicPr>
        <p:blipFill>
          <a:blip r:embed="rId3" cstate="print"/>
          <a:srcRect l="4503" t="15179" r="4878" b="15178"/>
          <a:stretch>
            <a:fillRect/>
          </a:stretch>
        </p:blipFill>
        <p:spPr bwMode="auto">
          <a:xfrm>
            <a:off x="4429124" y="571480"/>
            <a:ext cx="3929496" cy="872836"/>
          </a:xfrm>
          <a:prstGeom prst="rect">
            <a:avLst/>
          </a:prstGeom>
          <a:noFill/>
          <a:ln w="9525">
            <a:noFill/>
            <a:miter lim="800000"/>
            <a:headEnd/>
            <a:tailEnd/>
          </a:ln>
        </p:spPr>
      </p:pic>
      <p:sp>
        <p:nvSpPr>
          <p:cNvPr id="16" name="TextBox 15"/>
          <p:cNvSpPr txBox="1"/>
          <p:nvPr/>
        </p:nvSpPr>
        <p:spPr>
          <a:xfrm>
            <a:off x="2555776" y="3861048"/>
            <a:ext cx="4500594" cy="923330"/>
          </a:xfrm>
          <a:prstGeom prst="rect">
            <a:avLst/>
          </a:prstGeom>
          <a:noFill/>
        </p:spPr>
        <p:txBody>
          <a:bodyPr wrap="square" rtlCol="0">
            <a:spAutoFit/>
          </a:bodyPr>
          <a:lstStyle/>
          <a:p>
            <a:pPr algn="ctr"/>
            <a:r>
              <a:rPr lang="en-CA" sz="5400" b="1" dirty="0" smtClean="0">
                <a:solidFill>
                  <a:srgbClr val="002060"/>
                </a:solidFill>
              </a:rPr>
              <a:t>Fall 2011</a:t>
            </a:r>
            <a:endParaRPr lang="en-US" sz="5400" b="1" dirty="0">
              <a:solidFill>
                <a:srgbClr val="002060"/>
              </a:solidFill>
            </a:endParaRPr>
          </a:p>
        </p:txBody>
      </p:sp>
      <p:sp>
        <p:nvSpPr>
          <p:cNvPr id="17" name="TextBox 16"/>
          <p:cNvSpPr txBox="1"/>
          <p:nvPr/>
        </p:nvSpPr>
        <p:spPr>
          <a:xfrm>
            <a:off x="827584" y="2924944"/>
            <a:ext cx="7848872" cy="830997"/>
          </a:xfrm>
          <a:prstGeom prst="rect">
            <a:avLst/>
          </a:prstGeom>
          <a:noFill/>
        </p:spPr>
        <p:txBody>
          <a:bodyPr wrap="square" rtlCol="0">
            <a:spAutoFit/>
          </a:bodyPr>
          <a:lstStyle/>
          <a:p>
            <a:r>
              <a:rPr lang="en-CA" sz="4800" b="1" dirty="0" smtClean="0">
                <a:solidFill>
                  <a:schemeClr val="tx2">
                    <a:lumMod val="75000"/>
                  </a:schemeClr>
                </a:solidFill>
              </a:rPr>
              <a:t>Space Utilization Presentation </a:t>
            </a:r>
            <a:endParaRPr lang="en-US" sz="4800" b="1" dirty="0">
              <a:solidFill>
                <a:schemeClr val="tx2">
                  <a:lumMod val="75000"/>
                </a:schemeClr>
              </a:solidFill>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1"/>
          <p:cNvGrpSpPr>
            <a:grpSpLocks/>
          </p:cNvGrpSpPr>
          <p:nvPr/>
        </p:nvGrpSpPr>
        <p:grpSpPr bwMode="auto">
          <a:xfrm>
            <a:off x="0" y="0"/>
            <a:ext cx="9143999" cy="1340768"/>
            <a:chOff x="-6" y="3399"/>
            <a:chExt cx="12197" cy="4253"/>
          </a:xfrm>
        </p:grpSpPr>
        <p:grpSp>
          <p:nvGrpSpPr>
            <p:cNvPr id="4" name="Group 2"/>
            <p:cNvGrpSpPr>
              <a:grpSpLocks/>
            </p:cNvGrpSpPr>
            <p:nvPr/>
          </p:nvGrpSpPr>
          <p:grpSpPr bwMode="auto">
            <a:xfrm>
              <a:off x="-6" y="3717"/>
              <a:ext cx="12189" cy="3550"/>
              <a:chOff x="18" y="7468"/>
              <a:chExt cx="12189" cy="3550"/>
            </a:xfrm>
          </p:grpSpPr>
          <p:sp>
            <p:nvSpPr>
              <p:cNvPr id="16387" name="Freeform 3"/>
              <p:cNvSpPr>
                <a:spLocks/>
              </p:cNvSpPr>
              <p:nvPr/>
            </p:nvSpPr>
            <p:spPr bwMode="auto">
              <a:xfrm>
                <a:off x="18" y="7837"/>
                <a:ext cx="7132" cy="2863"/>
              </a:xfrm>
              <a:custGeom>
                <a:avLst/>
                <a:gdLst/>
                <a:ahLst/>
                <a:cxnLst>
                  <a:cxn ang="0">
                    <a:pos x="0" y="0"/>
                  </a:cxn>
                  <a:cxn ang="0">
                    <a:pos x="17" y="2863"/>
                  </a:cxn>
                  <a:cxn ang="0">
                    <a:pos x="7132" y="2578"/>
                  </a:cxn>
                  <a:cxn ang="0">
                    <a:pos x="7132" y="200"/>
                  </a:cxn>
                  <a:cxn ang="0">
                    <a:pos x="0" y="0"/>
                  </a:cxn>
                </a:cxnLst>
                <a:rect l="0" t="0" r="r" b="b"/>
                <a:pathLst>
                  <a:path w="7132" h="2863">
                    <a:moveTo>
                      <a:pt x="0" y="0"/>
                    </a:moveTo>
                    <a:lnTo>
                      <a:pt x="17" y="2863"/>
                    </a:lnTo>
                    <a:lnTo>
                      <a:pt x="7132" y="2578"/>
                    </a:lnTo>
                    <a:lnTo>
                      <a:pt x="7132" y="200"/>
                    </a:lnTo>
                    <a:lnTo>
                      <a:pt x="0" y="0"/>
                    </a:lnTo>
                    <a:close/>
                  </a:path>
                </a:pathLst>
              </a:custGeom>
              <a:solidFill>
                <a:srgbClr val="A7BFDE">
                  <a:alpha val="5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388" name="Freeform 4"/>
              <p:cNvSpPr>
                <a:spLocks/>
              </p:cNvSpPr>
              <p:nvPr/>
            </p:nvSpPr>
            <p:spPr bwMode="auto">
              <a:xfrm>
                <a:off x="7150" y="7468"/>
                <a:ext cx="3466" cy="3550"/>
              </a:xfrm>
              <a:custGeom>
                <a:avLst/>
                <a:gdLst/>
                <a:ahLst/>
                <a:cxnLst>
                  <a:cxn ang="0">
                    <a:pos x="0" y="569"/>
                  </a:cxn>
                  <a:cxn ang="0">
                    <a:pos x="0" y="2930"/>
                  </a:cxn>
                  <a:cxn ang="0">
                    <a:pos x="3466" y="3550"/>
                  </a:cxn>
                  <a:cxn ang="0">
                    <a:pos x="3466" y="0"/>
                  </a:cxn>
                  <a:cxn ang="0">
                    <a:pos x="0" y="569"/>
                  </a:cxn>
                </a:cxnLst>
                <a:rect l="0" t="0" r="r" b="b"/>
                <a:pathLst>
                  <a:path w="3466" h="3550">
                    <a:moveTo>
                      <a:pt x="0" y="569"/>
                    </a:moveTo>
                    <a:lnTo>
                      <a:pt x="0" y="2930"/>
                    </a:lnTo>
                    <a:lnTo>
                      <a:pt x="3466" y="3550"/>
                    </a:lnTo>
                    <a:lnTo>
                      <a:pt x="3466" y="0"/>
                    </a:lnTo>
                    <a:lnTo>
                      <a:pt x="0" y="569"/>
                    </a:lnTo>
                    <a:close/>
                  </a:path>
                </a:pathLst>
              </a:custGeom>
              <a:solidFill>
                <a:srgbClr val="D3DFEE">
                  <a:alpha val="5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389" name="Freeform 5"/>
              <p:cNvSpPr>
                <a:spLocks/>
              </p:cNvSpPr>
              <p:nvPr/>
            </p:nvSpPr>
            <p:spPr bwMode="auto">
              <a:xfrm>
                <a:off x="10616" y="7468"/>
                <a:ext cx="1591" cy="3550"/>
              </a:xfrm>
              <a:custGeom>
                <a:avLst/>
                <a:gdLst/>
                <a:ahLst/>
                <a:cxnLst>
                  <a:cxn ang="0">
                    <a:pos x="0" y="0"/>
                  </a:cxn>
                  <a:cxn ang="0">
                    <a:pos x="0" y="3550"/>
                  </a:cxn>
                  <a:cxn ang="0">
                    <a:pos x="1591" y="2746"/>
                  </a:cxn>
                  <a:cxn ang="0">
                    <a:pos x="1591" y="737"/>
                  </a:cxn>
                  <a:cxn ang="0">
                    <a:pos x="0" y="0"/>
                  </a:cxn>
                </a:cxnLst>
                <a:rect l="0" t="0" r="r" b="b"/>
                <a:pathLst>
                  <a:path w="1591" h="3550">
                    <a:moveTo>
                      <a:pt x="0" y="0"/>
                    </a:moveTo>
                    <a:lnTo>
                      <a:pt x="0" y="3550"/>
                    </a:lnTo>
                    <a:lnTo>
                      <a:pt x="1591" y="2746"/>
                    </a:lnTo>
                    <a:lnTo>
                      <a:pt x="1591" y="737"/>
                    </a:lnTo>
                    <a:lnTo>
                      <a:pt x="0" y="0"/>
                    </a:lnTo>
                    <a:close/>
                  </a:path>
                </a:pathLst>
              </a:custGeom>
              <a:solidFill>
                <a:srgbClr val="A7BFDE">
                  <a:alpha val="5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16390" name="Freeform 6"/>
            <p:cNvSpPr>
              <a:spLocks/>
            </p:cNvSpPr>
            <p:nvPr/>
          </p:nvSpPr>
          <p:spPr bwMode="auto">
            <a:xfrm>
              <a:off x="8071" y="4069"/>
              <a:ext cx="4120" cy="2913"/>
            </a:xfrm>
            <a:custGeom>
              <a:avLst/>
              <a:gdLst/>
              <a:ahLst/>
              <a:cxnLst>
                <a:cxn ang="0">
                  <a:pos x="1" y="251"/>
                </a:cxn>
                <a:cxn ang="0">
                  <a:pos x="0" y="2662"/>
                </a:cxn>
                <a:cxn ang="0">
                  <a:pos x="4120" y="2913"/>
                </a:cxn>
                <a:cxn ang="0">
                  <a:pos x="4120" y="0"/>
                </a:cxn>
                <a:cxn ang="0">
                  <a:pos x="1" y="251"/>
                </a:cxn>
              </a:cxnLst>
              <a:rect l="0" t="0" r="r" b="b"/>
              <a:pathLst>
                <a:path w="4120" h="2913">
                  <a:moveTo>
                    <a:pt x="1" y="251"/>
                  </a:moveTo>
                  <a:lnTo>
                    <a:pt x="0" y="2662"/>
                  </a:lnTo>
                  <a:lnTo>
                    <a:pt x="4120" y="2913"/>
                  </a:lnTo>
                  <a:lnTo>
                    <a:pt x="4120" y="0"/>
                  </a:lnTo>
                  <a:lnTo>
                    <a:pt x="1" y="251"/>
                  </a:lnTo>
                  <a:close/>
                </a:path>
              </a:pathLst>
            </a:custGeom>
            <a:solidFill>
              <a:srgbClr val="D8D8D8"/>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391" name="Freeform 7"/>
            <p:cNvSpPr>
              <a:spLocks/>
            </p:cNvSpPr>
            <p:nvPr/>
          </p:nvSpPr>
          <p:spPr bwMode="auto">
            <a:xfrm>
              <a:off x="4104" y="3399"/>
              <a:ext cx="3985" cy="4236"/>
            </a:xfrm>
            <a:custGeom>
              <a:avLst/>
              <a:gdLst/>
              <a:ahLst/>
              <a:cxnLst>
                <a:cxn ang="0">
                  <a:pos x="0" y="0"/>
                </a:cxn>
                <a:cxn ang="0">
                  <a:pos x="0" y="4236"/>
                </a:cxn>
                <a:cxn ang="0">
                  <a:pos x="3985" y="3349"/>
                </a:cxn>
                <a:cxn ang="0">
                  <a:pos x="3985" y="921"/>
                </a:cxn>
                <a:cxn ang="0">
                  <a:pos x="0" y="0"/>
                </a:cxn>
              </a:cxnLst>
              <a:rect l="0" t="0" r="r" b="b"/>
              <a:pathLst>
                <a:path w="3985" h="4236">
                  <a:moveTo>
                    <a:pt x="0" y="0"/>
                  </a:moveTo>
                  <a:lnTo>
                    <a:pt x="0" y="4236"/>
                  </a:lnTo>
                  <a:lnTo>
                    <a:pt x="3985" y="3349"/>
                  </a:lnTo>
                  <a:lnTo>
                    <a:pt x="3985" y="921"/>
                  </a:lnTo>
                  <a:lnTo>
                    <a:pt x="0" y="0"/>
                  </a:lnTo>
                  <a:close/>
                </a:path>
              </a:pathLst>
            </a:custGeom>
            <a:solidFill>
              <a:srgbClr val="BFBFB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392" name="Freeform 8"/>
            <p:cNvSpPr>
              <a:spLocks/>
            </p:cNvSpPr>
            <p:nvPr/>
          </p:nvSpPr>
          <p:spPr bwMode="auto">
            <a:xfrm>
              <a:off x="18" y="3399"/>
              <a:ext cx="4086" cy="4253"/>
            </a:xfrm>
            <a:custGeom>
              <a:avLst/>
              <a:gdLst/>
              <a:ahLst/>
              <a:cxnLst>
                <a:cxn ang="0">
                  <a:pos x="4086" y="0"/>
                </a:cxn>
                <a:cxn ang="0">
                  <a:pos x="4084" y="4253"/>
                </a:cxn>
                <a:cxn ang="0">
                  <a:pos x="0" y="3198"/>
                </a:cxn>
                <a:cxn ang="0">
                  <a:pos x="0" y="1072"/>
                </a:cxn>
                <a:cxn ang="0">
                  <a:pos x="4086" y="0"/>
                </a:cxn>
              </a:cxnLst>
              <a:rect l="0" t="0" r="r" b="b"/>
              <a:pathLst>
                <a:path w="4086" h="4253">
                  <a:moveTo>
                    <a:pt x="4086" y="0"/>
                  </a:moveTo>
                  <a:lnTo>
                    <a:pt x="4084" y="4253"/>
                  </a:lnTo>
                  <a:lnTo>
                    <a:pt x="0" y="3198"/>
                  </a:lnTo>
                  <a:lnTo>
                    <a:pt x="0" y="1072"/>
                  </a:lnTo>
                  <a:lnTo>
                    <a:pt x="4086" y="0"/>
                  </a:lnTo>
                  <a:close/>
                </a:path>
              </a:pathLst>
            </a:custGeom>
            <a:solidFill>
              <a:srgbClr val="D8D8D8"/>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393" name="Freeform 9"/>
            <p:cNvSpPr>
              <a:spLocks/>
            </p:cNvSpPr>
            <p:nvPr/>
          </p:nvSpPr>
          <p:spPr bwMode="auto">
            <a:xfrm>
              <a:off x="17" y="3617"/>
              <a:ext cx="2076" cy="3851"/>
            </a:xfrm>
            <a:custGeom>
              <a:avLst/>
              <a:gdLst/>
              <a:ahLst/>
              <a:cxnLst>
                <a:cxn ang="0">
                  <a:pos x="0" y="921"/>
                </a:cxn>
                <a:cxn ang="0">
                  <a:pos x="2060" y="0"/>
                </a:cxn>
                <a:cxn ang="0">
                  <a:pos x="2076" y="3851"/>
                </a:cxn>
                <a:cxn ang="0">
                  <a:pos x="0" y="2981"/>
                </a:cxn>
                <a:cxn ang="0">
                  <a:pos x="0" y="921"/>
                </a:cxn>
              </a:cxnLst>
              <a:rect l="0" t="0" r="r" b="b"/>
              <a:pathLst>
                <a:path w="2076" h="3851">
                  <a:moveTo>
                    <a:pt x="0" y="921"/>
                  </a:moveTo>
                  <a:lnTo>
                    <a:pt x="2060" y="0"/>
                  </a:lnTo>
                  <a:lnTo>
                    <a:pt x="2076" y="3851"/>
                  </a:lnTo>
                  <a:lnTo>
                    <a:pt x="0" y="2981"/>
                  </a:lnTo>
                  <a:lnTo>
                    <a:pt x="0" y="921"/>
                  </a:lnTo>
                  <a:close/>
                </a:path>
              </a:pathLst>
            </a:custGeom>
            <a:solidFill>
              <a:srgbClr val="D3DFEE">
                <a:alpha val="7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394" name="Freeform 10"/>
            <p:cNvSpPr>
              <a:spLocks/>
            </p:cNvSpPr>
            <p:nvPr/>
          </p:nvSpPr>
          <p:spPr bwMode="auto">
            <a:xfrm>
              <a:off x="2077" y="3617"/>
              <a:ext cx="6011" cy="3835"/>
            </a:xfrm>
            <a:custGeom>
              <a:avLst/>
              <a:gdLst/>
              <a:ahLst/>
              <a:cxnLst>
                <a:cxn ang="0">
                  <a:pos x="0" y="0"/>
                </a:cxn>
                <a:cxn ang="0">
                  <a:pos x="17" y="3835"/>
                </a:cxn>
                <a:cxn ang="0">
                  <a:pos x="6011" y="2629"/>
                </a:cxn>
                <a:cxn ang="0">
                  <a:pos x="6011" y="1239"/>
                </a:cxn>
                <a:cxn ang="0">
                  <a:pos x="0" y="0"/>
                </a:cxn>
              </a:cxnLst>
              <a:rect l="0" t="0" r="r" b="b"/>
              <a:pathLst>
                <a:path w="6011" h="3835">
                  <a:moveTo>
                    <a:pt x="0" y="0"/>
                  </a:moveTo>
                  <a:lnTo>
                    <a:pt x="17" y="3835"/>
                  </a:lnTo>
                  <a:lnTo>
                    <a:pt x="6011" y="2629"/>
                  </a:lnTo>
                  <a:lnTo>
                    <a:pt x="6011" y="1239"/>
                  </a:lnTo>
                  <a:lnTo>
                    <a:pt x="0" y="0"/>
                  </a:lnTo>
                  <a:close/>
                </a:path>
              </a:pathLst>
            </a:custGeom>
            <a:solidFill>
              <a:srgbClr val="A7BFDE">
                <a:alpha val="7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395" name="Freeform 11"/>
            <p:cNvSpPr>
              <a:spLocks/>
            </p:cNvSpPr>
            <p:nvPr/>
          </p:nvSpPr>
          <p:spPr bwMode="auto">
            <a:xfrm>
              <a:off x="8088" y="3835"/>
              <a:ext cx="4102" cy="3432"/>
            </a:xfrm>
            <a:custGeom>
              <a:avLst/>
              <a:gdLst/>
              <a:ahLst/>
              <a:cxnLst>
                <a:cxn ang="0">
                  <a:pos x="0" y="1038"/>
                </a:cxn>
                <a:cxn ang="0">
                  <a:pos x="0" y="2411"/>
                </a:cxn>
                <a:cxn ang="0">
                  <a:pos x="4102" y="3432"/>
                </a:cxn>
                <a:cxn ang="0">
                  <a:pos x="4102" y="0"/>
                </a:cxn>
                <a:cxn ang="0">
                  <a:pos x="0" y="1038"/>
                </a:cxn>
              </a:cxnLst>
              <a:rect l="0" t="0" r="r" b="b"/>
              <a:pathLst>
                <a:path w="4102" h="3432">
                  <a:moveTo>
                    <a:pt x="0" y="1038"/>
                  </a:moveTo>
                  <a:lnTo>
                    <a:pt x="0" y="2411"/>
                  </a:lnTo>
                  <a:lnTo>
                    <a:pt x="4102" y="3432"/>
                  </a:lnTo>
                  <a:lnTo>
                    <a:pt x="4102" y="0"/>
                  </a:lnTo>
                  <a:lnTo>
                    <a:pt x="0" y="1038"/>
                  </a:lnTo>
                  <a:close/>
                </a:path>
              </a:pathLst>
            </a:custGeom>
            <a:solidFill>
              <a:srgbClr val="D3DFEE">
                <a:alpha val="7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title"/>
          </p:nvPr>
        </p:nvSpPr>
        <p:spPr>
          <a:xfrm>
            <a:off x="457200" y="274638"/>
            <a:ext cx="8291264" cy="850106"/>
          </a:xfrm>
        </p:spPr>
        <p:txBody>
          <a:bodyPr>
            <a:normAutofit fontScale="90000"/>
          </a:bodyPr>
          <a:lstStyle/>
          <a:p>
            <a:r>
              <a:rPr lang="en-CA" dirty="0" smtClean="0"/>
              <a:t>Classroom Size vs. Course Enrolment</a:t>
            </a:r>
            <a:endParaRPr lang="en-US" dirty="0"/>
          </a:p>
        </p:txBody>
      </p:sp>
      <p:graphicFrame>
        <p:nvGraphicFramePr>
          <p:cNvPr id="17" name="Chart 16"/>
          <p:cNvGraphicFramePr/>
          <p:nvPr/>
        </p:nvGraphicFramePr>
        <p:xfrm>
          <a:off x="179512" y="1268760"/>
          <a:ext cx="4363169" cy="257067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8" name="Chart 17"/>
          <p:cNvGraphicFramePr/>
          <p:nvPr/>
        </p:nvGraphicFramePr>
        <p:xfrm>
          <a:off x="4572001" y="1268761"/>
          <a:ext cx="4320480" cy="259228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9" name="Table 18"/>
          <p:cNvGraphicFramePr>
            <a:graphicFrameLocks noGrp="1"/>
          </p:cNvGraphicFramePr>
          <p:nvPr/>
        </p:nvGraphicFramePr>
        <p:xfrm>
          <a:off x="467544" y="4797152"/>
          <a:ext cx="8136903" cy="1728194"/>
        </p:xfrm>
        <a:graphic>
          <a:graphicData uri="http://schemas.openxmlformats.org/drawingml/2006/table">
            <a:tbl>
              <a:tblPr/>
              <a:tblGrid>
                <a:gridCol w="3002296"/>
                <a:gridCol w="852925"/>
                <a:gridCol w="852925"/>
                <a:gridCol w="904100"/>
                <a:gridCol w="835866"/>
                <a:gridCol w="887042"/>
                <a:gridCol w="801749"/>
              </a:tblGrid>
              <a:tr h="246885">
                <a:tc>
                  <a:txBody>
                    <a:bodyPr/>
                    <a:lstStyle/>
                    <a:p>
                      <a:pPr marL="0" marR="0">
                        <a:spcBef>
                          <a:spcPts val="0"/>
                        </a:spcBef>
                        <a:spcAft>
                          <a:spcPts val="0"/>
                        </a:spcAft>
                      </a:pPr>
                      <a:r>
                        <a:rPr lang="en-US" sz="1600" dirty="0">
                          <a:solidFill>
                            <a:srgbClr val="000000"/>
                          </a:solidFill>
                          <a:latin typeface="Calibri"/>
                          <a:ea typeface="Times New Roman"/>
                          <a:cs typeface="Times New Roman"/>
                        </a:rPr>
                        <a:t> </a:t>
                      </a:r>
                      <a:endParaRPr lang="en-US" sz="16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4F81BD"/>
                    </a:solidFill>
                  </a:tcPr>
                </a:tc>
                <a:tc gridSpan="2">
                  <a:txBody>
                    <a:bodyPr/>
                    <a:lstStyle/>
                    <a:p>
                      <a:pPr marL="0" marR="0" algn="ctr">
                        <a:spcBef>
                          <a:spcPts val="0"/>
                        </a:spcBef>
                        <a:spcAft>
                          <a:spcPts val="0"/>
                        </a:spcAft>
                      </a:pPr>
                      <a:r>
                        <a:rPr lang="en-US" sz="1600" b="1" dirty="0">
                          <a:solidFill>
                            <a:srgbClr val="FFFFFF"/>
                          </a:solidFill>
                          <a:latin typeface="Calibri"/>
                          <a:ea typeface="Times New Roman"/>
                          <a:cs typeface="Times New Roman"/>
                        </a:rPr>
                        <a:t>Fall 2009</a:t>
                      </a:r>
                      <a:endParaRPr lang="en-US" sz="16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hMerge="1">
                  <a:txBody>
                    <a:bodyPr/>
                    <a:lstStyle/>
                    <a:p>
                      <a:endParaRPr lang="en-US"/>
                    </a:p>
                  </a:txBody>
                  <a:tcPr/>
                </a:tc>
                <a:tc gridSpan="2">
                  <a:txBody>
                    <a:bodyPr/>
                    <a:lstStyle/>
                    <a:p>
                      <a:pPr marL="0" marR="0" algn="ctr">
                        <a:spcBef>
                          <a:spcPts val="0"/>
                        </a:spcBef>
                        <a:spcAft>
                          <a:spcPts val="0"/>
                        </a:spcAft>
                      </a:pPr>
                      <a:r>
                        <a:rPr lang="en-US" sz="1600" b="1" dirty="0">
                          <a:solidFill>
                            <a:srgbClr val="FFFFFF"/>
                          </a:solidFill>
                          <a:latin typeface="Calibri"/>
                          <a:ea typeface="Times New Roman"/>
                          <a:cs typeface="Times New Roman"/>
                        </a:rPr>
                        <a:t>Fall 2010</a:t>
                      </a:r>
                      <a:endParaRPr lang="en-US" sz="16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hMerge="1">
                  <a:txBody>
                    <a:bodyPr/>
                    <a:lstStyle/>
                    <a:p>
                      <a:endParaRPr lang="en-US"/>
                    </a:p>
                  </a:txBody>
                  <a:tcPr/>
                </a:tc>
                <a:tc gridSpan="2">
                  <a:txBody>
                    <a:bodyPr/>
                    <a:lstStyle/>
                    <a:p>
                      <a:pPr marL="0" marR="0" algn="ctr">
                        <a:spcBef>
                          <a:spcPts val="0"/>
                        </a:spcBef>
                        <a:spcAft>
                          <a:spcPts val="0"/>
                        </a:spcAft>
                      </a:pPr>
                      <a:r>
                        <a:rPr lang="en-US" sz="1600" b="1" dirty="0">
                          <a:solidFill>
                            <a:srgbClr val="FFFFFF"/>
                          </a:solidFill>
                          <a:latin typeface="Calibri"/>
                          <a:ea typeface="Times New Roman"/>
                          <a:cs typeface="Times New Roman"/>
                        </a:rPr>
                        <a:t>Fall 2011</a:t>
                      </a:r>
                      <a:endParaRPr lang="en-US" sz="16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hMerge="1">
                  <a:txBody>
                    <a:bodyPr/>
                    <a:lstStyle/>
                    <a:p>
                      <a:endParaRPr lang="en-US"/>
                    </a:p>
                  </a:txBody>
                  <a:tcPr/>
                </a:tc>
              </a:tr>
              <a:tr h="740654">
                <a:tc>
                  <a:txBody>
                    <a:bodyPr/>
                    <a:lstStyle/>
                    <a:p>
                      <a:pPr marL="0" marR="0">
                        <a:spcBef>
                          <a:spcPts val="0"/>
                        </a:spcBef>
                        <a:spcAft>
                          <a:spcPts val="0"/>
                        </a:spcAft>
                      </a:pPr>
                      <a:r>
                        <a:rPr lang="en-US" sz="1600" dirty="0">
                          <a:solidFill>
                            <a:srgbClr val="000000"/>
                          </a:solidFill>
                          <a:latin typeface="Calibri"/>
                          <a:ea typeface="Times New Roman"/>
                          <a:cs typeface="Times New Roman"/>
                        </a:rPr>
                        <a:t> </a:t>
                      </a:r>
                      <a:endParaRPr lang="en-US" sz="16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4F81BD"/>
                    </a:solidFill>
                  </a:tcPr>
                </a:tc>
                <a:tc>
                  <a:txBody>
                    <a:bodyPr/>
                    <a:lstStyle/>
                    <a:p>
                      <a:pPr marL="0" marR="0" algn="ctr">
                        <a:spcBef>
                          <a:spcPts val="0"/>
                        </a:spcBef>
                        <a:spcAft>
                          <a:spcPts val="0"/>
                        </a:spcAft>
                      </a:pPr>
                      <a:r>
                        <a:rPr lang="en-US" sz="1600" b="1" dirty="0">
                          <a:solidFill>
                            <a:srgbClr val="FFFFFF"/>
                          </a:solidFill>
                          <a:latin typeface="Calibri"/>
                          <a:ea typeface="Times New Roman"/>
                          <a:cs typeface="Times New Roman"/>
                        </a:rPr>
                        <a:t>Less than Target</a:t>
                      </a:r>
                      <a:endParaRPr lang="en-US" sz="16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marL="0" marR="0" algn="ctr">
                        <a:spcBef>
                          <a:spcPts val="0"/>
                        </a:spcBef>
                        <a:spcAft>
                          <a:spcPts val="0"/>
                        </a:spcAft>
                      </a:pPr>
                      <a:r>
                        <a:rPr lang="en-US" sz="1600" b="1" dirty="0">
                          <a:solidFill>
                            <a:srgbClr val="FFFFFF"/>
                          </a:solidFill>
                          <a:latin typeface="Calibri"/>
                          <a:ea typeface="Times New Roman"/>
                          <a:cs typeface="Times New Roman"/>
                        </a:rPr>
                        <a:t>Met Target</a:t>
                      </a:r>
                      <a:endParaRPr lang="en-US" sz="1600" dirty="0">
                        <a:latin typeface="Calibri"/>
                        <a:ea typeface="Calibri"/>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marL="0" marR="0" algn="ctr">
                        <a:spcBef>
                          <a:spcPts val="0"/>
                        </a:spcBef>
                        <a:spcAft>
                          <a:spcPts val="0"/>
                        </a:spcAft>
                      </a:pPr>
                      <a:r>
                        <a:rPr lang="en-US" sz="1600" b="1" dirty="0">
                          <a:solidFill>
                            <a:srgbClr val="FFFFFF"/>
                          </a:solidFill>
                          <a:latin typeface="Calibri"/>
                          <a:ea typeface="Times New Roman"/>
                          <a:cs typeface="Times New Roman"/>
                        </a:rPr>
                        <a:t>Less than Target</a:t>
                      </a:r>
                      <a:endParaRPr lang="en-US" sz="16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marL="0" marR="0" algn="ctr">
                        <a:spcBef>
                          <a:spcPts val="0"/>
                        </a:spcBef>
                        <a:spcAft>
                          <a:spcPts val="0"/>
                        </a:spcAft>
                      </a:pPr>
                      <a:r>
                        <a:rPr lang="en-US" sz="1600" b="1" dirty="0">
                          <a:solidFill>
                            <a:srgbClr val="FFFFFF"/>
                          </a:solidFill>
                          <a:latin typeface="Calibri"/>
                          <a:ea typeface="Times New Roman"/>
                          <a:cs typeface="Times New Roman"/>
                        </a:rPr>
                        <a:t>Met Target</a:t>
                      </a:r>
                      <a:endParaRPr lang="en-US" sz="1600" dirty="0">
                        <a:latin typeface="Calibri"/>
                        <a:ea typeface="Calibri"/>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marL="0" marR="0" algn="ctr">
                        <a:spcBef>
                          <a:spcPts val="0"/>
                        </a:spcBef>
                        <a:spcAft>
                          <a:spcPts val="0"/>
                        </a:spcAft>
                      </a:pPr>
                      <a:r>
                        <a:rPr lang="en-US" sz="1600" b="1" dirty="0">
                          <a:solidFill>
                            <a:srgbClr val="FFFFFF"/>
                          </a:solidFill>
                          <a:latin typeface="Calibri"/>
                          <a:ea typeface="Times New Roman"/>
                          <a:cs typeface="Times New Roman"/>
                        </a:rPr>
                        <a:t>Less than Target</a:t>
                      </a:r>
                      <a:endParaRPr lang="en-US" sz="16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marL="0" marR="0" algn="ctr">
                        <a:spcBef>
                          <a:spcPts val="0"/>
                        </a:spcBef>
                        <a:spcAft>
                          <a:spcPts val="0"/>
                        </a:spcAft>
                      </a:pPr>
                      <a:r>
                        <a:rPr lang="en-US" sz="1600" b="1" dirty="0">
                          <a:solidFill>
                            <a:srgbClr val="FFFFFF"/>
                          </a:solidFill>
                          <a:latin typeface="Calibri"/>
                          <a:ea typeface="Times New Roman"/>
                          <a:cs typeface="Times New Roman"/>
                        </a:rPr>
                        <a:t>Met Target</a:t>
                      </a:r>
                      <a:endParaRPr lang="en-US" sz="1600" dirty="0">
                        <a:latin typeface="Calibri"/>
                        <a:ea typeface="Calibri"/>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r>
              <a:tr h="246885">
                <a:tc>
                  <a:txBody>
                    <a:bodyPr/>
                    <a:lstStyle/>
                    <a:p>
                      <a:pPr marL="0" marR="0">
                        <a:spcBef>
                          <a:spcPts val="0"/>
                        </a:spcBef>
                        <a:spcAft>
                          <a:spcPts val="0"/>
                        </a:spcAft>
                      </a:pPr>
                      <a:r>
                        <a:rPr lang="en-US" sz="1600" b="1" dirty="0">
                          <a:solidFill>
                            <a:srgbClr val="000000"/>
                          </a:solidFill>
                          <a:latin typeface="Calibri"/>
                          <a:ea typeface="Times New Roman"/>
                          <a:cs typeface="Times New Roman"/>
                        </a:rPr>
                        <a:t>Small Classrooms ( &lt; 30 seats)</a:t>
                      </a:r>
                      <a:endParaRPr lang="en-US" sz="16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600" dirty="0">
                          <a:solidFill>
                            <a:srgbClr val="000000"/>
                          </a:solidFill>
                          <a:latin typeface="Calibri"/>
                          <a:ea typeface="Times New Roman"/>
                          <a:cs typeface="Times New Roman"/>
                        </a:rPr>
                        <a:t>56%</a:t>
                      </a:r>
                      <a:endParaRPr lang="en-US" sz="16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600" dirty="0">
                          <a:solidFill>
                            <a:srgbClr val="000000"/>
                          </a:solidFill>
                          <a:latin typeface="Calibri"/>
                          <a:ea typeface="Times New Roman"/>
                          <a:cs typeface="Times New Roman"/>
                        </a:rPr>
                        <a:t>44%</a:t>
                      </a:r>
                      <a:endParaRPr lang="en-US" sz="1600" dirty="0">
                        <a:latin typeface="Calibri"/>
                        <a:ea typeface="Calibri"/>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600" dirty="0">
                          <a:solidFill>
                            <a:srgbClr val="000000"/>
                          </a:solidFill>
                          <a:latin typeface="Calibri"/>
                          <a:ea typeface="Times New Roman"/>
                          <a:cs typeface="Times New Roman"/>
                        </a:rPr>
                        <a:t>55%</a:t>
                      </a:r>
                      <a:endParaRPr lang="en-US" sz="16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600" dirty="0">
                          <a:solidFill>
                            <a:srgbClr val="000000"/>
                          </a:solidFill>
                          <a:latin typeface="Calibri"/>
                          <a:ea typeface="Times New Roman"/>
                          <a:cs typeface="Times New Roman"/>
                        </a:rPr>
                        <a:t>45%</a:t>
                      </a:r>
                      <a:endParaRPr lang="en-US" sz="1600" dirty="0">
                        <a:latin typeface="Calibri"/>
                        <a:ea typeface="Calibri"/>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600" dirty="0">
                          <a:solidFill>
                            <a:srgbClr val="000000"/>
                          </a:solidFill>
                          <a:latin typeface="Calibri"/>
                          <a:ea typeface="Times New Roman"/>
                          <a:cs typeface="Times New Roman"/>
                        </a:rPr>
                        <a:t>52%</a:t>
                      </a:r>
                      <a:endParaRPr lang="en-US" sz="16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600" dirty="0">
                          <a:solidFill>
                            <a:srgbClr val="000000"/>
                          </a:solidFill>
                          <a:latin typeface="Calibri"/>
                          <a:ea typeface="Times New Roman"/>
                          <a:cs typeface="Times New Roman"/>
                        </a:rPr>
                        <a:t>48%</a:t>
                      </a:r>
                      <a:endParaRPr lang="en-US" sz="1600" dirty="0">
                        <a:latin typeface="Calibri"/>
                        <a:ea typeface="Calibri"/>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246885">
                <a:tc>
                  <a:txBody>
                    <a:bodyPr/>
                    <a:lstStyle/>
                    <a:p>
                      <a:pPr marL="0" marR="0">
                        <a:spcBef>
                          <a:spcPts val="0"/>
                        </a:spcBef>
                        <a:spcAft>
                          <a:spcPts val="0"/>
                        </a:spcAft>
                      </a:pPr>
                      <a:r>
                        <a:rPr lang="en-US" sz="1600" b="1" dirty="0">
                          <a:solidFill>
                            <a:srgbClr val="000000"/>
                          </a:solidFill>
                          <a:latin typeface="Calibri"/>
                          <a:ea typeface="Times New Roman"/>
                          <a:cs typeface="Times New Roman"/>
                        </a:rPr>
                        <a:t>Medium Classroom (30-49 seats)</a:t>
                      </a:r>
                      <a:endParaRPr lang="en-US" sz="16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1600" dirty="0">
                          <a:solidFill>
                            <a:srgbClr val="000000"/>
                          </a:solidFill>
                          <a:latin typeface="Calibri"/>
                          <a:ea typeface="Times New Roman"/>
                          <a:cs typeface="Times New Roman"/>
                        </a:rPr>
                        <a:t>46%</a:t>
                      </a:r>
                      <a:endParaRPr lang="en-US" sz="16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spcBef>
                          <a:spcPts val="0"/>
                        </a:spcBef>
                        <a:spcAft>
                          <a:spcPts val="0"/>
                        </a:spcAft>
                      </a:pPr>
                      <a:r>
                        <a:rPr lang="en-US" sz="1600" dirty="0">
                          <a:solidFill>
                            <a:srgbClr val="000000"/>
                          </a:solidFill>
                          <a:latin typeface="Calibri"/>
                          <a:ea typeface="Times New Roman"/>
                          <a:cs typeface="Times New Roman"/>
                        </a:rPr>
                        <a:t>54%</a:t>
                      </a:r>
                      <a:endParaRPr lang="en-US" sz="1600" dirty="0">
                        <a:latin typeface="Calibri"/>
                        <a:ea typeface="Calibri"/>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1600" dirty="0">
                          <a:solidFill>
                            <a:srgbClr val="000000"/>
                          </a:solidFill>
                          <a:latin typeface="Calibri"/>
                          <a:ea typeface="Times New Roman"/>
                          <a:cs typeface="Times New Roman"/>
                        </a:rPr>
                        <a:t>25%</a:t>
                      </a:r>
                      <a:endParaRPr lang="en-US" sz="16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spcBef>
                          <a:spcPts val="0"/>
                        </a:spcBef>
                        <a:spcAft>
                          <a:spcPts val="0"/>
                        </a:spcAft>
                      </a:pPr>
                      <a:r>
                        <a:rPr lang="en-US" sz="1600" dirty="0">
                          <a:solidFill>
                            <a:srgbClr val="000000"/>
                          </a:solidFill>
                          <a:latin typeface="Calibri"/>
                          <a:ea typeface="Times New Roman"/>
                          <a:cs typeface="Times New Roman"/>
                        </a:rPr>
                        <a:t>75%</a:t>
                      </a:r>
                      <a:endParaRPr lang="en-US" sz="1600" dirty="0">
                        <a:latin typeface="Calibri"/>
                        <a:ea typeface="Calibri"/>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1600" dirty="0">
                          <a:solidFill>
                            <a:srgbClr val="000000"/>
                          </a:solidFill>
                          <a:latin typeface="Calibri"/>
                          <a:ea typeface="Times New Roman"/>
                          <a:cs typeface="Times New Roman"/>
                        </a:rPr>
                        <a:t>31%</a:t>
                      </a:r>
                      <a:endParaRPr lang="en-US" sz="16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spcBef>
                          <a:spcPts val="0"/>
                        </a:spcBef>
                        <a:spcAft>
                          <a:spcPts val="0"/>
                        </a:spcAft>
                      </a:pPr>
                      <a:r>
                        <a:rPr lang="en-US" sz="1600" dirty="0">
                          <a:solidFill>
                            <a:srgbClr val="000000"/>
                          </a:solidFill>
                          <a:latin typeface="Calibri"/>
                          <a:ea typeface="Times New Roman"/>
                          <a:cs typeface="Times New Roman"/>
                        </a:rPr>
                        <a:t>69%</a:t>
                      </a:r>
                      <a:endParaRPr lang="en-US" sz="1600" dirty="0">
                        <a:latin typeface="Calibri"/>
                        <a:ea typeface="Calibri"/>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a:noFill/>
                    </a:lnT>
                    <a:lnB>
                      <a:noFill/>
                    </a:lnB>
                  </a:tcPr>
                </a:tc>
              </a:tr>
              <a:tr h="246885">
                <a:tc>
                  <a:txBody>
                    <a:bodyPr/>
                    <a:lstStyle/>
                    <a:p>
                      <a:pPr marL="0" marR="0">
                        <a:spcBef>
                          <a:spcPts val="0"/>
                        </a:spcBef>
                        <a:spcAft>
                          <a:spcPts val="0"/>
                        </a:spcAft>
                      </a:pPr>
                      <a:r>
                        <a:rPr lang="en-US" sz="1600" b="1" dirty="0">
                          <a:solidFill>
                            <a:srgbClr val="000000"/>
                          </a:solidFill>
                          <a:latin typeface="Calibri"/>
                          <a:ea typeface="Times New Roman"/>
                          <a:cs typeface="Times New Roman"/>
                        </a:rPr>
                        <a:t>Large Classrooms ( &gt; 50 seats)</a:t>
                      </a:r>
                      <a:endParaRPr lang="en-US" sz="16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solidFill>
                            <a:srgbClr val="000000"/>
                          </a:solidFill>
                          <a:latin typeface="Calibri"/>
                          <a:ea typeface="Times New Roman"/>
                          <a:cs typeface="Times New Roman"/>
                        </a:rPr>
                        <a:t>27%</a:t>
                      </a:r>
                      <a:endParaRPr lang="en-US" sz="16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solidFill>
                            <a:srgbClr val="000000"/>
                          </a:solidFill>
                          <a:latin typeface="Calibri"/>
                          <a:ea typeface="Times New Roman"/>
                          <a:cs typeface="Times New Roman"/>
                        </a:rPr>
                        <a:t>73%</a:t>
                      </a:r>
                      <a:endParaRPr lang="en-US" sz="1600" dirty="0">
                        <a:latin typeface="Calibri"/>
                        <a:ea typeface="Calibri"/>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solidFill>
                            <a:srgbClr val="000000"/>
                          </a:solidFill>
                          <a:latin typeface="Calibri"/>
                          <a:ea typeface="Times New Roman"/>
                          <a:cs typeface="Times New Roman"/>
                        </a:rPr>
                        <a:t>12%</a:t>
                      </a:r>
                      <a:endParaRPr lang="en-US" sz="16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solidFill>
                            <a:srgbClr val="000000"/>
                          </a:solidFill>
                          <a:latin typeface="Calibri"/>
                          <a:ea typeface="Times New Roman"/>
                          <a:cs typeface="Times New Roman"/>
                        </a:rPr>
                        <a:t>88%</a:t>
                      </a:r>
                      <a:endParaRPr lang="en-US" sz="1600" dirty="0">
                        <a:latin typeface="Calibri"/>
                        <a:ea typeface="Calibri"/>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solidFill>
                            <a:srgbClr val="000000"/>
                          </a:solidFill>
                          <a:latin typeface="Calibri"/>
                          <a:ea typeface="Times New Roman"/>
                          <a:cs typeface="Times New Roman"/>
                        </a:rPr>
                        <a:t>26%</a:t>
                      </a:r>
                      <a:endParaRPr lang="en-US" sz="16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solidFill>
                            <a:srgbClr val="000000"/>
                          </a:solidFill>
                          <a:latin typeface="Calibri"/>
                          <a:ea typeface="Times New Roman"/>
                          <a:cs typeface="Times New Roman"/>
                        </a:rPr>
                        <a:t>74%</a:t>
                      </a:r>
                      <a:endParaRPr lang="en-US" sz="1600" dirty="0">
                        <a:latin typeface="Calibri"/>
                        <a:ea typeface="Calibri"/>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bl>
          </a:graphicData>
        </a:graphic>
      </p:graphicFrame>
      <p:sp>
        <p:nvSpPr>
          <p:cNvPr id="20" name="TextBox 19"/>
          <p:cNvSpPr txBox="1"/>
          <p:nvPr/>
        </p:nvSpPr>
        <p:spPr>
          <a:xfrm>
            <a:off x="395536" y="4437112"/>
            <a:ext cx="5688632" cy="369332"/>
          </a:xfrm>
          <a:prstGeom prst="rect">
            <a:avLst/>
          </a:prstGeom>
          <a:noFill/>
        </p:spPr>
        <p:txBody>
          <a:bodyPr wrap="square" rtlCol="0">
            <a:spAutoFit/>
          </a:bodyPr>
          <a:lstStyle/>
          <a:p>
            <a:r>
              <a:rPr lang="en-CA" b="1" dirty="0" smtClean="0"/>
              <a:t>Number of Classrooms Meeting the 75% Target Rate</a:t>
            </a:r>
            <a:endParaRPr lang="en-US" b="1" dirty="0"/>
          </a:p>
        </p:txBody>
      </p:sp>
    </p:spTree>
  </p:cSld>
  <p:clrMapOvr>
    <a:masterClrMapping/>
  </p:clrMapOvr>
  <p:transition>
    <p:newsflash/>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1"/>
          <p:cNvGrpSpPr>
            <a:grpSpLocks/>
          </p:cNvGrpSpPr>
          <p:nvPr/>
        </p:nvGrpSpPr>
        <p:grpSpPr bwMode="auto">
          <a:xfrm>
            <a:off x="0" y="0"/>
            <a:ext cx="9143999" cy="1340768"/>
            <a:chOff x="-6" y="3399"/>
            <a:chExt cx="12197" cy="4253"/>
          </a:xfrm>
        </p:grpSpPr>
        <p:grpSp>
          <p:nvGrpSpPr>
            <p:cNvPr id="4" name="Group 2"/>
            <p:cNvGrpSpPr>
              <a:grpSpLocks/>
            </p:cNvGrpSpPr>
            <p:nvPr/>
          </p:nvGrpSpPr>
          <p:grpSpPr bwMode="auto">
            <a:xfrm>
              <a:off x="-6" y="3717"/>
              <a:ext cx="12189" cy="3550"/>
              <a:chOff x="18" y="7468"/>
              <a:chExt cx="12189" cy="3550"/>
            </a:xfrm>
          </p:grpSpPr>
          <p:sp>
            <p:nvSpPr>
              <p:cNvPr id="16387" name="Freeform 3"/>
              <p:cNvSpPr>
                <a:spLocks/>
              </p:cNvSpPr>
              <p:nvPr/>
            </p:nvSpPr>
            <p:spPr bwMode="auto">
              <a:xfrm>
                <a:off x="18" y="7837"/>
                <a:ext cx="7132" cy="2863"/>
              </a:xfrm>
              <a:custGeom>
                <a:avLst/>
                <a:gdLst/>
                <a:ahLst/>
                <a:cxnLst>
                  <a:cxn ang="0">
                    <a:pos x="0" y="0"/>
                  </a:cxn>
                  <a:cxn ang="0">
                    <a:pos x="17" y="2863"/>
                  </a:cxn>
                  <a:cxn ang="0">
                    <a:pos x="7132" y="2578"/>
                  </a:cxn>
                  <a:cxn ang="0">
                    <a:pos x="7132" y="200"/>
                  </a:cxn>
                  <a:cxn ang="0">
                    <a:pos x="0" y="0"/>
                  </a:cxn>
                </a:cxnLst>
                <a:rect l="0" t="0" r="r" b="b"/>
                <a:pathLst>
                  <a:path w="7132" h="2863">
                    <a:moveTo>
                      <a:pt x="0" y="0"/>
                    </a:moveTo>
                    <a:lnTo>
                      <a:pt x="17" y="2863"/>
                    </a:lnTo>
                    <a:lnTo>
                      <a:pt x="7132" y="2578"/>
                    </a:lnTo>
                    <a:lnTo>
                      <a:pt x="7132" y="200"/>
                    </a:lnTo>
                    <a:lnTo>
                      <a:pt x="0" y="0"/>
                    </a:lnTo>
                    <a:close/>
                  </a:path>
                </a:pathLst>
              </a:custGeom>
              <a:solidFill>
                <a:srgbClr val="A7BFDE">
                  <a:alpha val="5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388" name="Freeform 4"/>
              <p:cNvSpPr>
                <a:spLocks/>
              </p:cNvSpPr>
              <p:nvPr/>
            </p:nvSpPr>
            <p:spPr bwMode="auto">
              <a:xfrm>
                <a:off x="7150" y="7468"/>
                <a:ext cx="3466" cy="3550"/>
              </a:xfrm>
              <a:custGeom>
                <a:avLst/>
                <a:gdLst/>
                <a:ahLst/>
                <a:cxnLst>
                  <a:cxn ang="0">
                    <a:pos x="0" y="569"/>
                  </a:cxn>
                  <a:cxn ang="0">
                    <a:pos x="0" y="2930"/>
                  </a:cxn>
                  <a:cxn ang="0">
                    <a:pos x="3466" y="3550"/>
                  </a:cxn>
                  <a:cxn ang="0">
                    <a:pos x="3466" y="0"/>
                  </a:cxn>
                  <a:cxn ang="0">
                    <a:pos x="0" y="569"/>
                  </a:cxn>
                </a:cxnLst>
                <a:rect l="0" t="0" r="r" b="b"/>
                <a:pathLst>
                  <a:path w="3466" h="3550">
                    <a:moveTo>
                      <a:pt x="0" y="569"/>
                    </a:moveTo>
                    <a:lnTo>
                      <a:pt x="0" y="2930"/>
                    </a:lnTo>
                    <a:lnTo>
                      <a:pt x="3466" y="3550"/>
                    </a:lnTo>
                    <a:lnTo>
                      <a:pt x="3466" y="0"/>
                    </a:lnTo>
                    <a:lnTo>
                      <a:pt x="0" y="569"/>
                    </a:lnTo>
                    <a:close/>
                  </a:path>
                </a:pathLst>
              </a:custGeom>
              <a:solidFill>
                <a:srgbClr val="D3DFEE">
                  <a:alpha val="5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389" name="Freeform 5"/>
              <p:cNvSpPr>
                <a:spLocks/>
              </p:cNvSpPr>
              <p:nvPr/>
            </p:nvSpPr>
            <p:spPr bwMode="auto">
              <a:xfrm>
                <a:off x="10616" y="7468"/>
                <a:ext cx="1591" cy="3550"/>
              </a:xfrm>
              <a:custGeom>
                <a:avLst/>
                <a:gdLst/>
                <a:ahLst/>
                <a:cxnLst>
                  <a:cxn ang="0">
                    <a:pos x="0" y="0"/>
                  </a:cxn>
                  <a:cxn ang="0">
                    <a:pos x="0" y="3550"/>
                  </a:cxn>
                  <a:cxn ang="0">
                    <a:pos x="1591" y="2746"/>
                  </a:cxn>
                  <a:cxn ang="0">
                    <a:pos x="1591" y="737"/>
                  </a:cxn>
                  <a:cxn ang="0">
                    <a:pos x="0" y="0"/>
                  </a:cxn>
                </a:cxnLst>
                <a:rect l="0" t="0" r="r" b="b"/>
                <a:pathLst>
                  <a:path w="1591" h="3550">
                    <a:moveTo>
                      <a:pt x="0" y="0"/>
                    </a:moveTo>
                    <a:lnTo>
                      <a:pt x="0" y="3550"/>
                    </a:lnTo>
                    <a:lnTo>
                      <a:pt x="1591" y="2746"/>
                    </a:lnTo>
                    <a:lnTo>
                      <a:pt x="1591" y="737"/>
                    </a:lnTo>
                    <a:lnTo>
                      <a:pt x="0" y="0"/>
                    </a:lnTo>
                    <a:close/>
                  </a:path>
                </a:pathLst>
              </a:custGeom>
              <a:solidFill>
                <a:srgbClr val="A7BFDE">
                  <a:alpha val="5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16390" name="Freeform 6"/>
            <p:cNvSpPr>
              <a:spLocks/>
            </p:cNvSpPr>
            <p:nvPr/>
          </p:nvSpPr>
          <p:spPr bwMode="auto">
            <a:xfrm>
              <a:off x="8071" y="4069"/>
              <a:ext cx="4120" cy="2913"/>
            </a:xfrm>
            <a:custGeom>
              <a:avLst/>
              <a:gdLst/>
              <a:ahLst/>
              <a:cxnLst>
                <a:cxn ang="0">
                  <a:pos x="1" y="251"/>
                </a:cxn>
                <a:cxn ang="0">
                  <a:pos x="0" y="2662"/>
                </a:cxn>
                <a:cxn ang="0">
                  <a:pos x="4120" y="2913"/>
                </a:cxn>
                <a:cxn ang="0">
                  <a:pos x="4120" y="0"/>
                </a:cxn>
                <a:cxn ang="0">
                  <a:pos x="1" y="251"/>
                </a:cxn>
              </a:cxnLst>
              <a:rect l="0" t="0" r="r" b="b"/>
              <a:pathLst>
                <a:path w="4120" h="2913">
                  <a:moveTo>
                    <a:pt x="1" y="251"/>
                  </a:moveTo>
                  <a:lnTo>
                    <a:pt x="0" y="2662"/>
                  </a:lnTo>
                  <a:lnTo>
                    <a:pt x="4120" y="2913"/>
                  </a:lnTo>
                  <a:lnTo>
                    <a:pt x="4120" y="0"/>
                  </a:lnTo>
                  <a:lnTo>
                    <a:pt x="1" y="251"/>
                  </a:lnTo>
                  <a:close/>
                </a:path>
              </a:pathLst>
            </a:custGeom>
            <a:solidFill>
              <a:srgbClr val="D8D8D8"/>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391" name="Freeform 7"/>
            <p:cNvSpPr>
              <a:spLocks/>
            </p:cNvSpPr>
            <p:nvPr/>
          </p:nvSpPr>
          <p:spPr bwMode="auto">
            <a:xfrm>
              <a:off x="4104" y="3399"/>
              <a:ext cx="3985" cy="4236"/>
            </a:xfrm>
            <a:custGeom>
              <a:avLst/>
              <a:gdLst/>
              <a:ahLst/>
              <a:cxnLst>
                <a:cxn ang="0">
                  <a:pos x="0" y="0"/>
                </a:cxn>
                <a:cxn ang="0">
                  <a:pos x="0" y="4236"/>
                </a:cxn>
                <a:cxn ang="0">
                  <a:pos x="3985" y="3349"/>
                </a:cxn>
                <a:cxn ang="0">
                  <a:pos x="3985" y="921"/>
                </a:cxn>
                <a:cxn ang="0">
                  <a:pos x="0" y="0"/>
                </a:cxn>
              </a:cxnLst>
              <a:rect l="0" t="0" r="r" b="b"/>
              <a:pathLst>
                <a:path w="3985" h="4236">
                  <a:moveTo>
                    <a:pt x="0" y="0"/>
                  </a:moveTo>
                  <a:lnTo>
                    <a:pt x="0" y="4236"/>
                  </a:lnTo>
                  <a:lnTo>
                    <a:pt x="3985" y="3349"/>
                  </a:lnTo>
                  <a:lnTo>
                    <a:pt x="3985" y="921"/>
                  </a:lnTo>
                  <a:lnTo>
                    <a:pt x="0" y="0"/>
                  </a:lnTo>
                  <a:close/>
                </a:path>
              </a:pathLst>
            </a:custGeom>
            <a:solidFill>
              <a:srgbClr val="BFBFB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392" name="Freeform 8"/>
            <p:cNvSpPr>
              <a:spLocks/>
            </p:cNvSpPr>
            <p:nvPr/>
          </p:nvSpPr>
          <p:spPr bwMode="auto">
            <a:xfrm>
              <a:off x="18" y="3399"/>
              <a:ext cx="4086" cy="4253"/>
            </a:xfrm>
            <a:custGeom>
              <a:avLst/>
              <a:gdLst/>
              <a:ahLst/>
              <a:cxnLst>
                <a:cxn ang="0">
                  <a:pos x="4086" y="0"/>
                </a:cxn>
                <a:cxn ang="0">
                  <a:pos x="4084" y="4253"/>
                </a:cxn>
                <a:cxn ang="0">
                  <a:pos x="0" y="3198"/>
                </a:cxn>
                <a:cxn ang="0">
                  <a:pos x="0" y="1072"/>
                </a:cxn>
                <a:cxn ang="0">
                  <a:pos x="4086" y="0"/>
                </a:cxn>
              </a:cxnLst>
              <a:rect l="0" t="0" r="r" b="b"/>
              <a:pathLst>
                <a:path w="4086" h="4253">
                  <a:moveTo>
                    <a:pt x="4086" y="0"/>
                  </a:moveTo>
                  <a:lnTo>
                    <a:pt x="4084" y="4253"/>
                  </a:lnTo>
                  <a:lnTo>
                    <a:pt x="0" y="3198"/>
                  </a:lnTo>
                  <a:lnTo>
                    <a:pt x="0" y="1072"/>
                  </a:lnTo>
                  <a:lnTo>
                    <a:pt x="4086" y="0"/>
                  </a:lnTo>
                  <a:close/>
                </a:path>
              </a:pathLst>
            </a:custGeom>
            <a:solidFill>
              <a:srgbClr val="D8D8D8"/>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393" name="Freeform 9"/>
            <p:cNvSpPr>
              <a:spLocks/>
            </p:cNvSpPr>
            <p:nvPr/>
          </p:nvSpPr>
          <p:spPr bwMode="auto">
            <a:xfrm>
              <a:off x="17" y="3617"/>
              <a:ext cx="2076" cy="3851"/>
            </a:xfrm>
            <a:custGeom>
              <a:avLst/>
              <a:gdLst/>
              <a:ahLst/>
              <a:cxnLst>
                <a:cxn ang="0">
                  <a:pos x="0" y="921"/>
                </a:cxn>
                <a:cxn ang="0">
                  <a:pos x="2060" y="0"/>
                </a:cxn>
                <a:cxn ang="0">
                  <a:pos x="2076" y="3851"/>
                </a:cxn>
                <a:cxn ang="0">
                  <a:pos x="0" y="2981"/>
                </a:cxn>
                <a:cxn ang="0">
                  <a:pos x="0" y="921"/>
                </a:cxn>
              </a:cxnLst>
              <a:rect l="0" t="0" r="r" b="b"/>
              <a:pathLst>
                <a:path w="2076" h="3851">
                  <a:moveTo>
                    <a:pt x="0" y="921"/>
                  </a:moveTo>
                  <a:lnTo>
                    <a:pt x="2060" y="0"/>
                  </a:lnTo>
                  <a:lnTo>
                    <a:pt x="2076" y="3851"/>
                  </a:lnTo>
                  <a:lnTo>
                    <a:pt x="0" y="2981"/>
                  </a:lnTo>
                  <a:lnTo>
                    <a:pt x="0" y="921"/>
                  </a:lnTo>
                  <a:close/>
                </a:path>
              </a:pathLst>
            </a:custGeom>
            <a:solidFill>
              <a:srgbClr val="D3DFEE">
                <a:alpha val="7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394" name="Freeform 10"/>
            <p:cNvSpPr>
              <a:spLocks/>
            </p:cNvSpPr>
            <p:nvPr/>
          </p:nvSpPr>
          <p:spPr bwMode="auto">
            <a:xfrm>
              <a:off x="2077" y="3617"/>
              <a:ext cx="6011" cy="3835"/>
            </a:xfrm>
            <a:custGeom>
              <a:avLst/>
              <a:gdLst/>
              <a:ahLst/>
              <a:cxnLst>
                <a:cxn ang="0">
                  <a:pos x="0" y="0"/>
                </a:cxn>
                <a:cxn ang="0">
                  <a:pos x="17" y="3835"/>
                </a:cxn>
                <a:cxn ang="0">
                  <a:pos x="6011" y="2629"/>
                </a:cxn>
                <a:cxn ang="0">
                  <a:pos x="6011" y="1239"/>
                </a:cxn>
                <a:cxn ang="0">
                  <a:pos x="0" y="0"/>
                </a:cxn>
              </a:cxnLst>
              <a:rect l="0" t="0" r="r" b="b"/>
              <a:pathLst>
                <a:path w="6011" h="3835">
                  <a:moveTo>
                    <a:pt x="0" y="0"/>
                  </a:moveTo>
                  <a:lnTo>
                    <a:pt x="17" y="3835"/>
                  </a:lnTo>
                  <a:lnTo>
                    <a:pt x="6011" y="2629"/>
                  </a:lnTo>
                  <a:lnTo>
                    <a:pt x="6011" y="1239"/>
                  </a:lnTo>
                  <a:lnTo>
                    <a:pt x="0" y="0"/>
                  </a:lnTo>
                  <a:close/>
                </a:path>
              </a:pathLst>
            </a:custGeom>
            <a:solidFill>
              <a:srgbClr val="A7BFDE">
                <a:alpha val="7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395" name="Freeform 11"/>
            <p:cNvSpPr>
              <a:spLocks/>
            </p:cNvSpPr>
            <p:nvPr/>
          </p:nvSpPr>
          <p:spPr bwMode="auto">
            <a:xfrm>
              <a:off x="8088" y="3835"/>
              <a:ext cx="4102" cy="3432"/>
            </a:xfrm>
            <a:custGeom>
              <a:avLst/>
              <a:gdLst/>
              <a:ahLst/>
              <a:cxnLst>
                <a:cxn ang="0">
                  <a:pos x="0" y="1038"/>
                </a:cxn>
                <a:cxn ang="0">
                  <a:pos x="0" y="2411"/>
                </a:cxn>
                <a:cxn ang="0">
                  <a:pos x="4102" y="3432"/>
                </a:cxn>
                <a:cxn ang="0">
                  <a:pos x="4102" y="0"/>
                </a:cxn>
                <a:cxn ang="0">
                  <a:pos x="0" y="1038"/>
                </a:cxn>
              </a:cxnLst>
              <a:rect l="0" t="0" r="r" b="b"/>
              <a:pathLst>
                <a:path w="4102" h="3432">
                  <a:moveTo>
                    <a:pt x="0" y="1038"/>
                  </a:moveTo>
                  <a:lnTo>
                    <a:pt x="0" y="2411"/>
                  </a:lnTo>
                  <a:lnTo>
                    <a:pt x="4102" y="3432"/>
                  </a:lnTo>
                  <a:lnTo>
                    <a:pt x="4102" y="0"/>
                  </a:lnTo>
                  <a:lnTo>
                    <a:pt x="0" y="1038"/>
                  </a:lnTo>
                  <a:close/>
                </a:path>
              </a:pathLst>
            </a:custGeom>
            <a:solidFill>
              <a:srgbClr val="D3DFEE">
                <a:alpha val="7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title"/>
          </p:nvPr>
        </p:nvSpPr>
        <p:spPr>
          <a:xfrm>
            <a:off x="457200" y="274638"/>
            <a:ext cx="8291264" cy="850106"/>
          </a:xfrm>
        </p:spPr>
        <p:txBody>
          <a:bodyPr>
            <a:normAutofit fontScale="90000"/>
          </a:bodyPr>
          <a:lstStyle/>
          <a:p>
            <a:r>
              <a:rPr lang="en-CA" dirty="0" smtClean="0"/>
              <a:t>Classroom Size vs. Course Enrolment</a:t>
            </a:r>
            <a:endParaRPr lang="en-US" dirty="0"/>
          </a:p>
        </p:txBody>
      </p:sp>
      <p:pic>
        <p:nvPicPr>
          <p:cNvPr id="2050" name="Picture 2"/>
          <p:cNvPicPr>
            <a:picLocks noChangeAspect="1" noChangeArrowheads="1"/>
          </p:cNvPicPr>
          <p:nvPr/>
        </p:nvPicPr>
        <p:blipFill>
          <a:blip r:embed="rId3" cstate="print"/>
          <a:srcRect/>
          <a:stretch>
            <a:fillRect/>
          </a:stretch>
        </p:blipFill>
        <p:spPr bwMode="auto">
          <a:xfrm>
            <a:off x="755576" y="1772816"/>
            <a:ext cx="7515225" cy="4514850"/>
          </a:xfrm>
          <a:prstGeom prst="rect">
            <a:avLst/>
          </a:prstGeom>
          <a:noFill/>
          <a:ln w="3175">
            <a:solidFill>
              <a:schemeClr val="tx1"/>
            </a:solidFill>
            <a:miter lim="800000"/>
            <a:headEnd/>
            <a:tailEnd/>
          </a:ln>
          <a:effectLst/>
        </p:spPr>
      </p:pic>
      <p:sp>
        <p:nvSpPr>
          <p:cNvPr id="15" name="TextBox 14"/>
          <p:cNvSpPr txBox="1"/>
          <p:nvPr/>
        </p:nvSpPr>
        <p:spPr>
          <a:xfrm>
            <a:off x="755576" y="1340768"/>
            <a:ext cx="4392488" cy="369332"/>
          </a:xfrm>
          <a:prstGeom prst="rect">
            <a:avLst/>
          </a:prstGeom>
          <a:noFill/>
        </p:spPr>
        <p:txBody>
          <a:bodyPr wrap="square" rtlCol="0">
            <a:spAutoFit/>
          </a:bodyPr>
          <a:lstStyle/>
          <a:p>
            <a:r>
              <a:rPr lang="en-CA" dirty="0" smtClean="0"/>
              <a:t>Example: Arts &amp; Education Building</a:t>
            </a:r>
            <a:endParaRPr lang="en-US" dirty="0"/>
          </a:p>
        </p:txBody>
      </p:sp>
    </p:spTree>
  </p:cSld>
  <p:clrMapOvr>
    <a:masterClrMapping/>
  </p:clrMapOvr>
  <p:transition>
    <p:newsflash/>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83320"/>
          </a:xfrm>
        </p:spPr>
        <p:txBody>
          <a:bodyPr>
            <a:normAutofit/>
          </a:bodyPr>
          <a:lstStyle/>
          <a:p>
            <a:r>
              <a:rPr lang="en-US" sz="7200" i="1" dirty="0" smtClean="0"/>
              <a:t>Should TRU expand its class sizes?</a:t>
            </a:r>
            <a:endParaRPr lang="en-US" sz="7200" i="1" dirty="0"/>
          </a:p>
        </p:txBody>
      </p:sp>
      <p:grpSp>
        <p:nvGrpSpPr>
          <p:cNvPr id="3" name="Group 9"/>
          <p:cNvGrpSpPr>
            <a:grpSpLocks noChangeAspect="1"/>
          </p:cNvGrpSpPr>
          <p:nvPr/>
        </p:nvGrpSpPr>
        <p:grpSpPr bwMode="auto">
          <a:xfrm>
            <a:off x="285750" y="214313"/>
            <a:ext cx="1071563" cy="1266825"/>
            <a:chOff x="180" y="135"/>
            <a:chExt cx="675" cy="798"/>
          </a:xfrm>
        </p:grpSpPr>
        <p:sp>
          <p:nvSpPr>
            <p:cNvPr id="4" name="AutoShape 8"/>
            <p:cNvSpPr>
              <a:spLocks noChangeAspect="1" noChangeArrowheads="1" noTextEdit="1"/>
            </p:cNvSpPr>
            <p:nvPr/>
          </p:nvSpPr>
          <p:spPr bwMode="auto">
            <a:xfrm>
              <a:off x="180" y="135"/>
              <a:ext cx="675" cy="79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5" name="Rectangle 10"/>
            <p:cNvSpPr>
              <a:spLocks noChangeArrowheads="1"/>
            </p:cNvSpPr>
            <p:nvPr/>
          </p:nvSpPr>
          <p:spPr bwMode="auto">
            <a:xfrm>
              <a:off x="312" y="717"/>
              <a:ext cx="279" cy="216"/>
            </a:xfrm>
            <a:prstGeom prst="rect">
              <a:avLst/>
            </a:prstGeom>
            <a:solidFill>
              <a:schemeClr val="tx2">
                <a:lumMod val="60000"/>
                <a:lumOff val="40000"/>
              </a:schemeClr>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solidFill>
                  <a:schemeClr val="tx2">
                    <a:lumMod val="60000"/>
                    <a:lumOff val="40000"/>
                  </a:schemeClr>
                </a:solidFill>
              </a:endParaRPr>
            </a:p>
          </p:txBody>
        </p:sp>
        <p:sp>
          <p:nvSpPr>
            <p:cNvPr id="6" name="Freeform 11"/>
            <p:cNvSpPr>
              <a:spLocks/>
            </p:cNvSpPr>
            <p:nvPr/>
          </p:nvSpPr>
          <p:spPr bwMode="auto">
            <a:xfrm>
              <a:off x="260" y="253"/>
              <a:ext cx="395" cy="261"/>
            </a:xfrm>
            <a:custGeom>
              <a:avLst/>
              <a:gdLst/>
              <a:ahLst/>
              <a:cxnLst>
                <a:cxn ang="0">
                  <a:pos x="2" y="167"/>
                </a:cxn>
                <a:cxn ang="0">
                  <a:pos x="2" y="140"/>
                </a:cxn>
                <a:cxn ang="0">
                  <a:pos x="9" y="115"/>
                </a:cxn>
                <a:cxn ang="0">
                  <a:pos x="23" y="91"/>
                </a:cxn>
                <a:cxn ang="0">
                  <a:pos x="44" y="68"/>
                </a:cxn>
                <a:cxn ang="0">
                  <a:pos x="69" y="47"/>
                </a:cxn>
                <a:cxn ang="0">
                  <a:pos x="102" y="30"/>
                </a:cxn>
                <a:cxn ang="0">
                  <a:pos x="137" y="16"/>
                </a:cxn>
                <a:cxn ang="0">
                  <a:pos x="175" y="6"/>
                </a:cxn>
                <a:cxn ang="0">
                  <a:pos x="196" y="3"/>
                </a:cxn>
                <a:cxn ang="0">
                  <a:pos x="234" y="0"/>
                </a:cxn>
                <a:cxn ang="0">
                  <a:pos x="271" y="5"/>
                </a:cxn>
                <a:cxn ang="0">
                  <a:pos x="305" y="12"/>
                </a:cxn>
                <a:cxn ang="0">
                  <a:pos x="334" y="24"/>
                </a:cxn>
                <a:cxn ang="0">
                  <a:pos x="360" y="40"/>
                </a:cxn>
                <a:cxn ang="0">
                  <a:pos x="378" y="60"/>
                </a:cxn>
                <a:cxn ang="0">
                  <a:pos x="391" y="82"/>
                </a:cxn>
                <a:cxn ang="0">
                  <a:pos x="393" y="95"/>
                </a:cxn>
                <a:cxn ang="0">
                  <a:pos x="393" y="122"/>
                </a:cxn>
                <a:cxn ang="0">
                  <a:pos x="386" y="147"/>
                </a:cxn>
                <a:cxn ang="0">
                  <a:pos x="372" y="171"/>
                </a:cxn>
                <a:cxn ang="0">
                  <a:pos x="353" y="194"/>
                </a:cxn>
                <a:cxn ang="0">
                  <a:pos x="326" y="215"/>
                </a:cxn>
                <a:cxn ang="0">
                  <a:pos x="295" y="232"/>
                </a:cxn>
                <a:cxn ang="0">
                  <a:pos x="260" y="246"/>
                </a:cxn>
                <a:cxn ang="0">
                  <a:pos x="220" y="256"/>
                </a:cxn>
                <a:cxn ang="0">
                  <a:pos x="200" y="258"/>
                </a:cxn>
                <a:cxn ang="0">
                  <a:pos x="161" y="261"/>
                </a:cxn>
                <a:cxn ang="0">
                  <a:pos x="124" y="257"/>
                </a:cxn>
                <a:cxn ang="0">
                  <a:pos x="91" y="250"/>
                </a:cxn>
                <a:cxn ang="0">
                  <a:pos x="61" y="237"/>
                </a:cxn>
                <a:cxn ang="0">
                  <a:pos x="37" y="222"/>
                </a:cxn>
                <a:cxn ang="0">
                  <a:pos x="17" y="202"/>
                </a:cxn>
                <a:cxn ang="0">
                  <a:pos x="6" y="179"/>
                </a:cxn>
                <a:cxn ang="0">
                  <a:pos x="2" y="167"/>
                </a:cxn>
              </a:cxnLst>
              <a:rect l="0" t="0" r="r" b="b"/>
              <a:pathLst>
                <a:path w="395" h="261">
                  <a:moveTo>
                    <a:pt x="2" y="167"/>
                  </a:moveTo>
                  <a:lnTo>
                    <a:pt x="2" y="167"/>
                  </a:lnTo>
                  <a:lnTo>
                    <a:pt x="0" y="154"/>
                  </a:lnTo>
                  <a:lnTo>
                    <a:pt x="2" y="140"/>
                  </a:lnTo>
                  <a:lnTo>
                    <a:pt x="5" y="127"/>
                  </a:lnTo>
                  <a:lnTo>
                    <a:pt x="9" y="115"/>
                  </a:lnTo>
                  <a:lnTo>
                    <a:pt x="16" y="102"/>
                  </a:lnTo>
                  <a:lnTo>
                    <a:pt x="23" y="91"/>
                  </a:lnTo>
                  <a:lnTo>
                    <a:pt x="33" y="79"/>
                  </a:lnTo>
                  <a:lnTo>
                    <a:pt x="44" y="68"/>
                  </a:lnTo>
                  <a:lnTo>
                    <a:pt x="57" y="57"/>
                  </a:lnTo>
                  <a:lnTo>
                    <a:pt x="69" y="47"/>
                  </a:lnTo>
                  <a:lnTo>
                    <a:pt x="85" y="38"/>
                  </a:lnTo>
                  <a:lnTo>
                    <a:pt x="102" y="30"/>
                  </a:lnTo>
                  <a:lnTo>
                    <a:pt x="119" y="22"/>
                  </a:lnTo>
                  <a:lnTo>
                    <a:pt x="137" y="16"/>
                  </a:lnTo>
                  <a:lnTo>
                    <a:pt x="155" y="10"/>
                  </a:lnTo>
                  <a:lnTo>
                    <a:pt x="175" y="6"/>
                  </a:lnTo>
                  <a:lnTo>
                    <a:pt x="175" y="6"/>
                  </a:lnTo>
                  <a:lnTo>
                    <a:pt x="196" y="3"/>
                  </a:lnTo>
                  <a:lnTo>
                    <a:pt x="216" y="2"/>
                  </a:lnTo>
                  <a:lnTo>
                    <a:pt x="234" y="0"/>
                  </a:lnTo>
                  <a:lnTo>
                    <a:pt x="254" y="2"/>
                  </a:lnTo>
                  <a:lnTo>
                    <a:pt x="271" y="5"/>
                  </a:lnTo>
                  <a:lnTo>
                    <a:pt x="289" y="7"/>
                  </a:lnTo>
                  <a:lnTo>
                    <a:pt x="305" y="12"/>
                  </a:lnTo>
                  <a:lnTo>
                    <a:pt x="320" y="17"/>
                  </a:lnTo>
                  <a:lnTo>
                    <a:pt x="334" y="24"/>
                  </a:lnTo>
                  <a:lnTo>
                    <a:pt x="347" y="31"/>
                  </a:lnTo>
                  <a:lnTo>
                    <a:pt x="360" y="40"/>
                  </a:lnTo>
                  <a:lnTo>
                    <a:pt x="370" y="50"/>
                  </a:lnTo>
                  <a:lnTo>
                    <a:pt x="378" y="60"/>
                  </a:lnTo>
                  <a:lnTo>
                    <a:pt x="385" y="71"/>
                  </a:lnTo>
                  <a:lnTo>
                    <a:pt x="391" y="82"/>
                  </a:lnTo>
                  <a:lnTo>
                    <a:pt x="393" y="95"/>
                  </a:lnTo>
                  <a:lnTo>
                    <a:pt x="393" y="95"/>
                  </a:lnTo>
                  <a:lnTo>
                    <a:pt x="395" y="108"/>
                  </a:lnTo>
                  <a:lnTo>
                    <a:pt x="393" y="122"/>
                  </a:lnTo>
                  <a:lnTo>
                    <a:pt x="391" y="134"/>
                  </a:lnTo>
                  <a:lnTo>
                    <a:pt x="386" y="147"/>
                  </a:lnTo>
                  <a:lnTo>
                    <a:pt x="381" y="160"/>
                  </a:lnTo>
                  <a:lnTo>
                    <a:pt x="372" y="171"/>
                  </a:lnTo>
                  <a:lnTo>
                    <a:pt x="362" y="182"/>
                  </a:lnTo>
                  <a:lnTo>
                    <a:pt x="353" y="194"/>
                  </a:lnTo>
                  <a:lnTo>
                    <a:pt x="340" y="205"/>
                  </a:lnTo>
                  <a:lnTo>
                    <a:pt x="326" y="215"/>
                  </a:lnTo>
                  <a:lnTo>
                    <a:pt x="310" y="223"/>
                  </a:lnTo>
                  <a:lnTo>
                    <a:pt x="295" y="232"/>
                  </a:lnTo>
                  <a:lnTo>
                    <a:pt x="278" y="240"/>
                  </a:lnTo>
                  <a:lnTo>
                    <a:pt x="260" y="246"/>
                  </a:lnTo>
                  <a:lnTo>
                    <a:pt x="240" y="251"/>
                  </a:lnTo>
                  <a:lnTo>
                    <a:pt x="220" y="256"/>
                  </a:lnTo>
                  <a:lnTo>
                    <a:pt x="220" y="256"/>
                  </a:lnTo>
                  <a:lnTo>
                    <a:pt x="200" y="258"/>
                  </a:lnTo>
                  <a:lnTo>
                    <a:pt x="181" y="260"/>
                  </a:lnTo>
                  <a:lnTo>
                    <a:pt x="161" y="261"/>
                  </a:lnTo>
                  <a:lnTo>
                    <a:pt x="143" y="260"/>
                  </a:lnTo>
                  <a:lnTo>
                    <a:pt x="124" y="257"/>
                  </a:lnTo>
                  <a:lnTo>
                    <a:pt x="107" y="254"/>
                  </a:lnTo>
                  <a:lnTo>
                    <a:pt x="91" y="250"/>
                  </a:lnTo>
                  <a:lnTo>
                    <a:pt x="75" y="244"/>
                  </a:lnTo>
                  <a:lnTo>
                    <a:pt x="61" y="237"/>
                  </a:lnTo>
                  <a:lnTo>
                    <a:pt x="48" y="230"/>
                  </a:lnTo>
                  <a:lnTo>
                    <a:pt x="37" y="222"/>
                  </a:lnTo>
                  <a:lnTo>
                    <a:pt x="26" y="212"/>
                  </a:lnTo>
                  <a:lnTo>
                    <a:pt x="17" y="202"/>
                  </a:lnTo>
                  <a:lnTo>
                    <a:pt x="10" y="191"/>
                  </a:lnTo>
                  <a:lnTo>
                    <a:pt x="6" y="179"/>
                  </a:lnTo>
                  <a:lnTo>
                    <a:pt x="2" y="167"/>
                  </a:lnTo>
                  <a:lnTo>
                    <a:pt x="2" y="167"/>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7" name="Freeform 12"/>
            <p:cNvSpPr>
              <a:spLocks/>
            </p:cNvSpPr>
            <p:nvPr/>
          </p:nvSpPr>
          <p:spPr bwMode="auto">
            <a:xfrm>
              <a:off x="415" y="315"/>
              <a:ext cx="67" cy="82"/>
            </a:xfrm>
            <a:custGeom>
              <a:avLst/>
              <a:gdLst/>
              <a:ahLst/>
              <a:cxnLst>
                <a:cxn ang="0">
                  <a:pos x="26" y="79"/>
                </a:cxn>
                <a:cxn ang="0">
                  <a:pos x="26" y="79"/>
                </a:cxn>
                <a:cxn ang="0">
                  <a:pos x="43" y="77"/>
                </a:cxn>
                <a:cxn ang="0">
                  <a:pos x="58" y="77"/>
                </a:cxn>
                <a:cxn ang="0">
                  <a:pos x="58" y="77"/>
                </a:cxn>
                <a:cxn ang="0">
                  <a:pos x="64" y="67"/>
                </a:cxn>
                <a:cxn ang="0">
                  <a:pos x="67" y="55"/>
                </a:cxn>
                <a:cxn ang="0">
                  <a:pos x="67" y="55"/>
                </a:cxn>
                <a:cxn ang="0">
                  <a:pos x="67" y="47"/>
                </a:cxn>
                <a:cxn ang="0">
                  <a:pos x="67" y="39"/>
                </a:cxn>
                <a:cxn ang="0">
                  <a:pos x="65" y="30"/>
                </a:cxn>
                <a:cxn ang="0">
                  <a:pos x="61" y="22"/>
                </a:cxn>
                <a:cxn ang="0">
                  <a:pos x="58" y="15"/>
                </a:cxn>
                <a:cxn ang="0">
                  <a:pos x="52" y="9"/>
                </a:cxn>
                <a:cxn ang="0">
                  <a:pos x="47" y="5"/>
                </a:cxn>
                <a:cxn ang="0">
                  <a:pos x="40" y="2"/>
                </a:cxn>
                <a:cxn ang="0">
                  <a:pos x="40" y="2"/>
                </a:cxn>
                <a:cxn ang="0">
                  <a:pos x="34" y="0"/>
                </a:cxn>
                <a:cxn ang="0">
                  <a:pos x="27" y="2"/>
                </a:cxn>
                <a:cxn ang="0">
                  <a:pos x="21" y="5"/>
                </a:cxn>
                <a:cxn ang="0">
                  <a:pos x="14" y="9"/>
                </a:cxn>
                <a:cxn ang="0">
                  <a:pos x="10" y="13"/>
                </a:cxn>
                <a:cxn ang="0">
                  <a:pos x="6" y="20"/>
                </a:cxn>
                <a:cxn ang="0">
                  <a:pos x="3" y="29"/>
                </a:cxn>
                <a:cxn ang="0">
                  <a:pos x="0" y="37"/>
                </a:cxn>
                <a:cxn ang="0">
                  <a:pos x="0" y="37"/>
                </a:cxn>
                <a:cxn ang="0">
                  <a:pos x="0" y="50"/>
                </a:cxn>
                <a:cxn ang="0">
                  <a:pos x="2" y="63"/>
                </a:cxn>
                <a:cxn ang="0">
                  <a:pos x="6" y="72"/>
                </a:cxn>
                <a:cxn ang="0">
                  <a:pos x="13" y="82"/>
                </a:cxn>
                <a:cxn ang="0">
                  <a:pos x="13" y="82"/>
                </a:cxn>
                <a:cxn ang="0">
                  <a:pos x="26" y="79"/>
                </a:cxn>
                <a:cxn ang="0">
                  <a:pos x="26" y="79"/>
                </a:cxn>
              </a:cxnLst>
              <a:rect l="0" t="0" r="r" b="b"/>
              <a:pathLst>
                <a:path w="67" h="82">
                  <a:moveTo>
                    <a:pt x="26" y="79"/>
                  </a:moveTo>
                  <a:lnTo>
                    <a:pt x="26" y="79"/>
                  </a:lnTo>
                  <a:lnTo>
                    <a:pt x="43" y="77"/>
                  </a:lnTo>
                  <a:lnTo>
                    <a:pt x="58" y="77"/>
                  </a:lnTo>
                  <a:lnTo>
                    <a:pt x="58" y="77"/>
                  </a:lnTo>
                  <a:lnTo>
                    <a:pt x="64" y="67"/>
                  </a:lnTo>
                  <a:lnTo>
                    <a:pt x="67" y="55"/>
                  </a:lnTo>
                  <a:lnTo>
                    <a:pt x="67" y="55"/>
                  </a:lnTo>
                  <a:lnTo>
                    <a:pt x="67" y="47"/>
                  </a:lnTo>
                  <a:lnTo>
                    <a:pt x="67" y="39"/>
                  </a:lnTo>
                  <a:lnTo>
                    <a:pt x="65" y="30"/>
                  </a:lnTo>
                  <a:lnTo>
                    <a:pt x="61" y="22"/>
                  </a:lnTo>
                  <a:lnTo>
                    <a:pt x="58" y="15"/>
                  </a:lnTo>
                  <a:lnTo>
                    <a:pt x="52" y="9"/>
                  </a:lnTo>
                  <a:lnTo>
                    <a:pt x="47" y="5"/>
                  </a:lnTo>
                  <a:lnTo>
                    <a:pt x="40" y="2"/>
                  </a:lnTo>
                  <a:lnTo>
                    <a:pt x="40" y="2"/>
                  </a:lnTo>
                  <a:lnTo>
                    <a:pt x="34" y="0"/>
                  </a:lnTo>
                  <a:lnTo>
                    <a:pt x="27" y="2"/>
                  </a:lnTo>
                  <a:lnTo>
                    <a:pt x="21" y="5"/>
                  </a:lnTo>
                  <a:lnTo>
                    <a:pt x="14" y="9"/>
                  </a:lnTo>
                  <a:lnTo>
                    <a:pt x="10" y="13"/>
                  </a:lnTo>
                  <a:lnTo>
                    <a:pt x="6" y="20"/>
                  </a:lnTo>
                  <a:lnTo>
                    <a:pt x="3" y="29"/>
                  </a:lnTo>
                  <a:lnTo>
                    <a:pt x="0" y="37"/>
                  </a:lnTo>
                  <a:lnTo>
                    <a:pt x="0" y="37"/>
                  </a:lnTo>
                  <a:lnTo>
                    <a:pt x="0" y="50"/>
                  </a:lnTo>
                  <a:lnTo>
                    <a:pt x="2" y="63"/>
                  </a:lnTo>
                  <a:lnTo>
                    <a:pt x="6" y="72"/>
                  </a:lnTo>
                  <a:lnTo>
                    <a:pt x="13" y="82"/>
                  </a:lnTo>
                  <a:lnTo>
                    <a:pt x="13" y="82"/>
                  </a:lnTo>
                  <a:lnTo>
                    <a:pt x="26" y="79"/>
                  </a:lnTo>
                  <a:lnTo>
                    <a:pt x="26" y="79"/>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 name="Freeform 13"/>
            <p:cNvSpPr>
              <a:spLocks/>
            </p:cNvSpPr>
            <p:nvPr/>
          </p:nvSpPr>
          <p:spPr bwMode="auto">
            <a:xfrm>
              <a:off x="428" y="313"/>
              <a:ext cx="28" cy="50"/>
            </a:xfrm>
            <a:custGeom>
              <a:avLst/>
              <a:gdLst/>
              <a:ahLst/>
              <a:cxnLst>
                <a:cxn ang="0">
                  <a:pos x="0" y="28"/>
                </a:cxn>
                <a:cxn ang="0">
                  <a:pos x="0" y="28"/>
                </a:cxn>
                <a:cxn ang="0">
                  <a:pos x="0" y="18"/>
                </a:cxn>
                <a:cxn ang="0">
                  <a:pos x="1" y="10"/>
                </a:cxn>
                <a:cxn ang="0">
                  <a:pos x="4" y="2"/>
                </a:cxn>
                <a:cxn ang="0">
                  <a:pos x="7" y="1"/>
                </a:cxn>
                <a:cxn ang="0">
                  <a:pos x="10" y="0"/>
                </a:cxn>
                <a:cxn ang="0">
                  <a:pos x="10" y="0"/>
                </a:cxn>
                <a:cxn ang="0">
                  <a:pos x="13" y="0"/>
                </a:cxn>
                <a:cxn ang="0">
                  <a:pos x="16" y="1"/>
                </a:cxn>
                <a:cxn ang="0">
                  <a:pos x="20" y="5"/>
                </a:cxn>
                <a:cxn ang="0">
                  <a:pos x="24" y="12"/>
                </a:cxn>
                <a:cxn ang="0">
                  <a:pos x="27" y="22"/>
                </a:cxn>
                <a:cxn ang="0">
                  <a:pos x="27" y="22"/>
                </a:cxn>
                <a:cxn ang="0">
                  <a:pos x="28" y="32"/>
                </a:cxn>
                <a:cxn ang="0">
                  <a:pos x="27" y="41"/>
                </a:cxn>
                <a:cxn ang="0">
                  <a:pos x="23" y="46"/>
                </a:cxn>
                <a:cxn ang="0">
                  <a:pos x="21" y="49"/>
                </a:cxn>
                <a:cxn ang="0">
                  <a:pos x="18" y="50"/>
                </a:cxn>
                <a:cxn ang="0">
                  <a:pos x="18" y="50"/>
                </a:cxn>
                <a:cxn ang="0">
                  <a:pos x="16" y="50"/>
                </a:cxn>
                <a:cxn ang="0">
                  <a:pos x="13" y="49"/>
                </a:cxn>
                <a:cxn ang="0">
                  <a:pos x="7" y="45"/>
                </a:cxn>
                <a:cxn ang="0">
                  <a:pos x="3" y="36"/>
                </a:cxn>
                <a:cxn ang="0">
                  <a:pos x="0" y="28"/>
                </a:cxn>
                <a:cxn ang="0">
                  <a:pos x="0" y="28"/>
                </a:cxn>
              </a:cxnLst>
              <a:rect l="0" t="0" r="r" b="b"/>
              <a:pathLst>
                <a:path w="28" h="50">
                  <a:moveTo>
                    <a:pt x="0" y="28"/>
                  </a:moveTo>
                  <a:lnTo>
                    <a:pt x="0" y="28"/>
                  </a:lnTo>
                  <a:lnTo>
                    <a:pt x="0" y="18"/>
                  </a:lnTo>
                  <a:lnTo>
                    <a:pt x="1" y="10"/>
                  </a:lnTo>
                  <a:lnTo>
                    <a:pt x="4" y="2"/>
                  </a:lnTo>
                  <a:lnTo>
                    <a:pt x="7" y="1"/>
                  </a:lnTo>
                  <a:lnTo>
                    <a:pt x="10" y="0"/>
                  </a:lnTo>
                  <a:lnTo>
                    <a:pt x="10" y="0"/>
                  </a:lnTo>
                  <a:lnTo>
                    <a:pt x="13" y="0"/>
                  </a:lnTo>
                  <a:lnTo>
                    <a:pt x="16" y="1"/>
                  </a:lnTo>
                  <a:lnTo>
                    <a:pt x="20" y="5"/>
                  </a:lnTo>
                  <a:lnTo>
                    <a:pt x="24" y="12"/>
                  </a:lnTo>
                  <a:lnTo>
                    <a:pt x="27" y="22"/>
                  </a:lnTo>
                  <a:lnTo>
                    <a:pt x="27" y="22"/>
                  </a:lnTo>
                  <a:lnTo>
                    <a:pt x="28" y="32"/>
                  </a:lnTo>
                  <a:lnTo>
                    <a:pt x="27" y="41"/>
                  </a:lnTo>
                  <a:lnTo>
                    <a:pt x="23" y="46"/>
                  </a:lnTo>
                  <a:lnTo>
                    <a:pt x="21" y="49"/>
                  </a:lnTo>
                  <a:lnTo>
                    <a:pt x="18" y="50"/>
                  </a:lnTo>
                  <a:lnTo>
                    <a:pt x="18" y="50"/>
                  </a:lnTo>
                  <a:lnTo>
                    <a:pt x="16" y="50"/>
                  </a:lnTo>
                  <a:lnTo>
                    <a:pt x="13" y="49"/>
                  </a:lnTo>
                  <a:lnTo>
                    <a:pt x="7" y="45"/>
                  </a:lnTo>
                  <a:lnTo>
                    <a:pt x="3" y="36"/>
                  </a:lnTo>
                  <a:lnTo>
                    <a:pt x="0" y="28"/>
                  </a:lnTo>
                  <a:lnTo>
                    <a:pt x="0" y="28"/>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9" name="Freeform 14"/>
            <p:cNvSpPr>
              <a:spLocks/>
            </p:cNvSpPr>
            <p:nvPr/>
          </p:nvSpPr>
          <p:spPr bwMode="auto">
            <a:xfrm>
              <a:off x="556" y="310"/>
              <a:ext cx="52" cy="63"/>
            </a:xfrm>
            <a:custGeom>
              <a:avLst/>
              <a:gdLst/>
              <a:ahLst/>
              <a:cxnLst>
                <a:cxn ang="0">
                  <a:pos x="21" y="60"/>
                </a:cxn>
                <a:cxn ang="0">
                  <a:pos x="21" y="60"/>
                </a:cxn>
                <a:cxn ang="0">
                  <a:pos x="34" y="59"/>
                </a:cxn>
                <a:cxn ang="0">
                  <a:pos x="47" y="59"/>
                </a:cxn>
                <a:cxn ang="0">
                  <a:pos x="47" y="59"/>
                </a:cxn>
                <a:cxn ang="0">
                  <a:pos x="50" y="52"/>
                </a:cxn>
                <a:cxn ang="0">
                  <a:pos x="52" y="42"/>
                </a:cxn>
                <a:cxn ang="0">
                  <a:pos x="52" y="42"/>
                </a:cxn>
                <a:cxn ang="0">
                  <a:pos x="52" y="35"/>
                </a:cxn>
                <a:cxn ang="0">
                  <a:pos x="52" y="28"/>
                </a:cxn>
                <a:cxn ang="0">
                  <a:pos x="51" y="22"/>
                </a:cxn>
                <a:cxn ang="0">
                  <a:pos x="50" y="17"/>
                </a:cxn>
                <a:cxn ang="0">
                  <a:pos x="45" y="11"/>
                </a:cxn>
                <a:cxn ang="0">
                  <a:pos x="43" y="7"/>
                </a:cxn>
                <a:cxn ang="0">
                  <a:pos x="37" y="3"/>
                </a:cxn>
                <a:cxn ang="0">
                  <a:pos x="33" y="1"/>
                </a:cxn>
                <a:cxn ang="0">
                  <a:pos x="33" y="1"/>
                </a:cxn>
                <a:cxn ang="0">
                  <a:pos x="27" y="0"/>
                </a:cxn>
                <a:cxn ang="0">
                  <a:pos x="21" y="1"/>
                </a:cxn>
                <a:cxn ang="0">
                  <a:pos x="17" y="3"/>
                </a:cxn>
                <a:cxn ang="0">
                  <a:pos x="13" y="5"/>
                </a:cxn>
                <a:cxn ang="0">
                  <a:pos x="9" y="10"/>
                </a:cxn>
                <a:cxn ang="0">
                  <a:pos x="6" y="15"/>
                </a:cxn>
                <a:cxn ang="0">
                  <a:pos x="3" y="21"/>
                </a:cxn>
                <a:cxn ang="0">
                  <a:pos x="2" y="28"/>
                </a:cxn>
                <a:cxn ang="0">
                  <a:pos x="2" y="28"/>
                </a:cxn>
                <a:cxn ang="0">
                  <a:pos x="0" y="38"/>
                </a:cxn>
                <a:cxn ang="0">
                  <a:pos x="2" y="48"/>
                </a:cxn>
                <a:cxn ang="0">
                  <a:pos x="6" y="56"/>
                </a:cxn>
                <a:cxn ang="0">
                  <a:pos x="10" y="63"/>
                </a:cxn>
                <a:cxn ang="0">
                  <a:pos x="10" y="63"/>
                </a:cxn>
                <a:cxn ang="0">
                  <a:pos x="21" y="60"/>
                </a:cxn>
                <a:cxn ang="0">
                  <a:pos x="21" y="60"/>
                </a:cxn>
              </a:cxnLst>
              <a:rect l="0" t="0" r="r" b="b"/>
              <a:pathLst>
                <a:path w="52" h="63">
                  <a:moveTo>
                    <a:pt x="21" y="60"/>
                  </a:moveTo>
                  <a:lnTo>
                    <a:pt x="21" y="60"/>
                  </a:lnTo>
                  <a:lnTo>
                    <a:pt x="34" y="59"/>
                  </a:lnTo>
                  <a:lnTo>
                    <a:pt x="47" y="59"/>
                  </a:lnTo>
                  <a:lnTo>
                    <a:pt x="47" y="59"/>
                  </a:lnTo>
                  <a:lnTo>
                    <a:pt x="50" y="52"/>
                  </a:lnTo>
                  <a:lnTo>
                    <a:pt x="52" y="42"/>
                  </a:lnTo>
                  <a:lnTo>
                    <a:pt x="52" y="42"/>
                  </a:lnTo>
                  <a:lnTo>
                    <a:pt x="52" y="35"/>
                  </a:lnTo>
                  <a:lnTo>
                    <a:pt x="52" y="28"/>
                  </a:lnTo>
                  <a:lnTo>
                    <a:pt x="51" y="22"/>
                  </a:lnTo>
                  <a:lnTo>
                    <a:pt x="50" y="17"/>
                  </a:lnTo>
                  <a:lnTo>
                    <a:pt x="45" y="11"/>
                  </a:lnTo>
                  <a:lnTo>
                    <a:pt x="43" y="7"/>
                  </a:lnTo>
                  <a:lnTo>
                    <a:pt x="37" y="3"/>
                  </a:lnTo>
                  <a:lnTo>
                    <a:pt x="33" y="1"/>
                  </a:lnTo>
                  <a:lnTo>
                    <a:pt x="33" y="1"/>
                  </a:lnTo>
                  <a:lnTo>
                    <a:pt x="27" y="0"/>
                  </a:lnTo>
                  <a:lnTo>
                    <a:pt x="21" y="1"/>
                  </a:lnTo>
                  <a:lnTo>
                    <a:pt x="17" y="3"/>
                  </a:lnTo>
                  <a:lnTo>
                    <a:pt x="13" y="5"/>
                  </a:lnTo>
                  <a:lnTo>
                    <a:pt x="9" y="10"/>
                  </a:lnTo>
                  <a:lnTo>
                    <a:pt x="6" y="15"/>
                  </a:lnTo>
                  <a:lnTo>
                    <a:pt x="3" y="21"/>
                  </a:lnTo>
                  <a:lnTo>
                    <a:pt x="2" y="28"/>
                  </a:lnTo>
                  <a:lnTo>
                    <a:pt x="2" y="28"/>
                  </a:lnTo>
                  <a:lnTo>
                    <a:pt x="0" y="38"/>
                  </a:lnTo>
                  <a:lnTo>
                    <a:pt x="2" y="48"/>
                  </a:lnTo>
                  <a:lnTo>
                    <a:pt x="6" y="56"/>
                  </a:lnTo>
                  <a:lnTo>
                    <a:pt x="10" y="63"/>
                  </a:lnTo>
                  <a:lnTo>
                    <a:pt x="10" y="63"/>
                  </a:lnTo>
                  <a:lnTo>
                    <a:pt x="21" y="60"/>
                  </a:lnTo>
                  <a:lnTo>
                    <a:pt x="21" y="6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15"/>
            <p:cNvSpPr>
              <a:spLocks/>
            </p:cNvSpPr>
            <p:nvPr/>
          </p:nvSpPr>
          <p:spPr bwMode="auto">
            <a:xfrm>
              <a:off x="566" y="307"/>
              <a:ext cx="23" cy="39"/>
            </a:xfrm>
            <a:custGeom>
              <a:avLst/>
              <a:gdLst/>
              <a:ahLst/>
              <a:cxnLst>
                <a:cxn ang="0">
                  <a:pos x="2" y="23"/>
                </a:cxn>
                <a:cxn ang="0">
                  <a:pos x="2" y="23"/>
                </a:cxn>
                <a:cxn ang="0">
                  <a:pos x="0" y="14"/>
                </a:cxn>
                <a:cxn ang="0">
                  <a:pos x="2" y="7"/>
                </a:cxn>
                <a:cxn ang="0">
                  <a:pos x="4" y="3"/>
                </a:cxn>
                <a:cxn ang="0">
                  <a:pos x="9" y="0"/>
                </a:cxn>
                <a:cxn ang="0">
                  <a:pos x="9" y="0"/>
                </a:cxn>
                <a:cxn ang="0">
                  <a:pos x="13" y="1"/>
                </a:cxn>
                <a:cxn ang="0">
                  <a:pos x="17" y="4"/>
                </a:cxn>
                <a:cxn ang="0">
                  <a:pos x="20" y="11"/>
                </a:cxn>
                <a:cxn ang="0">
                  <a:pos x="23" y="18"/>
                </a:cxn>
                <a:cxn ang="0">
                  <a:pos x="23" y="18"/>
                </a:cxn>
                <a:cxn ang="0">
                  <a:pos x="23" y="25"/>
                </a:cxn>
                <a:cxn ang="0">
                  <a:pos x="21" y="32"/>
                </a:cxn>
                <a:cxn ang="0">
                  <a:pos x="18" y="37"/>
                </a:cxn>
                <a:cxn ang="0">
                  <a:pos x="16" y="39"/>
                </a:cxn>
                <a:cxn ang="0">
                  <a:pos x="16" y="39"/>
                </a:cxn>
                <a:cxn ang="0">
                  <a:pos x="10" y="38"/>
                </a:cxn>
                <a:cxn ang="0">
                  <a:pos x="7" y="35"/>
                </a:cxn>
                <a:cxn ang="0">
                  <a:pos x="3" y="30"/>
                </a:cxn>
                <a:cxn ang="0">
                  <a:pos x="2" y="23"/>
                </a:cxn>
                <a:cxn ang="0">
                  <a:pos x="2" y="23"/>
                </a:cxn>
              </a:cxnLst>
              <a:rect l="0" t="0" r="r" b="b"/>
              <a:pathLst>
                <a:path w="23" h="39">
                  <a:moveTo>
                    <a:pt x="2" y="23"/>
                  </a:moveTo>
                  <a:lnTo>
                    <a:pt x="2" y="23"/>
                  </a:lnTo>
                  <a:lnTo>
                    <a:pt x="0" y="14"/>
                  </a:lnTo>
                  <a:lnTo>
                    <a:pt x="2" y="7"/>
                  </a:lnTo>
                  <a:lnTo>
                    <a:pt x="4" y="3"/>
                  </a:lnTo>
                  <a:lnTo>
                    <a:pt x="9" y="0"/>
                  </a:lnTo>
                  <a:lnTo>
                    <a:pt x="9" y="0"/>
                  </a:lnTo>
                  <a:lnTo>
                    <a:pt x="13" y="1"/>
                  </a:lnTo>
                  <a:lnTo>
                    <a:pt x="17" y="4"/>
                  </a:lnTo>
                  <a:lnTo>
                    <a:pt x="20" y="11"/>
                  </a:lnTo>
                  <a:lnTo>
                    <a:pt x="23" y="18"/>
                  </a:lnTo>
                  <a:lnTo>
                    <a:pt x="23" y="18"/>
                  </a:lnTo>
                  <a:lnTo>
                    <a:pt x="23" y="25"/>
                  </a:lnTo>
                  <a:lnTo>
                    <a:pt x="21" y="32"/>
                  </a:lnTo>
                  <a:lnTo>
                    <a:pt x="18" y="37"/>
                  </a:lnTo>
                  <a:lnTo>
                    <a:pt x="16" y="39"/>
                  </a:lnTo>
                  <a:lnTo>
                    <a:pt x="16" y="39"/>
                  </a:lnTo>
                  <a:lnTo>
                    <a:pt x="10" y="38"/>
                  </a:lnTo>
                  <a:lnTo>
                    <a:pt x="7" y="35"/>
                  </a:lnTo>
                  <a:lnTo>
                    <a:pt x="3" y="30"/>
                  </a:lnTo>
                  <a:lnTo>
                    <a:pt x="2" y="23"/>
                  </a:lnTo>
                  <a:lnTo>
                    <a:pt x="2" y="23"/>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16"/>
            <p:cNvSpPr>
              <a:spLocks/>
            </p:cNvSpPr>
            <p:nvPr/>
          </p:nvSpPr>
          <p:spPr bwMode="auto">
            <a:xfrm>
              <a:off x="315" y="480"/>
              <a:ext cx="431" cy="268"/>
            </a:xfrm>
            <a:custGeom>
              <a:avLst/>
              <a:gdLst/>
              <a:ahLst/>
              <a:cxnLst>
                <a:cxn ang="0">
                  <a:pos x="9" y="29"/>
                </a:cxn>
                <a:cxn ang="0">
                  <a:pos x="5" y="54"/>
                </a:cxn>
                <a:cxn ang="0">
                  <a:pos x="0" y="92"/>
                </a:cxn>
                <a:cxn ang="0">
                  <a:pos x="3" y="137"/>
                </a:cxn>
                <a:cxn ang="0">
                  <a:pos x="13" y="172"/>
                </a:cxn>
                <a:cxn ang="0">
                  <a:pos x="23" y="194"/>
                </a:cxn>
                <a:cxn ang="0">
                  <a:pos x="38" y="213"/>
                </a:cxn>
                <a:cxn ang="0">
                  <a:pos x="58" y="229"/>
                </a:cxn>
                <a:cxn ang="0">
                  <a:pos x="82" y="240"/>
                </a:cxn>
                <a:cxn ang="0">
                  <a:pos x="114" y="246"/>
                </a:cxn>
                <a:cxn ang="0">
                  <a:pos x="152" y="246"/>
                </a:cxn>
                <a:cxn ang="0">
                  <a:pos x="198" y="239"/>
                </a:cxn>
                <a:cxn ang="0">
                  <a:pos x="229" y="229"/>
                </a:cxn>
                <a:cxn ang="0">
                  <a:pos x="315" y="172"/>
                </a:cxn>
                <a:cxn ang="0">
                  <a:pos x="340" y="209"/>
                </a:cxn>
                <a:cxn ang="0">
                  <a:pos x="357" y="240"/>
                </a:cxn>
                <a:cxn ang="0">
                  <a:pos x="364" y="261"/>
                </a:cxn>
                <a:cxn ang="0">
                  <a:pos x="364" y="268"/>
                </a:cxn>
                <a:cxn ang="0">
                  <a:pos x="378" y="268"/>
                </a:cxn>
                <a:cxn ang="0">
                  <a:pos x="398" y="263"/>
                </a:cxn>
                <a:cxn ang="0">
                  <a:pos x="420" y="249"/>
                </a:cxn>
                <a:cxn ang="0">
                  <a:pos x="431" y="236"/>
                </a:cxn>
                <a:cxn ang="0">
                  <a:pos x="415" y="230"/>
                </a:cxn>
                <a:cxn ang="0">
                  <a:pos x="398" y="227"/>
                </a:cxn>
                <a:cxn ang="0">
                  <a:pos x="378" y="229"/>
                </a:cxn>
                <a:cxn ang="0">
                  <a:pos x="374" y="210"/>
                </a:cxn>
                <a:cxn ang="0">
                  <a:pos x="357" y="171"/>
                </a:cxn>
                <a:cxn ang="0">
                  <a:pos x="344" y="151"/>
                </a:cxn>
                <a:cxn ang="0">
                  <a:pos x="327" y="134"/>
                </a:cxn>
                <a:cxn ang="0">
                  <a:pos x="307" y="124"/>
                </a:cxn>
                <a:cxn ang="0">
                  <a:pos x="284" y="123"/>
                </a:cxn>
                <a:cxn ang="0">
                  <a:pos x="269" y="0"/>
                </a:cxn>
                <a:cxn ang="0">
                  <a:pos x="264" y="5"/>
                </a:cxn>
                <a:cxn ang="0">
                  <a:pos x="230" y="24"/>
                </a:cxn>
                <a:cxn ang="0">
                  <a:pos x="200" y="37"/>
                </a:cxn>
                <a:cxn ang="0">
                  <a:pos x="164" y="46"/>
                </a:cxn>
                <a:cxn ang="0">
                  <a:pos x="119" y="50"/>
                </a:cxn>
                <a:cxn ang="0">
                  <a:pos x="67" y="44"/>
                </a:cxn>
                <a:cxn ang="0">
                  <a:pos x="9" y="29"/>
                </a:cxn>
              </a:cxnLst>
              <a:rect l="0" t="0" r="r" b="b"/>
              <a:pathLst>
                <a:path w="431" h="268">
                  <a:moveTo>
                    <a:pt x="9" y="29"/>
                  </a:moveTo>
                  <a:lnTo>
                    <a:pt x="9" y="29"/>
                  </a:lnTo>
                  <a:lnTo>
                    <a:pt x="6" y="40"/>
                  </a:lnTo>
                  <a:lnTo>
                    <a:pt x="5" y="54"/>
                  </a:lnTo>
                  <a:lnTo>
                    <a:pt x="2" y="72"/>
                  </a:lnTo>
                  <a:lnTo>
                    <a:pt x="0" y="92"/>
                  </a:lnTo>
                  <a:lnTo>
                    <a:pt x="2" y="115"/>
                  </a:lnTo>
                  <a:lnTo>
                    <a:pt x="3" y="137"/>
                  </a:lnTo>
                  <a:lnTo>
                    <a:pt x="9" y="161"/>
                  </a:lnTo>
                  <a:lnTo>
                    <a:pt x="13" y="172"/>
                  </a:lnTo>
                  <a:lnTo>
                    <a:pt x="17" y="184"/>
                  </a:lnTo>
                  <a:lnTo>
                    <a:pt x="23" y="194"/>
                  </a:lnTo>
                  <a:lnTo>
                    <a:pt x="30" y="203"/>
                  </a:lnTo>
                  <a:lnTo>
                    <a:pt x="38" y="213"/>
                  </a:lnTo>
                  <a:lnTo>
                    <a:pt x="47" y="222"/>
                  </a:lnTo>
                  <a:lnTo>
                    <a:pt x="58" y="229"/>
                  </a:lnTo>
                  <a:lnTo>
                    <a:pt x="69" y="234"/>
                  </a:lnTo>
                  <a:lnTo>
                    <a:pt x="82" y="240"/>
                  </a:lnTo>
                  <a:lnTo>
                    <a:pt x="98" y="244"/>
                  </a:lnTo>
                  <a:lnTo>
                    <a:pt x="114" y="246"/>
                  </a:lnTo>
                  <a:lnTo>
                    <a:pt x="133" y="247"/>
                  </a:lnTo>
                  <a:lnTo>
                    <a:pt x="152" y="246"/>
                  </a:lnTo>
                  <a:lnTo>
                    <a:pt x="174" y="244"/>
                  </a:lnTo>
                  <a:lnTo>
                    <a:pt x="198" y="239"/>
                  </a:lnTo>
                  <a:lnTo>
                    <a:pt x="223" y="233"/>
                  </a:lnTo>
                  <a:lnTo>
                    <a:pt x="229" y="229"/>
                  </a:lnTo>
                  <a:lnTo>
                    <a:pt x="315" y="172"/>
                  </a:lnTo>
                  <a:lnTo>
                    <a:pt x="315" y="172"/>
                  </a:lnTo>
                  <a:lnTo>
                    <a:pt x="323" y="184"/>
                  </a:lnTo>
                  <a:lnTo>
                    <a:pt x="340" y="209"/>
                  </a:lnTo>
                  <a:lnTo>
                    <a:pt x="348" y="225"/>
                  </a:lnTo>
                  <a:lnTo>
                    <a:pt x="357" y="240"/>
                  </a:lnTo>
                  <a:lnTo>
                    <a:pt x="362" y="254"/>
                  </a:lnTo>
                  <a:lnTo>
                    <a:pt x="364" y="261"/>
                  </a:lnTo>
                  <a:lnTo>
                    <a:pt x="364" y="268"/>
                  </a:lnTo>
                  <a:lnTo>
                    <a:pt x="364" y="268"/>
                  </a:lnTo>
                  <a:lnTo>
                    <a:pt x="371" y="268"/>
                  </a:lnTo>
                  <a:lnTo>
                    <a:pt x="378" y="268"/>
                  </a:lnTo>
                  <a:lnTo>
                    <a:pt x="386" y="267"/>
                  </a:lnTo>
                  <a:lnTo>
                    <a:pt x="398" y="263"/>
                  </a:lnTo>
                  <a:lnTo>
                    <a:pt x="409" y="257"/>
                  </a:lnTo>
                  <a:lnTo>
                    <a:pt x="420" y="249"/>
                  </a:lnTo>
                  <a:lnTo>
                    <a:pt x="431" y="236"/>
                  </a:lnTo>
                  <a:lnTo>
                    <a:pt x="431" y="236"/>
                  </a:lnTo>
                  <a:lnTo>
                    <a:pt x="426" y="234"/>
                  </a:lnTo>
                  <a:lnTo>
                    <a:pt x="415" y="230"/>
                  </a:lnTo>
                  <a:lnTo>
                    <a:pt x="408" y="229"/>
                  </a:lnTo>
                  <a:lnTo>
                    <a:pt x="398" y="227"/>
                  </a:lnTo>
                  <a:lnTo>
                    <a:pt x="388" y="227"/>
                  </a:lnTo>
                  <a:lnTo>
                    <a:pt x="378" y="229"/>
                  </a:lnTo>
                  <a:lnTo>
                    <a:pt x="378" y="229"/>
                  </a:lnTo>
                  <a:lnTo>
                    <a:pt x="374" y="210"/>
                  </a:lnTo>
                  <a:lnTo>
                    <a:pt x="367" y="192"/>
                  </a:lnTo>
                  <a:lnTo>
                    <a:pt x="357" y="171"/>
                  </a:lnTo>
                  <a:lnTo>
                    <a:pt x="351" y="161"/>
                  </a:lnTo>
                  <a:lnTo>
                    <a:pt x="344" y="151"/>
                  </a:lnTo>
                  <a:lnTo>
                    <a:pt x="336" y="141"/>
                  </a:lnTo>
                  <a:lnTo>
                    <a:pt x="327" y="134"/>
                  </a:lnTo>
                  <a:lnTo>
                    <a:pt x="317" y="129"/>
                  </a:lnTo>
                  <a:lnTo>
                    <a:pt x="307" y="124"/>
                  </a:lnTo>
                  <a:lnTo>
                    <a:pt x="296" y="123"/>
                  </a:lnTo>
                  <a:lnTo>
                    <a:pt x="284" y="123"/>
                  </a:lnTo>
                  <a:lnTo>
                    <a:pt x="234" y="163"/>
                  </a:lnTo>
                  <a:lnTo>
                    <a:pt x="269" y="0"/>
                  </a:lnTo>
                  <a:lnTo>
                    <a:pt x="269" y="0"/>
                  </a:lnTo>
                  <a:lnTo>
                    <a:pt x="264" y="5"/>
                  </a:lnTo>
                  <a:lnTo>
                    <a:pt x="251" y="13"/>
                  </a:lnTo>
                  <a:lnTo>
                    <a:pt x="230" y="24"/>
                  </a:lnTo>
                  <a:lnTo>
                    <a:pt x="216" y="31"/>
                  </a:lnTo>
                  <a:lnTo>
                    <a:pt x="200" y="37"/>
                  </a:lnTo>
                  <a:lnTo>
                    <a:pt x="183" y="41"/>
                  </a:lnTo>
                  <a:lnTo>
                    <a:pt x="164" y="46"/>
                  </a:lnTo>
                  <a:lnTo>
                    <a:pt x="143" y="48"/>
                  </a:lnTo>
                  <a:lnTo>
                    <a:pt x="119" y="50"/>
                  </a:lnTo>
                  <a:lnTo>
                    <a:pt x="93" y="48"/>
                  </a:lnTo>
                  <a:lnTo>
                    <a:pt x="67" y="44"/>
                  </a:lnTo>
                  <a:lnTo>
                    <a:pt x="38" y="38"/>
                  </a:lnTo>
                  <a:lnTo>
                    <a:pt x="9" y="29"/>
                  </a:lnTo>
                  <a:lnTo>
                    <a:pt x="9" y="29"/>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17"/>
            <p:cNvSpPr>
              <a:spLocks/>
            </p:cNvSpPr>
            <p:nvPr/>
          </p:nvSpPr>
          <p:spPr bwMode="auto">
            <a:xfrm>
              <a:off x="556" y="672"/>
              <a:ext cx="147" cy="157"/>
            </a:xfrm>
            <a:custGeom>
              <a:avLst/>
              <a:gdLst/>
              <a:ahLst/>
              <a:cxnLst>
                <a:cxn ang="0">
                  <a:pos x="0" y="21"/>
                </a:cxn>
                <a:cxn ang="0">
                  <a:pos x="0" y="21"/>
                </a:cxn>
                <a:cxn ang="0">
                  <a:pos x="10" y="27"/>
                </a:cxn>
                <a:cxn ang="0">
                  <a:pos x="20" y="34"/>
                </a:cxn>
                <a:cxn ang="0">
                  <a:pos x="31" y="44"/>
                </a:cxn>
                <a:cxn ang="0">
                  <a:pos x="37" y="51"/>
                </a:cxn>
                <a:cxn ang="0">
                  <a:pos x="43" y="59"/>
                </a:cxn>
                <a:cxn ang="0">
                  <a:pos x="47" y="69"/>
                </a:cxn>
                <a:cxn ang="0">
                  <a:pos x="52" y="81"/>
                </a:cxn>
                <a:cxn ang="0">
                  <a:pos x="55" y="93"/>
                </a:cxn>
                <a:cxn ang="0">
                  <a:pos x="58" y="107"/>
                </a:cxn>
                <a:cxn ang="0">
                  <a:pos x="59" y="123"/>
                </a:cxn>
                <a:cxn ang="0">
                  <a:pos x="59" y="140"/>
                </a:cxn>
                <a:cxn ang="0">
                  <a:pos x="59" y="140"/>
                </a:cxn>
                <a:cxn ang="0">
                  <a:pos x="62" y="143"/>
                </a:cxn>
                <a:cxn ang="0">
                  <a:pos x="72" y="148"/>
                </a:cxn>
                <a:cxn ang="0">
                  <a:pos x="81" y="151"/>
                </a:cxn>
                <a:cxn ang="0">
                  <a:pos x="89" y="152"/>
                </a:cxn>
                <a:cxn ang="0">
                  <a:pos x="100" y="155"/>
                </a:cxn>
                <a:cxn ang="0">
                  <a:pos x="113" y="155"/>
                </a:cxn>
                <a:cxn ang="0">
                  <a:pos x="113" y="155"/>
                </a:cxn>
                <a:cxn ang="0">
                  <a:pos x="124" y="157"/>
                </a:cxn>
                <a:cxn ang="0">
                  <a:pos x="134" y="157"/>
                </a:cxn>
                <a:cxn ang="0">
                  <a:pos x="143" y="155"/>
                </a:cxn>
                <a:cxn ang="0">
                  <a:pos x="145" y="154"/>
                </a:cxn>
                <a:cxn ang="0">
                  <a:pos x="147" y="152"/>
                </a:cxn>
                <a:cxn ang="0">
                  <a:pos x="147" y="150"/>
                </a:cxn>
                <a:cxn ang="0">
                  <a:pos x="144" y="147"/>
                </a:cxn>
                <a:cxn ang="0">
                  <a:pos x="138" y="143"/>
                </a:cxn>
                <a:cxn ang="0">
                  <a:pos x="130" y="137"/>
                </a:cxn>
                <a:cxn ang="0">
                  <a:pos x="102" y="124"/>
                </a:cxn>
                <a:cxn ang="0">
                  <a:pos x="102" y="124"/>
                </a:cxn>
                <a:cxn ang="0">
                  <a:pos x="93" y="105"/>
                </a:cxn>
                <a:cxn ang="0">
                  <a:pos x="85" y="85"/>
                </a:cxn>
                <a:cxn ang="0">
                  <a:pos x="74" y="62"/>
                </a:cxn>
                <a:cxn ang="0">
                  <a:pos x="61" y="40"/>
                </a:cxn>
                <a:cxn ang="0">
                  <a:pos x="48" y="20"/>
                </a:cxn>
                <a:cxn ang="0">
                  <a:pos x="43" y="11"/>
                </a:cxn>
                <a:cxn ang="0">
                  <a:pos x="35" y="6"/>
                </a:cxn>
                <a:cxn ang="0">
                  <a:pos x="30" y="2"/>
                </a:cxn>
                <a:cxn ang="0">
                  <a:pos x="24" y="0"/>
                </a:cxn>
                <a:cxn ang="0">
                  <a:pos x="0" y="21"/>
                </a:cxn>
              </a:cxnLst>
              <a:rect l="0" t="0" r="r" b="b"/>
              <a:pathLst>
                <a:path w="147" h="157">
                  <a:moveTo>
                    <a:pt x="0" y="21"/>
                  </a:moveTo>
                  <a:lnTo>
                    <a:pt x="0" y="21"/>
                  </a:lnTo>
                  <a:lnTo>
                    <a:pt x="10" y="27"/>
                  </a:lnTo>
                  <a:lnTo>
                    <a:pt x="20" y="34"/>
                  </a:lnTo>
                  <a:lnTo>
                    <a:pt x="31" y="44"/>
                  </a:lnTo>
                  <a:lnTo>
                    <a:pt x="37" y="51"/>
                  </a:lnTo>
                  <a:lnTo>
                    <a:pt x="43" y="59"/>
                  </a:lnTo>
                  <a:lnTo>
                    <a:pt x="47" y="69"/>
                  </a:lnTo>
                  <a:lnTo>
                    <a:pt x="52" y="81"/>
                  </a:lnTo>
                  <a:lnTo>
                    <a:pt x="55" y="93"/>
                  </a:lnTo>
                  <a:lnTo>
                    <a:pt x="58" y="107"/>
                  </a:lnTo>
                  <a:lnTo>
                    <a:pt x="59" y="123"/>
                  </a:lnTo>
                  <a:lnTo>
                    <a:pt x="59" y="140"/>
                  </a:lnTo>
                  <a:lnTo>
                    <a:pt x="59" y="140"/>
                  </a:lnTo>
                  <a:lnTo>
                    <a:pt x="62" y="143"/>
                  </a:lnTo>
                  <a:lnTo>
                    <a:pt x="72" y="148"/>
                  </a:lnTo>
                  <a:lnTo>
                    <a:pt x="81" y="151"/>
                  </a:lnTo>
                  <a:lnTo>
                    <a:pt x="89" y="152"/>
                  </a:lnTo>
                  <a:lnTo>
                    <a:pt x="100" y="155"/>
                  </a:lnTo>
                  <a:lnTo>
                    <a:pt x="113" y="155"/>
                  </a:lnTo>
                  <a:lnTo>
                    <a:pt x="113" y="155"/>
                  </a:lnTo>
                  <a:lnTo>
                    <a:pt x="124" y="157"/>
                  </a:lnTo>
                  <a:lnTo>
                    <a:pt x="134" y="157"/>
                  </a:lnTo>
                  <a:lnTo>
                    <a:pt x="143" y="155"/>
                  </a:lnTo>
                  <a:lnTo>
                    <a:pt x="145" y="154"/>
                  </a:lnTo>
                  <a:lnTo>
                    <a:pt x="147" y="152"/>
                  </a:lnTo>
                  <a:lnTo>
                    <a:pt x="147" y="150"/>
                  </a:lnTo>
                  <a:lnTo>
                    <a:pt x="144" y="147"/>
                  </a:lnTo>
                  <a:lnTo>
                    <a:pt x="138" y="143"/>
                  </a:lnTo>
                  <a:lnTo>
                    <a:pt x="130" y="137"/>
                  </a:lnTo>
                  <a:lnTo>
                    <a:pt x="102" y="124"/>
                  </a:lnTo>
                  <a:lnTo>
                    <a:pt x="102" y="124"/>
                  </a:lnTo>
                  <a:lnTo>
                    <a:pt x="93" y="105"/>
                  </a:lnTo>
                  <a:lnTo>
                    <a:pt x="85" y="85"/>
                  </a:lnTo>
                  <a:lnTo>
                    <a:pt x="74" y="62"/>
                  </a:lnTo>
                  <a:lnTo>
                    <a:pt x="61" y="40"/>
                  </a:lnTo>
                  <a:lnTo>
                    <a:pt x="48" y="20"/>
                  </a:lnTo>
                  <a:lnTo>
                    <a:pt x="43" y="11"/>
                  </a:lnTo>
                  <a:lnTo>
                    <a:pt x="35" y="6"/>
                  </a:lnTo>
                  <a:lnTo>
                    <a:pt x="30" y="2"/>
                  </a:lnTo>
                  <a:lnTo>
                    <a:pt x="24" y="0"/>
                  </a:lnTo>
                  <a:lnTo>
                    <a:pt x="0" y="21"/>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18"/>
            <p:cNvSpPr>
              <a:spLocks/>
            </p:cNvSpPr>
            <p:nvPr/>
          </p:nvSpPr>
          <p:spPr bwMode="auto">
            <a:xfrm>
              <a:off x="489" y="471"/>
              <a:ext cx="155" cy="143"/>
            </a:xfrm>
            <a:custGeom>
              <a:avLst/>
              <a:gdLst/>
              <a:ahLst/>
              <a:cxnLst>
                <a:cxn ang="0">
                  <a:pos x="26" y="101"/>
                </a:cxn>
                <a:cxn ang="0">
                  <a:pos x="26" y="101"/>
                </a:cxn>
                <a:cxn ang="0">
                  <a:pos x="32" y="102"/>
                </a:cxn>
                <a:cxn ang="0">
                  <a:pos x="46" y="107"/>
                </a:cxn>
                <a:cxn ang="0">
                  <a:pos x="66" y="111"/>
                </a:cxn>
                <a:cxn ang="0">
                  <a:pos x="77" y="112"/>
                </a:cxn>
                <a:cxn ang="0">
                  <a:pos x="87" y="114"/>
                </a:cxn>
                <a:cxn ang="0">
                  <a:pos x="97" y="112"/>
                </a:cxn>
                <a:cxn ang="0">
                  <a:pos x="107" y="110"/>
                </a:cxn>
                <a:cxn ang="0">
                  <a:pos x="115" y="105"/>
                </a:cxn>
                <a:cxn ang="0">
                  <a:pos x="121" y="98"/>
                </a:cxn>
                <a:cxn ang="0">
                  <a:pos x="125" y="88"/>
                </a:cxn>
                <a:cxn ang="0">
                  <a:pos x="126" y="76"/>
                </a:cxn>
                <a:cxn ang="0">
                  <a:pos x="125" y="60"/>
                </a:cxn>
                <a:cxn ang="0">
                  <a:pos x="119" y="40"/>
                </a:cxn>
                <a:cxn ang="0">
                  <a:pos x="119" y="40"/>
                </a:cxn>
                <a:cxn ang="0">
                  <a:pos x="114" y="40"/>
                </a:cxn>
                <a:cxn ang="0">
                  <a:pos x="108" y="40"/>
                </a:cxn>
                <a:cxn ang="0">
                  <a:pos x="104" y="38"/>
                </a:cxn>
                <a:cxn ang="0">
                  <a:pos x="102" y="36"/>
                </a:cxn>
                <a:cxn ang="0">
                  <a:pos x="101" y="33"/>
                </a:cxn>
                <a:cxn ang="0">
                  <a:pos x="101" y="31"/>
                </a:cxn>
                <a:cxn ang="0">
                  <a:pos x="102" y="26"/>
                </a:cxn>
                <a:cxn ang="0">
                  <a:pos x="108" y="16"/>
                </a:cxn>
                <a:cxn ang="0">
                  <a:pos x="121" y="2"/>
                </a:cxn>
                <a:cxn ang="0">
                  <a:pos x="121" y="2"/>
                </a:cxn>
                <a:cxn ang="0">
                  <a:pos x="129" y="1"/>
                </a:cxn>
                <a:cxn ang="0">
                  <a:pos x="136" y="0"/>
                </a:cxn>
                <a:cxn ang="0">
                  <a:pos x="145" y="0"/>
                </a:cxn>
                <a:cxn ang="0">
                  <a:pos x="149" y="0"/>
                </a:cxn>
                <a:cxn ang="0">
                  <a:pos x="152" y="1"/>
                </a:cxn>
                <a:cxn ang="0">
                  <a:pos x="153" y="4"/>
                </a:cxn>
                <a:cxn ang="0">
                  <a:pos x="155" y="7"/>
                </a:cxn>
                <a:cxn ang="0">
                  <a:pos x="155" y="11"/>
                </a:cxn>
                <a:cxn ang="0">
                  <a:pos x="153" y="16"/>
                </a:cxn>
                <a:cxn ang="0">
                  <a:pos x="150" y="24"/>
                </a:cxn>
                <a:cxn ang="0">
                  <a:pos x="146" y="32"/>
                </a:cxn>
                <a:cxn ang="0">
                  <a:pos x="146" y="32"/>
                </a:cxn>
                <a:cxn ang="0">
                  <a:pos x="149" y="42"/>
                </a:cxn>
                <a:cxn ang="0">
                  <a:pos x="150" y="53"/>
                </a:cxn>
                <a:cxn ang="0">
                  <a:pos x="152" y="67"/>
                </a:cxn>
                <a:cxn ang="0">
                  <a:pos x="150" y="83"/>
                </a:cxn>
                <a:cxn ang="0">
                  <a:pos x="148" y="91"/>
                </a:cxn>
                <a:cxn ang="0">
                  <a:pos x="145" y="100"/>
                </a:cxn>
                <a:cxn ang="0">
                  <a:pos x="141" y="108"/>
                </a:cxn>
                <a:cxn ang="0">
                  <a:pos x="135" y="115"/>
                </a:cxn>
                <a:cxn ang="0">
                  <a:pos x="126" y="124"/>
                </a:cxn>
                <a:cxn ang="0">
                  <a:pos x="118" y="132"/>
                </a:cxn>
                <a:cxn ang="0">
                  <a:pos x="118" y="132"/>
                </a:cxn>
                <a:cxn ang="0">
                  <a:pos x="101" y="136"/>
                </a:cxn>
                <a:cxn ang="0">
                  <a:pos x="84" y="139"/>
                </a:cxn>
                <a:cxn ang="0">
                  <a:pos x="63" y="142"/>
                </a:cxn>
                <a:cxn ang="0">
                  <a:pos x="42" y="143"/>
                </a:cxn>
                <a:cxn ang="0">
                  <a:pos x="32" y="143"/>
                </a:cxn>
                <a:cxn ang="0">
                  <a:pos x="24" y="143"/>
                </a:cxn>
                <a:cxn ang="0">
                  <a:pos x="15" y="141"/>
                </a:cxn>
                <a:cxn ang="0">
                  <a:pos x="8" y="138"/>
                </a:cxn>
                <a:cxn ang="0">
                  <a:pos x="4" y="133"/>
                </a:cxn>
                <a:cxn ang="0">
                  <a:pos x="0" y="128"/>
                </a:cxn>
                <a:cxn ang="0">
                  <a:pos x="26" y="101"/>
                </a:cxn>
              </a:cxnLst>
              <a:rect l="0" t="0" r="r" b="b"/>
              <a:pathLst>
                <a:path w="155" h="143">
                  <a:moveTo>
                    <a:pt x="26" y="101"/>
                  </a:moveTo>
                  <a:lnTo>
                    <a:pt x="26" y="101"/>
                  </a:lnTo>
                  <a:lnTo>
                    <a:pt x="32" y="102"/>
                  </a:lnTo>
                  <a:lnTo>
                    <a:pt x="46" y="107"/>
                  </a:lnTo>
                  <a:lnTo>
                    <a:pt x="66" y="111"/>
                  </a:lnTo>
                  <a:lnTo>
                    <a:pt x="77" y="112"/>
                  </a:lnTo>
                  <a:lnTo>
                    <a:pt x="87" y="114"/>
                  </a:lnTo>
                  <a:lnTo>
                    <a:pt x="97" y="112"/>
                  </a:lnTo>
                  <a:lnTo>
                    <a:pt x="107" y="110"/>
                  </a:lnTo>
                  <a:lnTo>
                    <a:pt x="115" y="105"/>
                  </a:lnTo>
                  <a:lnTo>
                    <a:pt x="121" y="98"/>
                  </a:lnTo>
                  <a:lnTo>
                    <a:pt x="125" y="88"/>
                  </a:lnTo>
                  <a:lnTo>
                    <a:pt x="126" y="76"/>
                  </a:lnTo>
                  <a:lnTo>
                    <a:pt x="125" y="60"/>
                  </a:lnTo>
                  <a:lnTo>
                    <a:pt x="119" y="40"/>
                  </a:lnTo>
                  <a:lnTo>
                    <a:pt x="119" y="40"/>
                  </a:lnTo>
                  <a:lnTo>
                    <a:pt x="114" y="40"/>
                  </a:lnTo>
                  <a:lnTo>
                    <a:pt x="108" y="40"/>
                  </a:lnTo>
                  <a:lnTo>
                    <a:pt x="104" y="38"/>
                  </a:lnTo>
                  <a:lnTo>
                    <a:pt x="102" y="36"/>
                  </a:lnTo>
                  <a:lnTo>
                    <a:pt x="101" y="33"/>
                  </a:lnTo>
                  <a:lnTo>
                    <a:pt x="101" y="31"/>
                  </a:lnTo>
                  <a:lnTo>
                    <a:pt x="102" y="26"/>
                  </a:lnTo>
                  <a:lnTo>
                    <a:pt x="108" y="16"/>
                  </a:lnTo>
                  <a:lnTo>
                    <a:pt x="121" y="2"/>
                  </a:lnTo>
                  <a:lnTo>
                    <a:pt x="121" y="2"/>
                  </a:lnTo>
                  <a:lnTo>
                    <a:pt x="129" y="1"/>
                  </a:lnTo>
                  <a:lnTo>
                    <a:pt x="136" y="0"/>
                  </a:lnTo>
                  <a:lnTo>
                    <a:pt x="145" y="0"/>
                  </a:lnTo>
                  <a:lnTo>
                    <a:pt x="149" y="0"/>
                  </a:lnTo>
                  <a:lnTo>
                    <a:pt x="152" y="1"/>
                  </a:lnTo>
                  <a:lnTo>
                    <a:pt x="153" y="4"/>
                  </a:lnTo>
                  <a:lnTo>
                    <a:pt x="155" y="7"/>
                  </a:lnTo>
                  <a:lnTo>
                    <a:pt x="155" y="11"/>
                  </a:lnTo>
                  <a:lnTo>
                    <a:pt x="153" y="16"/>
                  </a:lnTo>
                  <a:lnTo>
                    <a:pt x="150" y="24"/>
                  </a:lnTo>
                  <a:lnTo>
                    <a:pt x="146" y="32"/>
                  </a:lnTo>
                  <a:lnTo>
                    <a:pt x="146" y="32"/>
                  </a:lnTo>
                  <a:lnTo>
                    <a:pt x="149" y="42"/>
                  </a:lnTo>
                  <a:lnTo>
                    <a:pt x="150" y="53"/>
                  </a:lnTo>
                  <a:lnTo>
                    <a:pt x="152" y="67"/>
                  </a:lnTo>
                  <a:lnTo>
                    <a:pt x="150" y="83"/>
                  </a:lnTo>
                  <a:lnTo>
                    <a:pt x="148" y="91"/>
                  </a:lnTo>
                  <a:lnTo>
                    <a:pt x="145" y="100"/>
                  </a:lnTo>
                  <a:lnTo>
                    <a:pt x="141" y="108"/>
                  </a:lnTo>
                  <a:lnTo>
                    <a:pt x="135" y="115"/>
                  </a:lnTo>
                  <a:lnTo>
                    <a:pt x="126" y="124"/>
                  </a:lnTo>
                  <a:lnTo>
                    <a:pt x="118" y="132"/>
                  </a:lnTo>
                  <a:lnTo>
                    <a:pt x="118" y="132"/>
                  </a:lnTo>
                  <a:lnTo>
                    <a:pt x="101" y="136"/>
                  </a:lnTo>
                  <a:lnTo>
                    <a:pt x="84" y="139"/>
                  </a:lnTo>
                  <a:lnTo>
                    <a:pt x="63" y="142"/>
                  </a:lnTo>
                  <a:lnTo>
                    <a:pt x="42" y="143"/>
                  </a:lnTo>
                  <a:lnTo>
                    <a:pt x="32" y="143"/>
                  </a:lnTo>
                  <a:lnTo>
                    <a:pt x="24" y="143"/>
                  </a:lnTo>
                  <a:lnTo>
                    <a:pt x="15" y="141"/>
                  </a:lnTo>
                  <a:lnTo>
                    <a:pt x="8" y="138"/>
                  </a:lnTo>
                  <a:lnTo>
                    <a:pt x="4" y="133"/>
                  </a:lnTo>
                  <a:lnTo>
                    <a:pt x="0" y="128"/>
                  </a:lnTo>
                  <a:lnTo>
                    <a:pt x="26" y="101"/>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 name="Freeform 19"/>
            <p:cNvSpPr>
              <a:spLocks/>
            </p:cNvSpPr>
            <p:nvPr/>
          </p:nvSpPr>
          <p:spPr bwMode="auto">
            <a:xfrm>
              <a:off x="180" y="280"/>
              <a:ext cx="173" cy="313"/>
            </a:xfrm>
            <a:custGeom>
              <a:avLst/>
              <a:gdLst/>
              <a:ahLst/>
              <a:cxnLst>
                <a:cxn ang="0">
                  <a:pos x="144" y="254"/>
                </a:cxn>
                <a:cxn ang="0">
                  <a:pos x="144" y="254"/>
                </a:cxn>
                <a:cxn ang="0">
                  <a:pos x="87" y="223"/>
                </a:cxn>
                <a:cxn ang="0">
                  <a:pos x="49" y="199"/>
                </a:cxn>
                <a:cxn ang="0">
                  <a:pos x="37" y="192"/>
                </a:cxn>
                <a:cxn ang="0">
                  <a:pos x="31" y="188"/>
                </a:cxn>
                <a:cxn ang="0">
                  <a:pos x="31" y="188"/>
                </a:cxn>
                <a:cxn ang="0">
                  <a:pos x="30" y="167"/>
                </a:cxn>
                <a:cxn ang="0">
                  <a:pos x="28" y="147"/>
                </a:cxn>
                <a:cxn ang="0">
                  <a:pos x="28" y="121"/>
                </a:cxn>
                <a:cxn ang="0">
                  <a:pos x="31" y="96"/>
                </a:cxn>
                <a:cxn ang="0">
                  <a:pos x="32" y="83"/>
                </a:cxn>
                <a:cxn ang="0">
                  <a:pos x="35" y="72"/>
                </a:cxn>
                <a:cxn ang="0">
                  <a:pos x="38" y="62"/>
                </a:cxn>
                <a:cxn ang="0">
                  <a:pos x="42" y="54"/>
                </a:cxn>
                <a:cxn ang="0">
                  <a:pos x="48" y="47"/>
                </a:cxn>
                <a:cxn ang="0">
                  <a:pos x="55" y="43"/>
                </a:cxn>
                <a:cxn ang="0">
                  <a:pos x="55" y="43"/>
                </a:cxn>
                <a:cxn ang="0">
                  <a:pos x="59" y="45"/>
                </a:cxn>
                <a:cxn ang="0">
                  <a:pos x="68" y="50"/>
                </a:cxn>
                <a:cxn ang="0">
                  <a:pos x="73" y="51"/>
                </a:cxn>
                <a:cxn ang="0">
                  <a:pos x="79" y="50"/>
                </a:cxn>
                <a:cxn ang="0">
                  <a:pos x="85" y="47"/>
                </a:cxn>
                <a:cxn ang="0">
                  <a:pos x="89" y="40"/>
                </a:cxn>
                <a:cxn ang="0">
                  <a:pos x="117" y="33"/>
                </a:cxn>
                <a:cxn ang="0">
                  <a:pos x="117" y="33"/>
                </a:cxn>
                <a:cxn ang="0">
                  <a:pos x="116" y="26"/>
                </a:cxn>
                <a:cxn ang="0">
                  <a:pos x="113" y="20"/>
                </a:cxn>
                <a:cxn ang="0">
                  <a:pos x="109" y="13"/>
                </a:cxn>
                <a:cxn ang="0">
                  <a:pos x="101" y="6"/>
                </a:cxn>
                <a:cxn ang="0">
                  <a:pos x="96" y="4"/>
                </a:cxn>
                <a:cxn ang="0">
                  <a:pos x="90" y="2"/>
                </a:cxn>
                <a:cxn ang="0">
                  <a:pos x="82" y="0"/>
                </a:cxn>
                <a:cxn ang="0">
                  <a:pos x="73" y="0"/>
                </a:cxn>
                <a:cxn ang="0">
                  <a:pos x="63" y="0"/>
                </a:cxn>
                <a:cxn ang="0">
                  <a:pos x="52" y="2"/>
                </a:cxn>
                <a:cxn ang="0">
                  <a:pos x="14" y="44"/>
                </a:cxn>
                <a:cxn ang="0">
                  <a:pos x="14" y="44"/>
                </a:cxn>
                <a:cxn ang="0">
                  <a:pos x="8" y="65"/>
                </a:cxn>
                <a:cxn ang="0">
                  <a:pos x="4" y="89"/>
                </a:cxn>
                <a:cxn ang="0">
                  <a:pos x="1" y="117"/>
                </a:cxn>
                <a:cxn ang="0">
                  <a:pos x="0" y="148"/>
                </a:cxn>
                <a:cxn ang="0">
                  <a:pos x="0" y="164"/>
                </a:cxn>
                <a:cxn ang="0">
                  <a:pos x="3" y="178"/>
                </a:cxn>
                <a:cxn ang="0">
                  <a:pos x="6" y="191"/>
                </a:cxn>
                <a:cxn ang="0">
                  <a:pos x="10" y="203"/>
                </a:cxn>
                <a:cxn ang="0">
                  <a:pos x="16" y="215"/>
                </a:cxn>
                <a:cxn ang="0">
                  <a:pos x="23" y="223"/>
                </a:cxn>
                <a:cxn ang="0">
                  <a:pos x="173" y="313"/>
                </a:cxn>
                <a:cxn ang="0">
                  <a:pos x="144" y="254"/>
                </a:cxn>
              </a:cxnLst>
              <a:rect l="0" t="0" r="r" b="b"/>
              <a:pathLst>
                <a:path w="173" h="313">
                  <a:moveTo>
                    <a:pt x="144" y="254"/>
                  </a:moveTo>
                  <a:lnTo>
                    <a:pt x="144" y="254"/>
                  </a:lnTo>
                  <a:lnTo>
                    <a:pt x="87" y="223"/>
                  </a:lnTo>
                  <a:lnTo>
                    <a:pt x="49" y="199"/>
                  </a:lnTo>
                  <a:lnTo>
                    <a:pt x="37" y="192"/>
                  </a:lnTo>
                  <a:lnTo>
                    <a:pt x="31" y="188"/>
                  </a:lnTo>
                  <a:lnTo>
                    <a:pt x="31" y="188"/>
                  </a:lnTo>
                  <a:lnTo>
                    <a:pt x="30" y="167"/>
                  </a:lnTo>
                  <a:lnTo>
                    <a:pt x="28" y="147"/>
                  </a:lnTo>
                  <a:lnTo>
                    <a:pt x="28" y="121"/>
                  </a:lnTo>
                  <a:lnTo>
                    <a:pt x="31" y="96"/>
                  </a:lnTo>
                  <a:lnTo>
                    <a:pt x="32" y="83"/>
                  </a:lnTo>
                  <a:lnTo>
                    <a:pt x="35" y="72"/>
                  </a:lnTo>
                  <a:lnTo>
                    <a:pt x="38" y="62"/>
                  </a:lnTo>
                  <a:lnTo>
                    <a:pt x="42" y="54"/>
                  </a:lnTo>
                  <a:lnTo>
                    <a:pt x="48" y="47"/>
                  </a:lnTo>
                  <a:lnTo>
                    <a:pt x="55" y="43"/>
                  </a:lnTo>
                  <a:lnTo>
                    <a:pt x="55" y="43"/>
                  </a:lnTo>
                  <a:lnTo>
                    <a:pt x="59" y="45"/>
                  </a:lnTo>
                  <a:lnTo>
                    <a:pt x="68" y="50"/>
                  </a:lnTo>
                  <a:lnTo>
                    <a:pt x="73" y="51"/>
                  </a:lnTo>
                  <a:lnTo>
                    <a:pt x="79" y="50"/>
                  </a:lnTo>
                  <a:lnTo>
                    <a:pt x="85" y="47"/>
                  </a:lnTo>
                  <a:lnTo>
                    <a:pt x="89" y="40"/>
                  </a:lnTo>
                  <a:lnTo>
                    <a:pt x="117" y="33"/>
                  </a:lnTo>
                  <a:lnTo>
                    <a:pt x="117" y="33"/>
                  </a:lnTo>
                  <a:lnTo>
                    <a:pt x="116" y="26"/>
                  </a:lnTo>
                  <a:lnTo>
                    <a:pt x="113" y="20"/>
                  </a:lnTo>
                  <a:lnTo>
                    <a:pt x="109" y="13"/>
                  </a:lnTo>
                  <a:lnTo>
                    <a:pt x="101" y="6"/>
                  </a:lnTo>
                  <a:lnTo>
                    <a:pt x="96" y="4"/>
                  </a:lnTo>
                  <a:lnTo>
                    <a:pt x="90" y="2"/>
                  </a:lnTo>
                  <a:lnTo>
                    <a:pt x="82" y="0"/>
                  </a:lnTo>
                  <a:lnTo>
                    <a:pt x="73" y="0"/>
                  </a:lnTo>
                  <a:lnTo>
                    <a:pt x="63" y="0"/>
                  </a:lnTo>
                  <a:lnTo>
                    <a:pt x="52" y="2"/>
                  </a:lnTo>
                  <a:lnTo>
                    <a:pt x="14" y="44"/>
                  </a:lnTo>
                  <a:lnTo>
                    <a:pt x="14" y="44"/>
                  </a:lnTo>
                  <a:lnTo>
                    <a:pt x="8" y="65"/>
                  </a:lnTo>
                  <a:lnTo>
                    <a:pt x="4" y="89"/>
                  </a:lnTo>
                  <a:lnTo>
                    <a:pt x="1" y="117"/>
                  </a:lnTo>
                  <a:lnTo>
                    <a:pt x="0" y="148"/>
                  </a:lnTo>
                  <a:lnTo>
                    <a:pt x="0" y="164"/>
                  </a:lnTo>
                  <a:lnTo>
                    <a:pt x="3" y="178"/>
                  </a:lnTo>
                  <a:lnTo>
                    <a:pt x="6" y="191"/>
                  </a:lnTo>
                  <a:lnTo>
                    <a:pt x="10" y="203"/>
                  </a:lnTo>
                  <a:lnTo>
                    <a:pt x="16" y="215"/>
                  </a:lnTo>
                  <a:lnTo>
                    <a:pt x="23" y="223"/>
                  </a:lnTo>
                  <a:lnTo>
                    <a:pt x="173" y="313"/>
                  </a:lnTo>
                  <a:lnTo>
                    <a:pt x="144" y="254"/>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5" name="Freeform 20"/>
            <p:cNvSpPr>
              <a:spLocks/>
            </p:cNvSpPr>
            <p:nvPr/>
          </p:nvSpPr>
          <p:spPr bwMode="auto">
            <a:xfrm>
              <a:off x="666" y="135"/>
              <a:ext cx="189" cy="192"/>
            </a:xfrm>
            <a:custGeom>
              <a:avLst/>
              <a:gdLst/>
              <a:ahLst/>
              <a:cxnLst>
                <a:cxn ang="0">
                  <a:pos x="82" y="120"/>
                </a:cxn>
                <a:cxn ang="0">
                  <a:pos x="92" y="123"/>
                </a:cxn>
                <a:cxn ang="0">
                  <a:pos x="103" y="124"/>
                </a:cxn>
                <a:cxn ang="0">
                  <a:pos x="113" y="124"/>
                </a:cxn>
                <a:cxn ang="0">
                  <a:pos x="133" y="117"/>
                </a:cxn>
                <a:cxn ang="0">
                  <a:pos x="141" y="110"/>
                </a:cxn>
                <a:cxn ang="0">
                  <a:pos x="148" y="104"/>
                </a:cxn>
                <a:cxn ang="0">
                  <a:pos x="157" y="89"/>
                </a:cxn>
                <a:cxn ang="0">
                  <a:pos x="158" y="82"/>
                </a:cxn>
                <a:cxn ang="0">
                  <a:pos x="157" y="76"/>
                </a:cxn>
                <a:cxn ang="0">
                  <a:pos x="151" y="63"/>
                </a:cxn>
                <a:cxn ang="0">
                  <a:pos x="144" y="56"/>
                </a:cxn>
                <a:cxn ang="0">
                  <a:pos x="138" y="51"/>
                </a:cxn>
                <a:cxn ang="0">
                  <a:pos x="111" y="39"/>
                </a:cxn>
                <a:cxn ang="0">
                  <a:pos x="80" y="32"/>
                </a:cxn>
                <a:cxn ang="0">
                  <a:pos x="71" y="31"/>
                </a:cxn>
                <a:cxn ang="0">
                  <a:pos x="55" y="32"/>
                </a:cxn>
                <a:cxn ang="0">
                  <a:pos x="44" y="37"/>
                </a:cxn>
                <a:cxn ang="0">
                  <a:pos x="44" y="37"/>
                </a:cxn>
                <a:cxn ang="0">
                  <a:pos x="42" y="37"/>
                </a:cxn>
                <a:cxn ang="0">
                  <a:pos x="34" y="42"/>
                </a:cxn>
                <a:cxn ang="0">
                  <a:pos x="31" y="45"/>
                </a:cxn>
                <a:cxn ang="0">
                  <a:pos x="31" y="45"/>
                </a:cxn>
                <a:cxn ang="0">
                  <a:pos x="35" y="48"/>
                </a:cxn>
                <a:cxn ang="0">
                  <a:pos x="20" y="75"/>
                </a:cxn>
                <a:cxn ang="0">
                  <a:pos x="6" y="63"/>
                </a:cxn>
                <a:cxn ang="0">
                  <a:pos x="0" y="47"/>
                </a:cxn>
                <a:cxn ang="0">
                  <a:pos x="0" y="47"/>
                </a:cxn>
                <a:cxn ang="0">
                  <a:pos x="3" y="32"/>
                </a:cxn>
                <a:cxn ang="0">
                  <a:pos x="11" y="21"/>
                </a:cxn>
                <a:cxn ang="0">
                  <a:pos x="11" y="21"/>
                </a:cxn>
                <a:cxn ang="0">
                  <a:pos x="30" y="8"/>
                </a:cxn>
                <a:cxn ang="0">
                  <a:pos x="30" y="8"/>
                </a:cxn>
                <a:cxn ang="0">
                  <a:pos x="49" y="1"/>
                </a:cxn>
                <a:cxn ang="0">
                  <a:pos x="71" y="0"/>
                </a:cxn>
                <a:cxn ang="0">
                  <a:pos x="71" y="0"/>
                </a:cxn>
                <a:cxn ang="0">
                  <a:pos x="97" y="3"/>
                </a:cxn>
                <a:cxn ang="0">
                  <a:pos x="123" y="8"/>
                </a:cxn>
                <a:cxn ang="0">
                  <a:pos x="145" y="20"/>
                </a:cxn>
                <a:cxn ang="0">
                  <a:pos x="165" y="32"/>
                </a:cxn>
                <a:cxn ang="0">
                  <a:pos x="165" y="32"/>
                </a:cxn>
                <a:cxn ang="0">
                  <a:pos x="183" y="56"/>
                </a:cxn>
                <a:cxn ang="0">
                  <a:pos x="189" y="82"/>
                </a:cxn>
                <a:cxn ang="0">
                  <a:pos x="189" y="82"/>
                </a:cxn>
                <a:cxn ang="0">
                  <a:pos x="186" y="97"/>
                </a:cxn>
                <a:cxn ang="0">
                  <a:pos x="181" y="111"/>
                </a:cxn>
                <a:cxn ang="0">
                  <a:pos x="161" y="135"/>
                </a:cxn>
                <a:cxn ang="0">
                  <a:pos x="161" y="135"/>
                </a:cxn>
                <a:cxn ang="0">
                  <a:pos x="148" y="147"/>
                </a:cxn>
                <a:cxn ang="0">
                  <a:pos x="134" y="152"/>
                </a:cxn>
                <a:cxn ang="0">
                  <a:pos x="121" y="155"/>
                </a:cxn>
                <a:cxn ang="0">
                  <a:pos x="100" y="151"/>
                </a:cxn>
                <a:cxn ang="0">
                  <a:pos x="82" y="144"/>
                </a:cxn>
                <a:cxn ang="0">
                  <a:pos x="65" y="192"/>
                </a:cxn>
                <a:cxn ang="0">
                  <a:pos x="61" y="147"/>
                </a:cxn>
                <a:cxn ang="0">
                  <a:pos x="58" y="106"/>
                </a:cxn>
              </a:cxnLst>
              <a:rect l="0" t="0" r="r" b="b"/>
              <a:pathLst>
                <a:path w="189" h="192">
                  <a:moveTo>
                    <a:pt x="58" y="106"/>
                  </a:moveTo>
                  <a:lnTo>
                    <a:pt x="82" y="120"/>
                  </a:lnTo>
                  <a:lnTo>
                    <a:pt x="82" y="120"/>
                  </a:lnTo>
                  <a:lnTo>
                    <a:pt x="92" y="123"/>
                  </a:lnTo>
                  <a:lnTo>
                    <a:pt x="103" y="124"/>
                  </a:lnTo>
                  <a:lnTo>
                    <a:pt x="103" y="124"/>
                  </a:lnTo>
                  <a:lnTo>
                    <a:pt x="103" y="124"/>
                  </a:lnTo>
                  <a:lnTo>
                    <a:pt x="113" y="124"/>
                  </a:lnTo>
                  <a:lnTo>
                    <a:pt x="123" y="121"/>
                  </a:lnTo>
                  <a:lnTo>
                    <a:pt x="133" y="117"/>
                  </a:lnTo>
                  <a:lnTo>
                    <a:pt x="141" y="110"/>
                  </a:lnTo>
                  <a:lnTo>
                    <a:pt x="141" y="110"/>
                  </a:lnTo>
                  <a:lnTo>
                    <a:pt x="141" y="110"/>
                  </a:lnTo>
                  <a:lnTo>
                    <a:pt x="148" y="104"/>
                  </a:lnTo>
                  <a:lnTo>
                    <a:pt x="154" y="96"/>
                  </a:lnTo>
                  <a:lnTo>
                    <a:pt x="157" y="89"/>
                  </a:lnTo>
                  <a:lnTo>
                    <a:pt x="158" y="82"/>
                  </a:lnTo>
                  <a:lnTo>
                    <a:pt x="158" y="82"/>
                  </a:lnTo>
                  <a:lnTo>
                    <a:pt x="158" y="82"/>
                  </a:lnTo>
                  <a:lnTo>
                    <a:pt x="157" y="76"/>
                  </a:lnTo>
                  <a:lnTo>
                    <a:pt x="155" y="70"/>
                  </a:lnTo>
                  <a:lnTo>
                    <a:pt x="151" y="63"/>
                  </a:lnTo>
                  <a:lnTo>
                    <a:pt x="144" y="56"/>
                  </a:lnTo>
                  <a:lnTo>
                    <a:pt x="144" y="56"/>
                  </a:lnTo>
                  <a:lnTo>
                    <a:pt x="144" y="56"/>
                  </a:lnTo>
                  <a:lnTo>
                    <a:pt x="138" y="51"/>
                  </a:lnTo>
                  <a:lnTo>
                    <a:pt x="130" y="47"/>
                  </a:lnTo>
                  <a:lnTo>
                    <a:pt x="111" y="39"/>
                  </a:lnTo>
                  <a:lnTo>
                    <a:pt x="92" y="34"/>
                  </a:lnTo>
                  <a:lnTo>
                    <a:pt x="80" y="32"/>
                  </a:lnTo>
                  <a:lnTo>
                    <a:pt x="71" y="31"/>
                  </a:lnTo>
                  <a:lnTo>
                    <a:pt x="71" y="31"/>
                  </a:lnTo>
                  <a:lnTo>
                    <a:pt x="71" y="31"/>
                  </a:lnTo>
                  <a:lnTo>
                    <a:pt x="55" y="32"/>
                  </a:lnTo>
                  <a:lnTo>
                    <a:pt x="49" y="35"/>
                  </a:lnTo>
                  <a:lnTo>
                    <a:pt x="44" y="37"/>
                  </a:lnTo>
                  <a:lnTo>
                    <a:pt x="44" y="37"/>
                  </a:lnTo>
                  <a:lnTo>
                    <a:pt x="44" y="37"/>
                  </a:lnTo>
                  <a:lnTo>
                    <a:pt x="42" y="37"/>
                  </a:lnTo>
                  <a:lnTo>
                    <a:pt x="42" y="37"/>
                  </a:lnTo>
                  <a:lnTo>
                    <a:pt x="34" y="42"/>
                  </a:lnTo>
                  <a:lnTo>
                    <a:pt x="34" y="42"/>
                  </a:lnTo>
                  <a:lnTo>
                    <a:pt x="34" y="42"/>
                  </a:lnTo>
                  <a:lnTo>
                    <a:pt x="31" y="45"/>
                  </a:lnTo>
                  <a:lnTo>
                    <a:pt x="31" y="45"/>
                  </a:lnTo>
                  <a:lnTo>
                    <a:pt x="31" y="45"/>
                  </a:lnTo>
                  <a:lnTo>
                    <a:pt x="35" y="48"/>
                  </a:lnTo>
                  <a:lnTo>
                    <a:pt x="35" y="48"/>
                  </a:lnTo>
                  <a:lnTo>
                    <a:pt x="20" y="75"/>
                  </a:lnTo>
                  <a:lnTo>
                    <a:pt x="20" y="75"/>
                  </a:lnTo>
                  <a:lnTo>
                    <a:pt x="11" y="70"/>
                  </a:lnTo>
                  <a:lnTo>
                    <a:pt x="6" y="63"/>
                  </a:lnTo>
                  <a:lnTo>
                    <a:pt x="2" y="55"/>
                  </a:lnTo>
                  <a:lnTo>
                    <a:pt x="0" y="47"/>
                  </a:lnTo>
                  <a:lnTo>
                    <a:pt x="0" y="47"/>
                  </a:lnTo>
                  <a:lnTo>
                    <a:pt x="0" y="47"/>
                  </a:lnTo>
                  <a:lnTo>
                    <a:pt x="0" y="38"/>
                  </a:lnTo>
                  <a:lnTo>
                    <a:pt x="3" y="32"/>
                  </a:lnTo>
                  <a:lnTo>
                    <a:pt x="7" y="27"/>
                  </a:lnTo>
                  <a:lnTo>
                    <a:pt x="11" y="21"/>
                  </a:lnTo>
                  <a:lnTo>
                    <a:pt x="11" y="21"/>
                  </a:lnTo>
                  <a:lnTo>
                    <a:pt x="11" y="21"/>
                  </a:lnTo>
                  <a:lnTo>
                    <a:pt x="20" y="14"/>
                  </a:lnTo>
                  <a:lnTo>
                    <a:pt x="30" y="8"/>
                  </a:lnTo>
                  <a:lnTo>
                    <a:pt x="30" y="8"/>
                  </a:lnTo>
                  <a:lnTo>
                    <a:pt x="30" y="8"/>
                  </a:lnTo>
                  <a:lnTo>
                    <a:pt x="40" y="4"/>
                  </a:lnTo>
                  <a:lnTo>
                    <a:pt x="49" y="1"/>
                  </a:lnTo>
                  <a:lnTo>
                    <a:pt x="61" y="0"/>
                  </a:lnTo>
                  <a:lnTo>
                    <a:pt x="71" y="0"/>
                  </a:lnTo>
                  <a:lnTo>
                    <a:pt x="71" y="0"/>
                  </a:lnTo>
                  <a:lnTo>
                    <a:pt x="71" y="0"/>
                  </a:lnTo>
                  <a:lnTo>
                    <a:pt x="83" y="1"/>
                  </a:lnTo>
                  <a:lnTo>
                    <a:pt x="97" y="3"/>
                  </a:lnTo>
                  <a:lnTo>
                    <a:pt x="110" y="6"/>
                  </a:lnTo>
                  <a:lnTo>
                    <a:pt x="123" y="8"/>
                  </a:lnTo>
                  <a:lnTo>
                    <a:pt x="134" y="14"/>
                  </a:lnTo>
                  <a:lnTo>
                    <a:pt x="145" y="20"/>
                  </a:lnTo>
                  <a:lnTo>
                    <a:pt x="155" y="25"/>
                  </a:lnTo>
                  <a:lnTo>
                    <a:pt x="165" y="32"/>
                  </a:lnTo>
                  <a:lnTo>
                    <a:pt x="165" y="32"/>
                  </a:lnTo>
                  <a:lnTo>
                    <a:pt x="165" y="32"/>
                  </a:lnTo>
                  <a:lnTo>
                    <a:pt x="175" y="44"/>
                  </a:lnTo>
                  <a:lnTo>
                    <a:pt x="183" y="56"/>
                  </a:lnTo>
                  <a:lnTo>
                    <a:pt x="188" y="69"/>
                  </a:lnTo>
                  <a:lnTo>
                    <a:pt x="189" y="82"/>
                  </a:lnTo>
                  <a:lnTo>
                    <a:pt x="189" y="82"/>
                  </a:lnTo>
                  <a:lnTo>
                    <a:pt x="189" y="82"/>
                  </a:lnTo>
                  <a:lnTo>
                    <a:pt x="189" y="90"/>
                  </a:lnTo>
                  <a:lnTo>
                    <a:pt x="186" y="97"/>
                  </a:lnTo>
                  <a:lnTo>
                    <a:pt x="185" y="104"/>
                  </a:lnTo>
                  <a:lnTo>
                    <a:pt x="181" y="111"/>
                  </a:lnTo>
                  <a:lnTo>
                    <a:pt x="172" y="124"/>
                  </a:lnTo>
                  <a:lnTo>
                    <a:pt x="161" y="135"/>
                  </a:lnTo>
                  <a:lnTo>
                    <a:pt x="161" y="135"/>
                  </a:lnTo>
                  <a:lnTo>
                    <a:pt x="161" y="135"/>
                  </a:lnTo>
                  <a:lnTo>
                    <a:pt x="154" y="141"/>
                  </a:lnTo>
                  <a:lnTo>
                    <a:pt x="148" y="147"/>
                  </a:lnTo>
                  <a:lnTo>
                    <a:pt x="141" y="149"/>
                  </a:lnTo>
                  <a:lnTo>
                    <a:pt x="134" y="152"/>
                  </a:lnTo>
                  <a:lnTo>
                    <a:pt x="128" y="154"/>
                  </a:lnTo>
                  <a:lnTo>
                    <a:pt x="121" y="155"/>
                  </a:lnTo>
                  <a:lnTo>
                    <a:pt x="110" y="154"/>
                  </a:lnTo>
                  <a:lnTo>
                    <a:pt x="100" y="151"/>
                  </a:lnTo>
                  <a:lnTo>
                    <a:pt x="92" y="148"/>
                  </a:lnTo>
                  <a:lnTo>
                    <a:pt x="82" y="144"/>
                  </a:lnTo>
                  <a:lnTo>
                    <a:pt x="65" y="192"/>
                  </a:lnTo>
                  <a:lnTo>
                    <a:pt x="65" y="192"/>
                  </a:lnTo>
                  <a:lnTo>
                    <a:pt x="64" y="176"/>
                  </a:lnTo>
                  <a:lnTo>
                    <a:pt x="61" y="147"/>
                  </a:lnTo>
                  <a:lnTo>
                    <a:pt x="58" y="106"/>
                  </a:lnTo>
                  <a:lnTo>
                    <a:pt x="58" y="106"/>
                  </a:lnTo>
                  <a:close/>
                </a:path>
              </a:pathLst>
            </a:custGeom>
            <a:solidFill>
              <a:schemeClr val="tx2">
                <a:lumMod val="60000"/>
                <a:lumOff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 name="Freeform 21"/>
            <p:cNvSpPr>
              <a:spLocks/>
            </p:cNvSpPr>
            <p:nvPr/>
          </p:nvSpPr>
          <p:spPr bwMode="auto">
            <a:xfrm>
              <a:off x="707" y="334"/>
              <a:ext cx="51" cy="51"/>
            </a:xfrm>
            <a:custGeom>
              <a:avLst/>
              <a:gdLst/>
              <a:ahLst/>
              <a:cxnLst>
                <a:cxn ang="0">
                  <a:pos x="51" y="25"/>
                </a:cxn>
                <a:cxn ang="0">
                  <a:pos x="51" y="25"/>
                </a:cxn>
                <a:cxn ang="0">
                  <a:pos x="51" y="21"/>
                </a:cxn>
                <a:cxn ang="0">
                  <a:pos x="49" y="15"/>
                </a:cxn>
                <a:cxn ang="0">
                  <a:pos x="47" y="11"/>
                </a:cxn>
                <a:cxn ang="0">
                  <a:pos x="44" y="7"/>
                </a:cxn>
                <a:cxn ang="0">
                  <a:pos x="39" y="4"/>
                </a:cxn>
                <a:cxn ang="0">
                  <a:pos x="35" y="3"/>
                </a:cxn>
                <a:cxn ang="0">
                  <a:pos x="31" y="1"/>
                </a:cxn>
                <a:cxn ang="0">
                  <a:pos x="25" y="0"/>
                </a:cxn>
                <a:cxn ang="0">
                  <a:pos x="25" y="0"/>
                </a:cxn>
                <a:cxn ang="0">
                  <a:pos x="21" y="1"/>
                </a:cxn>
                <a:cxn ang="0">
                  <a:pos x="16" y="3"/>
                </a:cxn>
                <a:cxn ang="0">
                  <a:pos x="11" y="4"/>
                </a:cxn>
                <a:cxn ang="0">
                  <a:pos x="8" y="7"/>
                </a:cxn>
                <a:cxn ang="0">
                  <a:pos x="4" y="11"/>
                </a:cxn>
                <a:cxn ang="0">
                  <a:pos x="3" y="15"/>
                </a:cxn>
                <a:cxn ang="0">
                  <a:pos x="1" y="21"/>
                </a:cxn>
                <a:cxn ang="0">
                  <a:pos x="0" y="25"/>
                </a:cxn>
                <a:cxn ang="0">
                  <a:pos x="0" y="25"/>
                </a:cxn>
                <a:cxn ang="0">
                  <a:pos x="1" y="31"/>
                </a:cxn>
                <a:cxn ang="0">
                  <a:pos x="3" y="35"/>
                </a:cxn>
                <a:cxn ang="0">
                  <a:pos x="4" y="39"/>
                </a:cxn>
                <a:cxn ang="0">
                  <a:pos x="8" y="44"/>
                </a:cxn>
                <a:cxn ang="0">
                  <a:pos x="11" y="46"/>
                </a:cxn>
                <a:cxn ang="0">
                  <a:pos x="16" y="49"/>
                </a:cxn>
                <a:cxn ang="0">
                  <a:pos x="21" y="51"/>
                </a:cxn>
                <a:cxn ang="0">
                  <a:pos x="25" y="51"/>
                </a:cxn>
                <a:cxn ang="0">
                  <a:pos x="25" y="51"/>
                </a:cxn>
                <a:cxn ang="0">
                  <a:pos x="31" y="51"/>
                </a:cxn>
                <a:cxn ang="0">
                  <a:pos x="35" y="49"/>
                </a:cxn>
                <a:cxn ang="0">
                  <a:pos x="39" y="46"/>
                </a:cxn>
                <a:cxn ang="0">
                  <a:pos x="44" y="44"/>
                </a:cxn>
                <a:cxn ang="0">
                  <a:pos x="47" y="39"/>
                </a:cxn>
                <a:cxn ang="0">
                  <a:pos x="49" y="35"/>
                </a:cxn>
                <a:cxn ang="0">
                  <a:pos x="51" y="31"/>
                </a:cxn>
                <a:cxn ang="0">
                  <a:pos x="51" y="25"/>
                </a:cxn>
                <a:cxn ang="0">
                  <a:pos x="51" y="25"/>
                </a:cxn>
              </a:cxnLst>
              <a:rect l="0" t="0" r="r" b="b"/>
              <a:pathLst>
                <a:path w="51" h="51">
                  <a:moveTo>
                    <a:pt x="51" y="25"/>
                  </a:moveTo>
                  <a:lnTo>
                    <a:pt x="51" y="25"/>
                  </a:lnTo>
                  <a:lnTo>
                    <a:pt x="51" y="21"/>
                  </a:lnTo>
                  <a:lnTo>
                    <a:pt x="49" y="15"/>
                  </a:lnTo>
                  <a:lnTo>
                    <a:pt x="47" y="11"/>
                  </a:lnTo>
                  <a:lnTo>
                    <a:pt x="44" y="7"/>
                  </a:lnTo>
                  <a:lnTo>
                    <a:pt x="39" y="4"/>
                  </a:lnTo>
                  <a:lnTo>
                    <a:pt x="35" y="3"/>
                  </a:lnTo>
                  <a:lnTo>
                    <a:pt x="31" y="1"/>
                  </a:lnTo>
                  <a:lnTo>
                    <a:pt x="25" y="0"/>
                  </a:lnTo>
                  <a:lnTo>
                    <a:pt x="25" y="0"/>
                  </a:lnTo>
                  <a:lnTo>
                    <a:pt x="21" y="1"/>
                  </a:lnTo>
                  <a:lnTo>
                    <a:pt x="16" y="3"/>
                  </a:lnTo>
                  <a:lnTo>
                    <a:pt x="11" y="4"/>
                  </a:lnTo>
                  <a:lnTo>
                    <a:pt x="8" y="7"/>
                  </a:lnTo>
                  <a:lnTo>
                    <a:pt x="4" y="11"/>
                  </a:lnTo>
                  <a:lnTo>
                    <a:pt x="3" y="15"/>
                  </a:lnTo>
                  <a:lnTo>
                    <a:pt x="1" y="21"/>
                  </a:lnTo>
                  <a:lnTo>
                    <a:pt x="0" y="25"/>
                  </a:lnTo>
                  <a:lnTo>
                    <a:pt x="0" y="25"/>
                  </a:lnTo>
                  <a:lnTo>
                    <a:pt x="1" y="31"/>
                  </a:lnTo>
                  <a:lnTo>
                    <a:pt x="3" y="35"/>
                  </a:lnTo>
                  <a:lnTo>
                    <a:pt x="4" y="39"/>
                  </a:lnTo>
                  <a:lnTo>
                    <a:pt x="8" y="44"/>
                  </a:lnTo>
                  <a:lnTo>
                    <a:pt x="11" y="46"/>
                  </a:lnTo>
                  <a:lnTo>
                    <a:pt x="16" y="49"/>
                  </a:lnTo>
                  <a:lnTo>
                    <a:pt x="21" y="51"/>
                  </a:lnTo>
                  <a:lnTo>
                    <a:pt x="25" y="51"/>
                  </a:lnTo>
                  <a:lnTo>
                    <a:pt x="25" y="51"/>
                  </a:lnTo>
                  <a:lnTo>
                    <a:pt x="31" y="51"/>
                  </a:lnTo>
                  <a:lnTo>
                    <a:pt x="35" y="49"/>
                  </a:lnTo>
                  <a:lnTo>
                    <a:pt x="39" y="46"/>
                  </a:lnTo>
                  <a:lnTo>
                    <a:pt x="44" y="44"/>
                  </a:lnTo>
                  <a:lnTo>
                    <a:pt x="47" y="39"/>
                  </a:lnTo>
                  <a:lnTo>
                    <a:pt x="49" y="35"/>
                  </a:lnTo>
                  <a:lnTo>
                    <a:pt x="51" y="31"/>
                  </a:lnTo>
                  <a:lnTo>
                    <a:pt x="51" y="25"/>
                  </a:lnTo>
                  <a:lnTo>
                    <a:pt x="51" y="25"/>
                  </a:lnTo>
                  <a:close/>
                </a:path>
              </a:pathLst>
            </a:custGeom>
            <a:solidFill>
              <a:schemeClr val="tx2">
                <a:lumMod val="60000"/>
                <a:lumOff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 name="Freeform 22"/>
            <p:cNvSpPr>
              <a:spLocks/>
            </p:cNvSpPr>
            <p:nvPr/>
          </p:nvSpPr>
          <p:spPr bwMode="auto">
            <a:xfrm>
              <a:off x="676" y="173"/>
              <a:ext cx="45" cy="44"/>
            </a:xfrm>
            <a:custGeom>
              <a:avLst/>
              <a:gdLst/>
              <a:ahLst/>
              <a:cxnLst>
                <a:cxn ang="0">
                  <a:pos x="45" y="21"/>
                </a:cxn>
                <a:cxn ang="0">
                  <a:pos x="45" y="21"/>
                </a:cxn>
                <a:cxn ang="0">
                  <a:pos x="45" y="27"/>
                </a:cxn>
                <a:cxn ang="0">
                  <a:pos x="44" y="31"/>
                </a:cxn>
                <a:cxn ang="0">
                  <a:pos x="38" y="37"/>
                </a:cxn>
                <a:cxn ang="0">
                  <a:pos x="31" y="42"/>
                </a:cxn>
                <a:cxn ang="0">
                  <a:pos x="27" y="44"/>
                </a:cxn>
                <a:cxn ang="0">
                  <a:pos x="23" y="44"/>
                </a:cxn>
                <a:cxn ang="0">
                  <a:pos x="23" y="44"/>
                </a:cxn>
                <a:cxn ang="0">
                  <a:pos x="18" y="44"/>
                </a:cxn>
                <a:cxn ang="0">
                  <a:pos x="14" y="42"/>
                </a:cxn>
                <a:cxn ang="0">
                  <a:pos x="7" y="37"/>
                </a:cxn>
                <a:cxn ang="0">
                  <a:pos x="1" y="31"/>
                </a:cxn>
                <a:cxn ang="0">
                  <a:pos x="0" y="27"/>
                </a:cxn>
                <a:cxn ang="0">
                  <a:pos x="0" y="21"/>
                </a:cxn>
                <a:cxn ang="0">
                  <a:pos x="0" y="21"/>
                </a:cxn>
                <a:cxn ang="0">
                  <a:pos x="0" y="17"/>
                </a:cxn>
                <a:cxn ang="0">
                  <a:pos x="1" y="13"/>
                </a:cxn>
                <a:cxn ang="0">
                  <a:pos x="7" y="7"/>
                </a:cxn>
                <a:cxn ang="0">
                  <a:pos x="14" y="1"/>
                </a:cxn>
                <a:cxn ang="0">
                  <a:pos x="18" y="0"/>
                </a:cxn>
                <a:cxn ang="0">
                  <a:pos x="23" y="0"/>
                </a:cxn>
                <a:cxn ang="0">
                  <a:pos x="23" y="0"/>
                </a:cxn>
                <a:cxn ang="0">
                  <a:pos x="27" y="0"/>
                </a:cxn>
                <a:cxn ang="0">
                  <a:pos x="31" y="1"/>
                </a:cxn>
                <a:cxn ang="0">
                  <a:pos x="38" y="7"/>
                </a:cxn>
                <a:cxn ang="0">
                  <a:pos x="44" y="13"/>
                </a:cxn>
                <a:cxn ang="0">
                  <a:pos x="45" y="17"/>
                </a:cxn>
                <a:cxn ang="0">
                  <a:pos x="45" y="21"/>
                </a:cxn>
                <a:cxn ang="0">
                  <a:pos x="45" y="21"/>
                </a:cxn>
              </a:cxnLst>
              <a:rect l="0" t="0" r="r" b="b"/>
              <a:pathLst>
                <a:path w="45" h="44">
                  <a:moveTo>
                    <a:pt x="45" y="21"/>
                  </a:moveTo>
                  <a:lnTo>
                    <a:pt x="45" y="21"/>
                  </a:lnTo>
                  <a:lnTo>
                    <a:pt x="45" y="27"/>
                  </a:lnTo>
                  <a:lnTo>
                    <a:pt x="44" y="31"/>
                  </a:lnTo>
                  <a:lnTo>
                    <a:pt x="38" y="37"/>
                  </a:lnTo>
                  <a:lnTo>
                    <a:pt x="31" y="42"/>
                  </a:lnTo>
                  <a:lnTo>
                    <a:pt x="27" y="44"/>
                  </a:lnTo>
                  <a:lnTo>
                    <a:pt x="23" y="44"/>
                  </a:lnTo>
                  <a:lnTo>
                    <a:pt x="23" y="44"/>
                  </a:lnTo>
                  <a:lnTo>
                    <a:pt x="18" y="44"/>
                  </a:lnTo>
                  <a:lnTo>
                    <a:pt x="14" y="42"/>
                  </a:lnTo>
                  <a:lnTo>
                    <a:pt x="7" y="37"/>
                  </a:lnTo>
                  <a:lnTo>
                    <a:pt x="1" y="31"/>
                  </a:lnTo>
                  <a:lnTo>
                    <a:pt x="0" y="27"/>
                  </a:lnTo>
                  <a:lnTo>
                    <a:pt x="0" y="21"/>
                  </a:lnTo>
                  <a:lnTo>
                    <a:pt x="0" y="21"/>
                  </a:lnTo>
                  <a:lnTo>
                    <a:pt x="0" y="17"/>
                  </a:lnTo>
                  <a:lnTo>
                    <a:pt x="1" y="13"/>
                  </a:lnTo>
                  <a:lnTo>
                    <a:pt x="7" y="7"/>
                  </a:lnTo>
                  <a:lnTo>
                    <a:pt x="14" y="1"/>
                  </a:lnTo>
                  <a:lnTo>
                    <a:pt x="18" y="0"/>
                  </a:lnTo>
                  <a:lnTo>
                    <a:pt x="23" y="0"/>
                  </a:lnTo>
                  <a:lnTo>
                    <a:pt x="23" y="0"/>
                  </a:lnTo>
                  <a:lnTo>
                    <a:pt x="27" y="0"/>
                  </a:lnTo>
                  <a:lnTo>
                    <a:pt x="31" y="1"/>
                  </a:lnTo>
                  <a:lnTo>
                    <a:pt x="38" y="7"/>
                  </a:lnTo>
                  <a:lnTo>
                    <a:pt x="44" y="13"/>
                  </a:lnTo>
                  <a:lnTo>
                    <a:pt x="45" y="17"/>
                  </a:lnTo>
                  <a:lnTo>
                    <a:pt x="45" y="21"/>
                  </a:lnTo>
                  <a:lnTo>
                    <a:pt x="45" y="21"/>
                  </a:lnTo>
                  <a:close/>
                </a:path>
              </a:pathLst>
            </a:custGeom>
            <a:solidFill>
              <a:schemeClr val="tx2">
                <a:lumMod val="60000"/>
                <a:lumOff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solidFill>
                  <a:schemeClr val="tx2">
                    <a:lumMod val="60000"/>
                    <a:lumOff val="40000"/>
                  </a:schemeClr>
                </a:solidFill>
              </a:endParaRPr>
            </a:p>
          </p:txBody>
        </p:sp>
        <p:sp>
          <p:nvSpPr>
            <p:cNvPr id="18" name="Freeform 23"/>
            <p:cNvSpPr>
              <a:spLocks/>
            </p:cNvSpPr>
            <p:nvPr/>
          </p:nvSpPr>
          <p:spPr bwMode="auto">
            <a:xfrm>
              <a:off x="511" y="417"/>
              <a:ext cx="76" cy="45"/>
            </a:xfrm>
            <a:custGeom>
              <a:avLst/>
              <a:gdLst/>
              <a:ahLst/>
              <a:cxnLst>
                <a:cxn ang="0">
                  <a:pos x="0" y="45"/>
                </a:cxn>
                <a:cxn ang="0">
                  <a:pos x="0" y="45"/>
                </a:cxn>
                <a:cxn ang="0">
                  <a:pos x="4" y="34"/>
                </a:cxn>
                <a:cxn ang="0">
                  <a:pos x="10" y="24"/>
                </a:cxn>
                <a:cxn ang="0">
                  <a:pos x="18" y="13"/>
                </a:cxn>
                <a:cxn ang="0">
                  <a:pos x="24" y="8"/>
                </a:cxn>
                <a:cxn ang="0">
                  <a:pos x="28" y="4"/>
                </a:cxn>
                <a:cxn ang="0">
                  <a:pos x="35" y="1"/>
                </a:cxn>
                <a:cxn ang="0">
                  <a:pos x="42" y="0"/>
                </a:cxn>
                <a:cxn ang="0">
                  <a:pos x="49" y="1"/>
                </a:cxn>
                <a:cxn ang="0">
                  <a:pos x="58" y="4"/>
                </a:cxn>
                <a:cxn ang="0">
                  <a:pos x="66" y="8"/>
                </a:cxn>
                <a:cxn ang="0">
                  <a:pos x="76" y="17"/>
                </a:cxn>
                <a:cxn ang="0">
                  <a:pos x="76" y="17"/>
                </a:cxn>
                <a:cxn ang="0">
                  <a:pos x="69" y="14"/>
                </a:cxn>
                <a:cxn ang="0">
                  <a:pos x="61" y="11"/>
                </a:cxn>
                <a:cxn ang="0">
                  <a:pos x="51" y="11"/>
                </a:cxn>
                <a:cxn ang="0">
                  <a:pos x="38" y="14"/>
                </a:cxn>
                <a:cxn ang="0">
                  <a:pos x="33" y="15"/>
                </a:cxn>
                <a:cxn ang="0">
                  <a:pos x="26" y="18"/>
                </a:cxn>
                <a:cxn ang="0">
                  <a:pos x="20" y="24"/>
                </a:cxn>
                <a:cxn ang="0">
                  <a:pos x="13" y="30"/>
                </a:cxn>
                <a:cxn ang="0">
                  <a:pos x="6" y="37"/>
                </a:cxn>
                <a:cxn ang="0">
                  <a:pos x="0" y="45"/>
                </a:cxn>
                <a:cxn ang="0">
                  <a:pos x="0" y="45"/>
                </a:cxn>
              </a:cxnLst>
              <a:rect l="0" t="0" r="r" b="b"/>
              <a:pathLst>
                <a:path w="76" h="45">
                  <a:moveTo>
                    <a:pt x="0" y="45"/>
                  </a:moveTo>
                  <a:lnTo>
                    <a:pt x="0" y="45"/>
                  </a:lnTo>
                  <a:lnTo>
                    <a:pt x="4" y="34"/>
                  </a:lnTo>
                  <a:lnTo>
                    <a:pt x="10" y="24"/>
                  </a:lnTo>
                  <a:lnTo>
                    <a:pt x="18" y="13"/>
                  </a:lnTo>
                  <a:lnTo>
                    <a:pt x="24" y="8"/>
                  </a:lnTo>
                  <a:lnTo>
                    <a:pt x="28" y="4"/>
                  </a:lnTo>
                  <a:lnTo>
                    <a:pt x="35" y="1"/>
                  </a:lnTo>
                  <a:lnTo>
                    <a:pt x="42" y="0"/>
                  </a:lnTo>
                  <a:lnTo>
                    <a:pt x="49" y="1"/>
                  </a:lnTo>
                  <a:lnTo>
                    <a:pt x="58" y="4"/>
                  </a:lnTo>
                  <a:lnTo>
                    <a:pt x="66" y="8"/>
                  </a:lnTo>
                  <a:lnTo>
                    <a:pt x="76" y="17"/>
                  </a:lnTo>
                  <a:lnTo>
                    <a:pt x="76" y="17"/>
                  </a:lnTo>
                  <a:lnTo>
                    <a:pt x="69" y="14"/>
                  </a:lnTo>
                  <a:lnTo>
                    <a:pt x="61" y="11"/>
                  </a:lnTo>
                  <a:lnTo>
                    <a:pt x="51" y="11"/>
                  </a:lnTo>
                  <a:lnTo>
                    <a:pt x="38" y="14"/>
                  </a:lnTo>
                  <a:lnTo>
                    <a:pt x="33" y="15"/>
                  </a:lnTo>
                  <a:lnTo>
                    <a:pt x="26" y="18"/>
                  </a:lnTo>
                  <a:lnTo>
                    <a:pt x="20" y="24"/>
                  </a:lnTo>
                  <a:lnTo>
                    <a:pt x="13" y="30"/>
                  </a:lnTo>
                  <a:lnTo>
                    <a:pt x="6" y="37"/>
                  </a:lnTo>
                  <a:lnTo>
                    <a:pt x="0" y="45"/>
                  </a:lnTo>
                  <a:lnTo>
                    <a:pt x="0" y="4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grpSp>
        <p:nvGrpSpPr>
          <p:cNvPr id="19" name="Group 26"/>
          <p:cNvGrpSpPr>
            <a:grpSpLocks noChangeAspect="1"/>
          </p:cNvGrpSpPr>
          <p:nvPr/>
        </p:nvGrpSpPr>
        <p:grpSpPr bwMode="auto">
          <a:xfrm>
            <a:off x="7500938" y="5357813"/>
            <a:ext cx="1150937" cy="1111250"/>
            <a:chOff x="4725" y="3375"/>
            <a:chExt cx="725" cy="700"/>
          </a:xfrm>
        </p:grpSpPr>
        <p:sp>
          <p:nvSpPr>
            <p:cNvPr id="20" name="AutoShape 25"/>
            <p:cNvSpPr>
              <a:spLocks noChangeAspect="1" noChangeArrowheads="1" noTextEdit="1"/>
            </p:cNvSpPr>
            <p:nvPr/>
          </p:nvSpPr>
          <p:spPr bwMode="auto">
            <a:xfrm>
              <a:off x="4725" y="3375"/>
              <a:ext cx="725" cy="7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21" name="Freeform 27"/>
            <p:cNvSpPr>
              <a:spLocks/>
            </p:cNvSpPr>
            <p:nvPr/>
          </p:nvSpPr>
          <p:spPr bwMode="auto">
            <a:xfrm>
              <a:off x="4862" y="3945"/>
              <a:ext cx="422" cy="130"/>
            </a:xfrm>
            <a:custGeom>
              <a:avLst/>
              <a:gdLst/>
              <a:ahLst/>
              <a:cxnLst>
                <a:cxn ang="0">
                  <a:pos x="422" y="39"/>
                </a:cxn>
                <a:cxn ang="0">
                  <a:pos x="93" y="0"/>
                </a:cxn>
                <a:cxn ang="0">
                  <a:pos x="0" y="61"/>
                </a:cxn>
                <a:cxn ang="0">
                  <a:pos x="323" y="130"/>
                </a:cxn>
                <a:cxn ang="0">
                  <a:pos x="422" y="39"/>
                </a:cxn>
              </a:cxnLst>
              <a:rect l="0" t="0" r="r" b="b"/>
              <a:pathLst>
                <a:path w="422" h="130">
                  <a:moveTo>
                    <a:pt x="422" y="39"/>
                  </a:moveTo>
                  <a:lnTo>
                    <a:pt x="93" y="0"/>
                  </a:lnTo>
                  <a:lnTo>
                    <a:pt x="0" y="61"/>
                  </a:lnTo>
                  <a:lnTo>
                    <a:pt x="323" y="130"/>
                  </a:lnTo>
                  <a:lnTo>
                    <a:pt x="422" y="39"/>
                  </a:lnTo>
                  <a:close/>
                </a:path>
              </a:pathLst>
            </a:custGeom>
            <a:solidFill>
              <a:srgbClr val="CCCCCC"/>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2" name="Freeform 28"/>
            <p:cNvSpPr>
              <a:spLocks/>
            </p:cNvSpPr>
            <p:nvPr/>
          </p:nvSpPr>
          <p:spPr bwMode="auto">
            <a:xfrm>
              <a:off x="5022" y="3867"/>
              <a:ext cx="428" cy="43"/>
            </a:xfrm>
            <a:custGeom>
              <a:avLst/>
              <a:gdLst/>
              <a:ahLst/>
              <a:cxnLst>
                <a:cxn ang="0">
                  <a:pos x="428" y="20"/>
                </a:cxn>
                <a:cxn ang="0">
                  <a:pos x="428" y="20"/>
                </a:cxn>
                <a:cxn ang="0">
                  <a:pos x="427" y="18"/>
                </a:cxn>
                <a:cxn ang="0">
                  <a:pos x="423" y="17"/>
                </a:cxn>
                <a:cxn ang="0">
                  <a:pos x="411" y="12"/>
                </a:cxn>
                <a:cxn ang="0">
                  <a:pos x="391" y="9"/>
                </a:cxn>
                <a:cxn ang="0">
                  <a:pos x="365" y="5"/>
                </a:cxn>
                <a:cxn ang="0">
                  <a:pos x="334" y="3"/>
                </a:cxn>
                <a:cxn ang="0">
                  <a:pos x="296" y="2"/>
                </a:cxn>
                <a:cxn ang="0">
                  <a:pos x="257" y="1"/>
                </a:cxn>
                <a:cxn ang="0">
                  <a:pos x="214" y="0"/>
                </a:cxn>
                <a:cxn ang="0">
                  <a:pos x="214" y="0"/>
                </a:cxn>
                <a:cxn ang="0">
                  <a:pos x="171" y="1"/>
                </a:cxn>
                <a:cxn ang="0">
                  <a:pos x="130" y="2"/>
                </a:cxn>
                <a:cxn ang="0">
                  <a:pos x="94" y="3"/>
                </a:cxn>
                <a:cxn ang="0">
                  <a:pos x="63" y="5"/>
                </a:cxn>
                <a:cxn ang="0">
                  <a:pos x="37" y="9"/>
                </a:cxn>
                <a:cxn ang="0">
                  <a:pos x="17" y="12"/>
                </a:cxn>
                <a:cxn ang="0">
                  <a:pos x="4" y="17"/>
                </a:cxn>
                <a:cxn ang="0">
                  <a:pos x="1" y="18"/>
                </a:cxn>
                <a:cxn ang="0">
                  <a:pos x="0" y="20"/>
                </a:cxn>
                <a:cxn ang="0">
                  <a:pos x="0" y="20"/>
                </a:cxn>
                <a:cxn ang="0">
                  <a:pos x="1" y="23"/>
                </a:cxn>
                <a:cxn ang="0">
                  <a:pos x="4" y="25"/>
                </a:cxn>
                <a:cxn ang="0">
                  <a:pos x="17" y="29"/>
                </a:cxn>
                <a:cxn ang="0">
                  <a:pos x="37" y="33"/>
                </a:cxn>
                <a:cxn ang="0">
                  <a:pos x="63" y="36"/>
                </a:cxn>
                <a:cxn ang="0">
                  <a:pos x="94" y="38"/>
                </a:cxn>
                <a:cxn ang="0">
                  <a:pos x="130" y="40"/>
                </a:cxn>
                <a:cxn ang="0">
                  <a:pos x="171" y="41"/>
                </a:cxn>
                <a:cxn ang="0">
                  <a:pos x="214" y="43"/>
                </a:cxn>
                <a:cxn ang="0">
                  <a:pos x="214" y="43"/>
                </a:cxn>
                <a:cxn ang="0">
                  <a:pos x="257" y="41"/>
                </a:cxn>
                <a:cxn ang="0">
                  <a:pos x="296" y="40"/>
                </a:cxn>
                <a:cxn ang="0">
                  <a:pos x="334" y="38"/>
                </a:cxn>
                <a:cxn ang="0">
                  <a:pos x="365" y="36"/>
                </a:cxn>
                <a:cxn ang="0">
                  <a:pos x="391" y="33"/>
                </a:cxn>
                <a:cxn ang="0">
                  <a:pos x="411" y="29"/>
                </a:cxn>
                <a:cxn ang="0">
                  <a:pos x="423" y="25"/>
                </a:cxn>
                <a:cxn ang="0">
                  <a:pos x="427" y="23"/>
                </a:cxn>
                <a:cxn ang="0">
                  <a:pos x="428" y="20"/>
                </a:cxn>
                <a:cxn ang="0">
                  <a:pos x="428" y="20"/>
                </a:cxn>
              </a:cxnLst>
              <a:rect l="0" t="0" r="r" b="b"/>
              <a:pathLst>
                <a:path w="428" h="43">
                  <a:moveTo>
                    <a:pt x="428" y="20"/>
                  </a:moveTo>
                  <a:lnTo>
                    <a:pt x="428" y="20"/>
                  </a:lnTo>
                  <a:lnTo>
                    <a:pt x="427" y="18"/>
                  </a:lnTo>
                  <a:lnTo>
                    <a:pt x="423" y="17"/>
                  </a:lnTo>
                  <a:lnTo>
                    <a:pt x="411" y="12"/>
                  </a:lnTo>
                  <a:lnTo>
                    <a:pt x="391" y="9"/>
                  </a:lnTo>
                  <a:lnTo>
                    <a:pt x="365" y="5"/>
                  </a:lnTo>
                  <a:lnTo>
                    <a:pt x="334" y="3"/>
                  </a:lnTo>
                  <a:lnTo>
                    <a:pt x="296" y="2"/>
                  </a:lnTo>
                  <a:lnTo>
                    <a:pt x="257" y="1"/>
                  </a:lnTo>
                  <a:lnTo>
                    <a:pt x="214" y="0"/>
                  </a:lnTo>
                  <a:lnTo>
                    <a:pt x="214" y="0"/>
                  </a:lnTo>
                  <a:lnTo>
                    <a:pt x="171" y="1"/>
                  </a:lnTo>
                  <a:lnTo>
                    <a:pt x="130" y="2"/>
                  </a:lnTo>
                  <a:lnTo>
                    <a:pt x="94" y="3"/>
                  </a:lnTo>
                  <a:lnTo>
                    <a:pt x="63" y="5"/>
                  </a:lnTo>
                  <a:lnTo>
                    <a:pt x="37" y="9"/>
                  </a:lnTo>
                  <a:lnTo>
                    <a:pt x="17" y="12"/>
                  </a:lnTo>
                  <a:lnTo>
                    <a:pt x="4" y="17"/>
                  </a:lnTo>
                  <a:lnTo>
                    <a:pt x="1" y="18"/>
                  </a:lnTo>
                  <a:lnTo>
                    <a:pt x="0" y="20"/>
                  </a:lnTo>
                  <a:lnTo>
                    <a:pt x="0" y="20"/>
                  </a:lnTo>
                  <a:lnTo>
                    <a:pt x="1" y="23"/>
                  </a:lnTo>
                  <a:lnTo>
                    <a:pt x="4" y="25"/>
                  </a:lnTo>
                  <a:lnTo>
                    <a:pt x="17" y="29"/>
                  </a:lnTo>
                  <a:lnTo>
                    <a:pt x="37" y="33"/>
                  </a:lnTo>
                  <a:lnTo>
                    <a:pt x="63" y="36"/>
                  </a:lnTo>
                  <a:lnTo>
                    <a:pt x="94" y="38"/>
                  </a:lnTo>
                  <a:lnTo>
                    <a:pt x="130" y="40"/>
                  </a:lnTo>
                  <a:lnTo>
                    <a:pt x="171" y="41"/>
                  </a:lnTo>
                  <a:lnTo>
                    <a:pt x="214" y="43"/>
                  </a:lnTo>
                  <a:lnTo>
                    <a:pt x="214" y="43"/>
                  </a:lnTo>
                  <a:lnTo>
                    <a:pt x="257" y="41"/>
                  </a:lnTo>
                  <a:lnTo>
                    <a:pt x="296" y="40"/>
                  </a:lnTo>
                  <a:lnTo>
                    <a:pt x="334" y="38"/>
                  </a:lnTo>
                  <a:lnTo>
                    <a:pt x="365" y="36"/>
                  </a:lnTo>
                  <a:lnTo>
                    <a:pt x="391" y="33"/>
                  </a:lnTo>
                  <a:lnTo>
                    <a:pt x="411" y="29"/>
                  </a:lnTo>
                  <a:lnTo>
                    <a:pt x="423" y="25"/>
                  </a:lnTo>
                  <a:lnTo>
                    <a:pt x="427" y="23"/>
                  </a:lnTo>
                  <a:lnTo>
                    <a:pt x="428" y="20"/>
                  </a:lnTo>
                  <a:lnTo>
                    <a:pt x="428" y="20"/>
                  </a:lnTo>
                  <a:close/>
                </a:path>
              </a:pathLst>
            </a:custGeom>
            <a:solidFill>
              <a:srgbClr val="CCCCCC"/>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3" name="Freeform 29"/>
            <p:cNvSpPr>
              <a:spLocks/>
            </p:cNvSpPr>
            <p:nvPr/>
          </p:nvSpPr>
          <p:spPr bwMode="auto">
            <a:xfrm>
              <a:off x="5071" y="3631"/>
              <a:ext cx="291" cy="175"/>
            </a:xfrm>
            <a:custGeom>
              <a:avLst/>
              <a:gdLst/>
              <a:ahLst/>
              <a:cxnLst>
                <a:cxn ang="0">
                  <a:pos x="291" y="0"/>
                </a:cxn>
                <a:cxn ang="0">
                  <a:pos x="291" y="0"/>
                </a:cxn>
                <a:cxn ang="0">
                  <a:pos x="277" y="12"/>
                </a:cxn>
                <a:cxn ang="0">
                  <a:pos x="261" y="24"/>
                </a:cxn>
                <a:cxn ang="0">
                  <a:pos x="245" y="33"/>
                </a:cxn>
                <a:cxn ang="0">
                  <a:pos x="228" y="42"/>
                </a:cxn>
                <a:cxn ang="0">
                  <a:pos x="209" y="50"/>
                </a:cxn>
                <a:cxn ang="0">
                  <a:pos x="189" y="56"/>
                </a:cxn>
                <a:cxn ang="0">
                  <a:pos x="168" y="62"/>
                </a:cxn>
                <a:cxn ang="0">
                  <a:pos x="147" y="65"/>
                </a:cxn>
                <a:cxn ang="0">
                  <a:pos x="147" y="65"/>
                </a:cxn>
                <a:cxn ang="0">
                  <a:pos x="126" y="68"/>
                </a:cxn>
                <a:cxn ang="0">
                  <a:pos x="106" y="69"/>
                </a:cxn>
                <a:cxn ang="0">
                  <a:pos x="86" y="68"/>
                </a:cxn>
                <a:cxn ang="0">
                  <a:pos x="67" y="64"/>
                </a:cxn>
                <a:cxn ang="0">
                  <a:pos x="49" y="61"/>
                </a:cxn>
                <a:cxn ang="0">
                  <a:pos x="31" y="55"/>
                </a:cxn>
                <a:cxn ang="0">
                  <a:pos x="15" y="48"/>
                </a:cxn>
                <a:cxn ang="0">
                  <a:pos x="0" y="40"/>
                </a:cxn>
                <a:cxn ang="0">
                  <a:pos x="28" y="147"/>
                </a:cxn>
                <a:cxn ang="0">
                  <a:pos x="28" y="147"/>
                </a:cxn>
                <a:cxn ang="0">
                  <a:pos x="30" y="152"/>
                </a:cxn>
                <a:cxn ang="0">
                  <a:pos x="32" y="155"/>
                </a:cxn>
                <a:cxn ang="0">
                  <a:pos x="36" y="159"/>
                </a:cxn>
                <a:cxn ang="0">
                  <a:pos x="42" y="162"/>
                </a:cxn>
                <a:cxn ang="0">
                  <a:pos x="47" y="166"/>
                </a:cxn>
                <a:cxn ang="0">
                  <a:pos x="53" y="168"/>
                </a:cxn>
                <a:cxn ang="0">
                  <a:pos x="69" y="171"/>
                </a:cxn>
                <a:cxn ang="0">
                  <a:pos x="88" y="174"/>
                </a:cxn>
                <a:cxn ang="0">
                  <a:pos x="109" y="175"/>
                </a:cxn>
                <a:cxn ang="0">
                  <a:pos x="131" y="173"/>
                </a:cxn>
                <a:cxn ang="0">
                  <a:pos x="156" y="170"/>
                </a:cxn>
                <a:cxn ang="0">
                  <a:pos x="156" y="170"/>
                </a:cxn>
                <a:cxn ang="0">
                  <a:pos x="181" y="164"/>
                </a:cxn>
                <a:cxn ang="0">
                  <a:pos x="204" y="159"/>
                </a:cxn>
                <a:cxn ang="0">
                  <a:pos x="227" y="152"/>
                </a:cxn>
                <a:cxn ang="0">
                  <a:pos x="245" y="144"/>
                </a:cxn>
                <a:cxn ang="0">
                  <a:pos x="261" y="134"/>
                </a:cxn>
                <a:cxn ang="0">
                  <a:pos x="273" y="125"/>
                </a:cxn>
                <a:cxn ang="0">
                  <a:pos x="278" y="120"/>
                </a:cxn>
                <a:cxn ang="0">
                  <a:pos x="281" y="116"/>
                </a:cxn>
                <a:cxn ang="0">
                  <a:pos x="284" y="111"/>
                </a:cxn>
                <a:cxn ang="0">
                  <a:pos x="285" y="107"/>
                </a:cxn>
                <a:cxn ang="0">
                  <a:pos x="291" y="0"/>
                </a:cxn>
              </a:cxnLst>
              <a:rect l="0" t="0" r="r" b="b"/>
              <a:pathLst>
                <a:path w="291" h="175">
                  <a:moveTo>
                    <a:pt x="291" y="0"/>
                  </a:moveTo>
                  <a:lnTo>
                    <a:pt x="291" y="0"/>
                  </a:lnTo>
                  <a:lnTo>
                    <a:pt x="277" y="12"/>
                  </a:lnTo>
                  <a:lnTo>
                    <a:pt x="261" y="24"/>
                  </a:lnTo>
                  <a:lnTo>
                    <a:pt x="245" y="33"/>
                  </a:lnTo>
                  <a:lnTo>
                    <a:pt x="228" y="42"/>
                  </a:lnTo>
                  <a:lnTo>
                    <a:pt x="209" y="50"/>
                  </a:lnTo>
                  <a:lnTo>
                    <a:pt x="189" y="56"/>
                  </a:lnTo>
                  <a:lnTo>
                    <a:pt x="168" y="62"/>
                  </a:lnTo>
                  <a:lnTo>
                    <a:pt x="147" y="65"/>
                  </a:lnTo>
                  <a:lnTo>
                    <a:pt x="147" y="65"/>
                  </a:lnTo>
                  <a:lnTo>
                    <a:pt x="126" y="68"/>
                  </a:lnTo>
                  <a:lnTo>
                    <a:pt x="106" y="69"/>
                  </a:lnTo>
                  <a:lnTo>
                    <a:pt x="86" y="68"/>
                  </a:lnTo>
                  <a:lnTo>
                    <a:pt x="67" y="64"/>
                  </a:lnTo>
                  <a:lnTo>
                    <a:pt x="49" y="61"/>
                  </a:lnTo>
                  <a:lnTo>
                    <a:pt x="31" y="55"/>
                  </a:lnTo>
                  <a:lnTo>
                    <a:pt x="15" y="48"/>
                  </a:lnTo>
                  <a:lnTo>
                    <a:pt x="0" y="40"/>
                  </a:lnTo>
                  <a:lnTo>
                    <a:pt x="28" y="147"/>
                  </a:lnTo>
                  <a:lnTo>
                    <a:pt x="28" y="147"/>
                  </a:lnTo>
                  <a:lnTo>
                    <a:pt x="30" y="152"/>
                  </a:lnTo>
                  <a:lnTo>
                    <a:pt x="32" y="155"/>
                  </a:lnTo>
                  <a:lnTo>
                    <a:pt x="36" y="159"/>
                  </a:lnTo>
                  <a:lnTo>
                    <a:pt x="42" y="162"/>
                  </a:lnTo>
                  <a:lnTo>
                    <a:pt x="47" y="166"/>
                  </a:lnTo>
                  <a:lnTo>
                    <a:pt x="53" y="168"/>
                  </a:lnTo>
                  <a:lnTo>
                    <a:pt x="69" y="171"/>
                  </a:lnTo>
                  <a:lnTo>
                    <a:pt x="88" y="174"/>
                  </a:lnTo>
                  <a:lnTo>
                    <a:pt x="109" y="175"/>
                  </a:lnTo>
                  <a:lnTo>
                    <a:pt x="131" y="173"/>
                  </a:lnTo>
                  <a:lnTo>
                    <a:pt x="156" y="170"/>
                  </a:lnTo>
                  <a:lnTo>
                    <a:pt x="156" y="170"/>
                  </a:lnTo>
                  <a:lnTo>
                    <a:pt x="181" y="164"/>
                  </a:lnTo>
                  <a:lnTo>
                    <a:pt x="204" y="159"/>
                  </a:lnTo>
                  <a:lnTo>
                    <a:pt x="227" y="152"/>
                  </a:lnTo>
                  <a:lnTo>
                    <a:pt x="245" y="144"/>
                  </a:lnTo>
                  <a:lnTo>
                    <a:pt x="261" y="134"/>
                  </a:lnTo>
                  <a:lnTo>
                    <a:pt x="273" y="125"/>
                  </a:lnTo>
                  <a:lnTo>
                    <a:pt x="278" y="120"/>
                  </a:lnTo>
                  <a:lnTo>
                    <a:pt x="281" y="116"/>
                  </a:lnTo>
                  <a:lnTo>
                    <a:pt x="284" y="111"/>
                  </a:lnTo>
                  <a:lnTo>
                    <a:pt x="285" y="107"/>
                  </a:lnTo>
                  <a:lnTo>
                    <a:pt x="291"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4" name="Freeform 30"/>
            <p:cNvSpPr>
              <a:spLocks/>
            </p:cNvSpPr>
            <p:nvPr/>
          </p:nvSpPr>
          <p:spPr bwMode="auto">
            <a:xfrm>
              <a:off x="5099" y="3722"/>
              <a:ext cx="108" cy="181"/>
            </a:xfrm>
            <a:custGeom>
              <a:avLst/>
              <a:gdLst/>
              <a:ahLst/>
              <a:cxnLst>
                <a:cxn ang="0">
                  <a:pos x="86" y="5"/>
                </a:cxn>
                <a:cxn ang="0">
                  <a:pos x="86" y="5"/>
                </a:cxn>
                <a:cxn ang="0">
                  <a:pos x="79" y="13"/>
                </a:cxn>
                <a:cxn ang="0">
                  <a:pos x="72" y="23"/>
                </a:cxn>
                <a:cxn ang="0">
                  <a:pos x="64" y="37"/>
                </a:cxn>
                <a:cxn ang="0">
                  <a:pos x="55" y="56"/>
                </a:cxn>
                <a:cxn ang="0">
                  <a:pos x="51" y="66"/>
                </a:cxn>
                <a:cxn ang="0">
                  <a:pos x="48" y="79"/>
                </a:cxn>
                <a:cxn ang="0">
                  <a:pos x="45" y="92"/>
                </a:cxn>
                <a:cxn ang="0">
                  <a:pos x="43" y="107"/>
                </a:cxn>
                <a:cxn ang="0">
                  <a:pos x="41" y="124"/>
                </a:cxn>
                <a:cxn ang="0">
                  <a:pos x="41" y="141"/>
                </a:cxn>
                <a:cxn ang="0">
                  <a:pos x="41" y="141"/>
                </a:cxn>
                <a:cxn ang="0">
                  <a:pos x="33" y="143"/>
                </a:cxn>
                <a:cxn ang="0">
                  <a:pos x="25" y="146"/>
                </a:cxn>
                <a:cxn ang="0">
                  <a:pos x="17" y="149"/>
                </a:cxn>
                <a:cxn ang="0">
                  <a:pos x="9" y="154"/>
                </a:cxn>
                <a:cxn ang="0">
                  <a:pos x="3" y="161"/>
                </a:cxn>
                <a:cxn ang="0">
                  <a:pos x="1" y="164"/>
                </a:cxn>
                <a:cxn ang="0">
                  <a:pos x="0" y="168"/>
                </a:cxn>
                <a:cxn ang="0">
                  <a:pos x="0" y="172"/>
                </a:cxn>
                <a:cxn ang="0">
                  <a:pos x="1" y="177"/>
                </a:cxn>
                <a:cxn ang="0">
                  <a:pos x="1" y="177"/>
                </a:cxn>
                <a:cxn ang="0">
                  <a:pos x="5" y="179"/>
                </a:cxn>
                <a:cxn ang="0">
                  <a:pos x="11" y="181"/>
                </a:cxn>
                <a:cxn ang="0">
                  <a:pos x="19" y="181"/>
                </a:cxn>
                <a:cxn ang="0">
                  <a:pos x="64" y="161"/>
                </a:cxn>
                <a:cxn ang="0">
                  <a:pos x="64" y="161"/>
                </a:cxn>
                <a:cxn ang="0">
                  <a:pos x="65" y="160"/>
                </a:cxn>
                <a:cxn ang="0">
                  <a:pos x="67" y="156"/>
                </a:cxn>
                <a:cxn ang="0">
                  <a:pos x="68" y="152"/>
                </a:cxn>
                <a:cxn ang="0">
                  <a:pos x="68" y="149"/>
                </a:cxn>
                <a:cxn ang="0">
                  <a:pos x="67" y="146"/>
                </a:cxn>
                <a:cxn ang="0">
                  <a:pos x="59" y="138"/>
                </a:cxn>
                <a:cxn ang="0">
                  <a:pos x="59" y="138"/>
                </a:cxn>
                <a:cxn ang="0">
                  <a:pos x="59" y="125"/>
                </a:cxn>
                <a:cxn ang="0">
                  <a:pos x="59" y="112"/>
                </a:cxn>
                <a:cxn ang="0">
                  <a:pos x="61" y="94"/>
                </a:cxn>
                <a:cxn ang="0">
                  <a:pos x="64" y="85"/>
                </a:cxn>
                <a:cxn ang="0">
                  <a:pos x="66" y="76"/>
                </a:cxn>
                <a:cxn ang="0">
                  <a:pos x="69" y="66"/>
                </a:cxn>
                <a:cxn ang="0">
                  <a:pos x="75" y="56"/>
                </a:cxn>
                <a:cxn ang="0">
                  <a:pos x="81" y="47"/>
                </a:cxn>
                <a:cxn ang="0">
                  <a:pos x="88" y="36"/>
                </a:cxn>
                <a:cxn ang="0">
                  <a:pos x="97" y="28"/>
                </a:cxn>
                <a:cxn ang="0">
                  <a:pos x="108" y="19"/>
                </a:cxn>
                <a:cxn ang="0">
                  <a:pos x="108" y="19"/>
                </a:cxn>
                <a:cxn ang="0">
                  <a:pos x="108" y="14"/>
                </a:cxn>
                <a:cxn ang="0">
                  <a:pos x="108" y="11"/>
                </a:cxn>
                <a:cxn ang="0">
                  <a:pos x="108" y="6"/>
                </a:cxn>
                <a:cxn ang="0">
                  <a:pos x="105" y="2"/>
                </a:cxn>
                <a:cxn ang="0">
                  <a:pos x="103" y="1"/>
                </a:cxn>
                <a:cxn ang="0">
                  <a:pos x="101" y="0"/>
                </a:cxn>
                <a:cxn ang="0">
                  <a:pos x="98" y="0"/>
                </a:cxn>
                <a:cxn ang="0">
                  <a:pos x="95" y="1"/>
                </a:cxn>
                <a:cxn ang="0">
                  <a:pos x="86" y="5"/>
                </a:cxn>
                <a:cxn ang="0">
                  <a:pos x="86" y="5"/>
                </a:cxn>
              </a:cxnLst>
              <a:rect l="0" t="0" r="r" b="b"/>
              <a:pathLst>
                <a:path w="108" h="181">
                  <a:moveTo>
                    <a:pt x="86" y="5"/>
                  </a:moveTo>
                  <a:lnTo>
                    <a:pt x="86" y="5"/>
                  </a:lnTo>
                  <a:lnTo>
                    <a:pt x="79" y="13"/>
                  </a:lnTo>
                  <a:lnTo>
                    <a:pt x="72" y="23"/>
                  </a:lnTo>
                  <a:lnTo>
                    <a:pt x="64" y="37"/>
                  </a:lnTo>
                  <a:lnTo>
                    <a:pt x="55" y="56"/>
                  </a:lnTo>
                  <a:lnTo>
                    <a:pt x="51" y="66"/>
                  </a:lnTo>
                  <a:lnTo>
                    <a:pt x="48" y="79"/>
                  </a:lnTo>
                  <a:lnTo>
                    <a:pt x="45" y="92"/>
                  </a:lnTo>
                  <a:lnTo>
                    <a:pt x="43" y="107"/>
                  </a:lnTo>
                  <a:lnTo>
                    <a:pt x="41" y="124"/>
                  </a:lnTo>
                  <a:lnTo>
                    <a:pt x="41" y="141"/>
                  </a:lnTo>
                  <a:lnTo>
                    <a:pt x="41" y="141"/>
                  </a:lnTo>
                  <a:lnTo>
                    <a:pt x="33" y="143"/>
                  </a:lnTo>
                  <a:lnTo>
                    <a:pt x="25" y="146"/>
                  </a:lnTo>
                  <a:lnTo>
                    <a:pt x="17" y="149"/>
                  </a:lnTo>
                  <a:lnTo>
                    <a:pt x="9" y="154"/>
                  </a:lnTo>
                  <a:lnTo>
                    <a:pt x="3" y="161"/>
                  </a:lnTo>
                  <a:lnTo>
                    <a:pt x="1" y="164"/>
                  </a:lnTo>
                  <a:lnTo>
                    <a:pt x="0" y="168"/>
                  </a:lnTo>
                  <a:lnTo>
                    <a:pt x="0" y="172"/>
                  </a:lnTo>
                  <a:lnTo>
                    <a:pt x="1" y="177"/>
                  </a:lnTo>
                  <a:lnTo>
                    <a:pt x="1" y="177"/>
                  </a:lnTo>
                  <a:lnTo>
                    <a:pt x="5" y="179"/>
                  </a:lnTo>
                  <a:lnTo>
                    <a:pt x="11" y="181"/>
                  </a:lnTo>
                  <a:lnTo>
                    <a:pt x="19" y="181"/>
                  </a:lnTo>
                  <a:lnTo>
                    <a:pt x="64" y="161"/>
                  </a:lnTo>
                  <a:lnTo>
                    <a:pt x="64" y="161"/>
                  </a:lnTo>
                  <a:lnTo>
                    <a:pt x="65" y="160"/>
                  </a:lnTo>
                  <a:lnTo>
                    <a:pt x="67" y="156"/>
                  </a:lnTo>
                  <a:lnTo>
                    <a:pt x="68" y="152"/>
                  </a:lnTo>
                  <a:lnTo>
                    <a:pt x="68" y="149"/>
                  </a:lnTo>
                  <a:lnTo>
                    <a:pt x="67" y="146"/>
                  </a:lnTo>
                  <a:lnTo>
                    <a:pt x="59" y="138"/>
                  </a:lnTo>
                  <a:lnTo>
                    <a:pt x="59" y="138"/>
                  </a:lnTo>
                  <a:lnTo>
                    <a:pt x="59" y="125"/>
                  </a:lnTo>
                  <a:lnTo>
                    <a:pt x="59" y="112"/>
                  </a:lnTo>
                  <a:lnTo>
                    <a:pt x="61" y="94"/>
                  </a:lnTo>
                  <a:lnTo>
                    <a:pt x="64" y="85"/>
                  </a:lnTo>
                  <a:lnTo>
                    <a:pt x="66" y="76"/>
                  </a:lnTo>
                  <a:lnTo>
                    <a:pt x="69" y="66"/>
                  </a:lnTo>
                  <a:lnTo>
                    <a:pt x="75" y="56"/>
                  </a:lnTo>
                  <a:lnTo>
                    <a:pt x="81" y="47"/>
                  </a:lnTo>
                  <a:lnTo>
                    <a:pt x="88" y="36"/>
                  </a:lnTo>
                  <a:lnTo>
                    <a:pt x="97" y="28"/>
                  </a:lnTo>
                  <a:lnTo>
                    <a:pt x="108" y="19"/>
                  </a:lnTo>
                  <a:lnTo>
                    <a:pt x="108" y="19"/>
                  </a:lnTo>
                  <a:lnTo>
                    <a:pt x="108" y="14"/>
                  </a:lnTo>
                  <a:lnTo>
                    <a:pt x="108" y="11"/>
                  </a:lnTo>
                  <a:lnTo>
                    <a:pt x="108" y="6"/>
                  </a:lnTo>
                  <a:lnTo>
                    <a:pt x="105" y="2"/>
                  </a:lnTo>
                  <a:lnTo>
                    <a:pt x="103" y="1"/>
                  </a:lnTo>
                  <a:lnTo>
                    <a:pt x="101" y="0"/>
                  </a:lnTo>
                  <a:lnTo>
                    <a:pt x="98" y="0"/>
                  </a:lnTo>
                  <a:lnTo>
                    <a:pt x="95" y="1"/>
                  </a:lnTo>
                  <a:lnTo>
                    <a:pt x="86" y="5"/>
                  </a:lnTo>
                  <a:lnTo>
                    <a:pt x="86" y="5"/>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5" name="Freeform 31"/>
            <p:cNvSpPr>
              <a:spLocks/>
            </p:cNvSpPr>
            <p:nvPr/>
          </p:nvSpPr>
          <p:spPr bwMode="auto">
            <a:xfrm>
              <a:off x="5263" y="3714"/>
              <a:ext cx="109" cy="180"/>
            </a:xfrm>
            <a:custGeom>
              <a:avLst/>
              <a:gdLst/>
              <a:ahLst/>
              <a:cxnLst>
                <a:cxn ang="0">
                  <a:pos x="23" y="5"/>
                </a:cxn>
                <a:cxn ang="0">
                  <a:pos x="23" y="5"/>
                </a:cxn>
                <a:cxn ang="0">
                  <a:pos x="30" y="13"/>
                </a:cxn>
                <a:cxn ang="0">
                  <a:pos x="37" y="22"/>
                </a:cxn>
                <a:cxn ang="0">
                  <a:pos x="45" y="36"/>
                </a:cxn>
                <a:cxn ang="0">
                  <a:pos x="53" y="56"/>
                </a:cxn>
                <a:cxn ang="0">
                  <a:pos x="57" y="66"/>
                </a:cxn>
                <a:cxn ang="0">
                  <a:pos x="60" y="79"/>
                </a:cxn>
                <a:cxn ang="0">
                  <a:pos x="64" y="92"/>
                </a:cxn>
                <a:cxn ang="0">
                  <a:pos x="66" y="107"/>
                </a:cxn>
                <a:cxn ang="0">
                  <a:pos x="67" y="123"/>
                </a:cxn>
                <a:cxn ang="0">
                  <a:pos x="67" y="140"/>
                </a:cxn>
                <a:cxn ang="0">
                  <a:pos x="67" y="140"/>
                </a:cxn>
                <a:cxn ang="0">
                  <a:pos x="75" y="142"/>
                </a:cxn>
                <a:cxn ang="0">
                  <a:pos x="83" y="146"/>
                </a:cxn>
                <a:cxn ang="0">
                  <a:pos x="92" y="149"/>
                </a:cxn>
                <a:cxn ang="0">
                  <a:pos x="100" y="154"/>
                </a:cxn>
                <a:cxn ang="0">
                  <a:pos x="106" y="161"/>
                </a:cxn>
                <a:cxn ang="0">
                  <a:pos x="108" y="164"/>
                </a:cxn>
                <a:cxn ang="0">
                  <a:pos x="109" y="168"/>
                </a:cxn>
                <a:cxn ang="0">
                  <a:pos x="109" y="172"/>
                </a:cxn>
                <a:cxn ang="0">
                  <a:pos x="108" y="177"/>
                </a:cxn>
                <a:cxn ang="0">
                  <a:pos x="108" y="177"/>
                </a:cxn>
                <a:cxn ang="0">
                  <a:pos x="103" y="179"/>
                </a:cxn>
                <a:cxn ang="0">
                  <a:pos x="97" y="180"/>
                </a:cxn>
                <a:cxn ang="0">
                  <a:pos x="88" y="180"/>
                </a:cxn>
                <a:cxn ang="0">
                  <a:pos x="45" y="160"/>
                </a:cxn>
                <a:cxn ang="0">
                  <a:pos x="45" y="160"/>
                </a:cxn>
                <a:cxn ang="0">
                  <a:pos x="44" y="158"/>
                </a:cxn>
                <a:cxn ang="0">
                  <a:pos x="42" y="156"/>
                </a:cxn>
                <a:cxn ang="0">
                  <a:pos x="40" y="151"/>
                </a:cxn>
                <a:cxn ang="0">
                  <a:pos x="40" y="148"/>
                </a:cxn>
                <a:cxn ang="0">
                  <a:pos x="42" y="146"/>
                </a:cxn>
                <a:cxn ang="0">
                  <a:pos x="49" y="136"/>
                </a:cxn>
                <a:cxn ang="0">
                  <a:pos x="49" y="136"/>
                </a:cxn>
                <a:cxn ang="0">
                  <a:pos x="50" y="125"/>
                </a:cxn>
                <a:cxn ang="0">
                  <a:pos x="50" y="111"/>
                </a:cxn>
                <a:cxn ang="0">
                  <a:pos x="47" y="94"/>
                </a:cxn>
                <a:cxn ang="0">
                  <a:pos x="45" y="85"/>
                </a:cxn>
                <a:cxn ang="0">
                  <a:pos x="43" y="76"/>
                </a:cxn>
                <a:cxn ang="0">
                  <a:pos x="38" y="65"/>
                </a:cxn>
                <a:cxn ang="0">
                  <a:pos x="33" y="56"/>
                </a:cxn>
                <a:cxn ang="0">
                  <a:pos x="28" y="45"/>
                </a:cxn>
                <a:cxn ang="0">
                  <a:pos x="21" y="36"/>
                </a:cxn>
                <a:cxn ang="0">
                  <a:pos x="11" y="27"/>
                </a:cxn>
                <a:cxn ang="0">
                  <a:pos x="1" y="19"/>
                </a:cxn>
                <a:cxn ang="0">
                  <a:pos x="1" y="19"/>
                </a:cxn>
                <a:cxn ang="0">
                  <a:pos x="0" y="14"/>
                </a:cxn>
                <a:cxn ang="0">
                  <a:pos x="1" y="9"/>
                </a:cxn>
                <a:cxn ang="0">
                  <a:pos x="1" y="6"/>
                </a:cxn>
                <a:cxn ang="0">
                  <a:pos x="3" y="2"/>
                </a:cxn>
                <a:cxn ang="0">
                  <a:pos x="5" y="1"/>
                </a:cxn>
                <a:cxn ang="0">
                  <a:pos x="8" y="0"/>
                </a:cxn>
                <a:cxn ang="0">
                  <a:pos x="10" y="0"/>
                </a:cxn>
                <a:cxn ang="0">
                  <a:pos x="14" y="1"/>
                </a:cxn>
                <a:cxn ang="0">
                  <a:pos x="23" y="5"/>
                </a:cxn>
                <a:cxn ang="0">
                  <a:pos x="23" y="5"/>
                </a:cxn>
              </a:cxnLst>
              <a:rect l="0" t="0" r="r" b="b"/>
              <a:pathLst>
                <a:path w="109" h="180">
                  <a:moveTo>
                    <a:pt x="23" y="5"/>
                  </a:moveTo>
                  <a:lnTo>
                    <a:pt x="23" y="5"/>
                  </a:lnTo>
                  <a:lnTo>
                    <a:pt x="30" y="13"/>
                  </a:lnTo>
                  <a:lnTo>
                    <a:pt x="37" y="22"/>
                  </a:lnTo>
                  <a:lnTo>
                    <a:pt x="45" y="36"/>
                  </a:lnTo>
                  <a:lnTo>
                    <a:pt x="53" y="56"/>
                  </a:lnTo>
                  <a:lnTo>
                    <a:pt x="57" y="66"/>
                  </a:lnTo>
                  <a:lnTo>
                    <a:pt x="60" y="79"/>
                  </a:lnTo>
                  <a:lnTo>
                    <a:pt x="64" y="92"/>
                  </a:lnTo>
                  <a:lnTo>
                    <a:pt x="66" y="107"/>
                  </a:lnTo>
                  <a:lnTo>
                    <a:pt x="67" y="123"/>
                  </a:lnTo>
                  <a:lnTo>
                    <a:pt x="67" y="140"/>
                  </a:lnTo>
                  <a:lnTo>
                    <a:pt x="67" y="140"/>
                  </a:lnTo>
                  <a:lnTo>
                    <a:pt x="75" y="142"/>
                  </a:lnTo>
                  <a:lnTo>
                    <a:pt x="83" y="146"/>
                  </a:lnTo>
                  <a:lnTo>
                    <a:pt x="92" y="149"/>
                  </a:lnTo>
                  <a:lnTo>
                    <a:pt x="100" y="154"/>
                  </a:lnTo>
                  <a:lnTo>
                    <a:pt x="106" y="161"/>
                  </a:lnTo>
                  <a:lnTo>
                    <a:pt x="108" y="164"/>
                  </a:lnTo>
                  <a:lnTo>
                    <a:pt x="109" y="168"/>
                  </a:lnTo>
                  <a:lnTo>
                    <a:pt x="109" y="172"/>
                  </a:lnTo>
                  <a:lnTo>
                    <a:pt x="108" y="177"/>
                  </a:lnTo>
                  <a:lnTo>
                    <a:pt x="108" y="177"/>
                  </a:lnTo>
                  <a:lnTo>
                    <a:pt x="103" y="179"/>
                  </a:lnTo>
                  <a:lnTo>
                    <a:pt x="97" y="180"/>
                  </a:lnTo>
                  <a:lnTo>
                    <a:pt x="88" y="180"/>
                  </a:lnTo>
                  <a:lnTo>
                    <a:pt x="45" y="160"/>
                  </a:lnTo>
                  <a:lnTo>
                    <a:pt x="45" y="160"/>
                  </a:lnTo>
                  <a:lnTo>
                    <a:pt x="44" y="158"/>
                  </a:lnTo>
                  <a:lnTo>
                    <a:pt x="42" y="156"/>
                  </a:lnTo>
                  <a:lnTo>
                    <a:pt x="40" y="151"/>
                  </a:lnTo>
                  <a:lnTo>
                    <a:pt x="40" y="148"/>
                  </a:lnTo>
                  <a:lnTo>
                    <a:pt x="42" y="146"/>
                  </a:lnTo>
                  <a:lnTo>
                    <a:pt x="49" y="136"/>
                  </a:lnTo>
                  <a:lnTo>
                    <a:pt x="49" y="136"/>
                  </a:lnTo>
                  <a:lnTo>
                    <a:pt x="50" y="125"/>
                  </a:lnTo>
                  <a:lnTo>
                    <a:pt x="50" y="111"/>
                  </a:lnTo>
                  <a:lnTo>
                    <a:pt x="47" y="94"/>
                  </a:lnTo>
                  <a:lnTo>
                    <a:pt x="45" y="85"/>
                  </a:lnTo>
                  <a:lnTo>
                    <a:pt x="43" y="76"/>
                  </a:lnTo>
                  <a:lnTo>
                    <a:pt x="38" y="65"/>
                  </a:lnTo>
                  <a:lnTo>
                    <a:pt x="33" y="56"/>
                  </a:lnTo>
                  <a:lnTo>
                    <a:pt x="28" y="45"/>
                  </a:lnTo>
                  <a:lnTo>
                    <a:pt x="21" y="36"/>
                  </a:lnTo>
                  <a:lnTo>
                    <a:pt x="11" y="27"/>
                  </a:lnTo>
                  <a:lnTo>
                    <a:pt x="1" y="19"/>
                  </a:lnTo>
                  <a:lnTo>
                    <a:pt x="1" y="19"/>
                  </a:lnTo>
                  <a:lnTo>
                    <a:pt x="0" y="14"/>
                  </a:lnTo>
                  <a:lnTo>
                    <a:pt x="1" y="9"/>
                  </a:lnTo>
                  <a:lnTo>
                    <a:pt x="1" y="6"/>
                  </a:lnTo>
                  <a:lnTo>
                    <a:pt x="3" y="2"/>
                  </a:lnTo>
                  <a:lnTo>
                    <a:pt x="5" y="1"/>
                  </a:lnTo>
                  <a:lnTo>
                    <a:pt x="8" y="0"/>
                  </a:lnTo>
                  <a:lnTo>
                    <a:pt x="10" y="0"/>
                  </a:lnTo>
                  <a:lnTo>
                    <a:pt x="14" y="1"/>
                  </a:lnTo>
                  <a:lnTo>
                    <a:pt x="23" y="5"/>
                  </a:lnTo>
                  <a:lnTo>
                    <a:pt x="23" y="5"/>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6" name="Freeform 32"/>
            <p:cNvSpPr>
              <a:spLocks/>
            </p:cNvSpPr>
            <p:nvPr/>
          </p:nvSpPr>
          <p:spPr bwMode="auto">
            <a:xfrm>
              <a:off x="5014" y="3455"/>
              <a:ext cx="373" cy="234"/>
            </a:xfrm>
            <a:custGeom>
              <a:avLst/>
              <a:gdLst/>
              <a:ahLst/>
              <a:cxnLst>
                <a:cxn ang="0">
                  <a:pos x="373" y="92"/>
                </a:cxn>
                <a:cxn ang="0">
                  <a:pos x="366" y="70"/>
                </a:cxn>
                <a:cxn ang="0">
                  <a:pos x="352" y="50"/>
                </a:cxn>
                <a:cxn ang="0">
                  <a:pos x="332" y="33"/>
                </a:cxn>
                <a:cxn ang="0">
                  <a:pos x="308" y="19"/>
                </a:cxn>
                <a:cxn ang="0">
                  <a:pos x="279" y="9"/>
                </a:cxn>
                <a:cxn ang="0">
                  <a:pos x="245" y="3"/>
                </a:cxn>
                <a:cxn ang="0">
                  <a:pos x="209" y="0"/>
                </a:cxn>
                <a:cxn ang="0">
                  <a:pos x="172" y="3"/>
                </a:cxn>
                <a:cxn ang="0">
                  <a:pos x="153" y="6"/>
                </a:cxn>
                <a:cxn ang="0">
                  <a:pos x="117" y="16"/>
                </a:cxn>
                <a:cxn ang="0">
                  <a:pos x="85" y="28"/>
                </a:cxn>
                <a:cxn ang="0">
                  <a:pos x="57" y="45"/>
                </a:cxn>
                <a:cxn ang="0">
                  <a:pos x="33" y="63"/>
                </a:cxn>
                <a:cxn ang="0">
                  <a:pos x="16" y="84"/>
                </a:cxn>
                <a:cxn ang="0">
                  <a:pos x="4" y="106"/>
                </a:cxn>
                <a:cxn ang="0">
                  <a:pos x="0" y="130"/>
                </a:cxn>
                <a:cxn ang="0">
                  <a:pos x="0" y="141"/>
                </a:cxn>
                <a:cxn ang="0">
                  <a:pos x="7" y="165"/>
                </a:cxn>
                <a:cxn ang="0">
                  <a:pos x="21" y="184"/>
                </a:cxn>
                <a:cxn ang="0">
                  <a:pos x="40" y="202"/>
                </a:cxn>
                <a:cxn ang="0">
                  <a:pos x="65" y="216"/>
                </a:cxn>
                <a:cxn ang="0">
                  <a:pos x="95" y="225"/>
                </a:cxn>
                <a:cxn ang="0">
                  <a:pos x="128" y="232"/>
                </a:cxn>
                <a:cxn ang="0">
                  <a:pos x="164" y="234"/>
                </a:cxn>
                <a:cxn ang="0">
                  <a:pos x="202" y="232"/>
                </a:cxn>
                <a:cxn ang="0">
                  <a:pos x="221" y="229"/>
                </a:cxn>
                <a:cxn ang="0">
                  <a:pos x="257" y="219"/>
                </a:cxn>
                <a:cxn ang="0">
                  <a:pos x="288" y="207"/>
                </a:cxn>
                <a:cxn ang="0">
                  <a:pos x="317" y="190"/>
                </a:cxn>
                <a:cxn ang="0">
                  <a:pos x="341" y="172"/>
                </a:cxn>
                <a:cxn ang="0">
                  <a:pos x="358" y="151"/>
                </a:cxn>
                <a:cxn ang="0">
                  <a:pos x="370" y="128"/>
                </a:cxn>
                <a:cxn ang="0">
                  <a:pos x="373" y="105"/>
                </a:cxn>
                <a:cxn ang="0">
                  <a:pos x="373" y="92"/>
                </a:cxn>
              </a:cxnLst>
              <a:rect l="0" t="0" r="r" b="b"/>
              <a:pathLst>
                <a:path w="373" h="234">
                  <a:moveTo>
                    <a:pt x="373" y="92"/>
                  </a:moveTo>
                  <a:lnTo>
                    <a:pt x="373" y="92"/>
                  </a:lnTo>
                  <a:lnTo>
                    <a:pt x="371" y="81"/>
                  </a:lnTo>
                  <a:lnTo>
                    <a:pt x="366" y="70"/>
                  </a:lnTo>
                  <a:lnTo>
                    <a:pt x="360" y="60"/>
                  </a:lnTo>
                  <a:lnTo>
                    <a:pt x="352" y="50"/>
                  </a:lnTo>
                  <a:lnTo>
                    <a:pt x="343" y="41"/>
                  </a:lnTo>
                  <a:lnTo>
                    <a:pt x="332" y="33"/>
                  </a:lnTo>
                  <a:lnTo>
                    <a:pt x="321" y="26"/>
                  </a:lnTo>
                  <a:lnTo>
                    <a:pt x="308" y="19"/>
                  </a:lnTo>
                  <a:lnTo>
                    <a:pt x="294" y="13"/>
                  </a:lnTo>
                  <a:lnTo>
                    <a:pt x="279" y="9"/>
                  </a:lnTo>
                  <a:lnTo>
                    <a:pt x="263" y="5"/>
                  </a:lnTo>
                  <a:lnTo>
                    <a:pt x="245" y="3"/>
                  </a:lnTo>
                  <a:lnTo>
                    <a:pt x="228" y="0"/>
                  </a:lnTo>
                  <a:lnTo>
                    <a:pt x="209" y="0"/>
                  </a:lnTo>
                  <a:lnTo>
                    <a:pt x="190" y="0"/>
                  </a:lnTo>
                  <a:lnTo>
                    <a:pt x="172" y="3"/>
                  </a:lnTo>
                  <a:lnTo>
                    <a:pt x="172" y="3"/>
                  </a:lnTo>
                  <a:lnTo>
                    <a:pt x="153" y="6"/>
                  </a:lnTo>
                  <a:lnTo>
                    <a:pt x="135" y="10"/>
                  </a:lnTo>
                  <a:lnTo>
                    <a:pt x="117" y="16"/>
                  </a:lnTo>
                  <a:lnTo>
                    <a:pt x="101" y="21"/>
                  </a:lnTo>
                  <a:lnTo>
                    <a:pt x="85" y="28"/>
                  </a:lnTo>
                  <a:lnTo>
                    <a:pt x="69" y="35"/>
                  </a:lnTo>
                  <a:lnTo>
                    <a:pt x="57" y="45"/>
                  </a:lnTo>
                  <a:lnTo>
                    <a:pt x="44" y="54"/>
                  </a:lnTo>
                  <a:lnTo>
                    <a:pt x="33" y="63"/>
                  </a:lnTo>
                  <a:lnTo>
                    <a:pt x="24" y="74"/>
                  </a:lnTo>
                  <a:lnTo>
                    <a:pt x="16" y="84"/>
                  </a:lnTo>
                  <a:lnTo>
                    <a:pt x="9" y="95"/>
                  </a:lnTo>
                  <a:lnTo>
                    <a:pt x="4" y="106"/>
                  </a:lnTo>
                  <a:lnTo>
                    <a:pt x="1" y="118"/>
                  </a:lnTo>
                  <a:lnTo>
                    <a:pt x="0" y="130"/>
                  </a:lnTo>
                  <a:lnTo>
                    <a:pt x="0" y="141"/>
                  </a:lnTo>
                  <a:lnTo>
                    <a:pt x="0" y="141"/>
                  </a:lnTo>
                  <a:lnTo>
                    <a:pt x="3" y="153"/>
                  </a:lnTo>
                  <a:lnTo>
                    <a:pt x="7" y="165"/>
                  </a:lnTo>
                  <a:lnTo>
                    <a:pt x="12" y="174"/>
                  </a:lnTo>
                  <a:lnTo>
                    <a:pt x="21" y="184"/>
                  </a:lnTo>
                  <a:lnTo>
                    <a:pt x="30" y="194"/>
                  </a:lnTo>
                  <a:lnTo>
                    <a:pt x="40" y="202"/>
                  </a:lnTo>
                  <a:lnTo>
                    <a:pt x="52" y="209"/>
                  </a:lnTo>
                  <a:lnTo>
                    <a:pt x="65" y="216"/>
                  </a:lnTo>
                  <a:lnTo>
                    <a:pt x="80" y="220"/>
                  </a:lnTo>
                  <a:lnTo>
                    <a:pt x="95" y="225"/>
                  </a:lnTo>
                  <a:lnTo>
                    <a:pt x="111" y="230"/>
                  </a:lnTo>
                  <a:lnTo>
                    <a:pt x="128" y="232"/>
                  </a:lnTo>
                  <a:lnTo>
                    <a:pt x="145" y="233"/>
                  </a:lnTo>
                  <a:lnTo>
                    <a:pt x="164" y="234"/>
                  </a:lnTo>
                  <a:lnTo>
                    <a:pt x="182" y="233"/>
                  </a:lnTo>
                  <a:lnTo>
                    <a:pt x="202" y="232"/>
                  </a:lnTo>
                  <a:lnTo>
                    <a:pt x="202" y="232"/>
                  </a:lnTo>
                  <a:lnTo>
                    <a:pt x="221" y="229"/>
                  </a:lnTo>
                  <a:lnTo>
                    <a:pt x="239" y="224"/>
                  </a:lnTo>
                  <a:lnTo>
                    <a:pt x="257" y="219"/>
                  </a:lnTo>
                  <a:lnTo>
                    <a:pt x="273" y="214"/>
                  </a:lnTo>
                  <a:lnTo>
                    <a:pt x="288" y="207"/>
                  </a:lnTo>
                  <a:lnTo>
                    <a:pt x="303" y="198"/>
                  </a:lnTo>
                  <a:lnTo>
                    <a:pt x="317" y="190"/>
                  </a:lnTo>
                  <a:lnTo>
                    <a:pt x="329" y="181"/>
                  </a:lnTo>
                  <a:lnTo>
                    <a:pt x="341" y="172"/>
                  </a:lnTo>
                  <a:lnTo>
                    <a:pt x="350" y="161"/>
                  </a:lnTo>
                  <a:lnTo>
                    <a:pt x="358" y="151"/>
                  </a:lnTo>
                  <a:lnTo>
                    <a:pt x="364" y="139"/>
                  </a:lnTo>
                  <a:lnTo>
                    <a:pt x="370" y="128"/>
                  </a:lnTo>
                  <a:lnTo>
                    <a:pt x="372" y="117"/>
                  </a:lnTo>
                  <a:lnTo>
                    <a:pt x="373" y="105"/>
                  </a:lnTo>
                  <a:lnTo>
                    <a:pt x="373" y="92"/>
                  </a:lnTo>
                  <a:lnTo>
                    <a:pt x="373" y="9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7" name="Freeform 33"/>
            <p:cNvSpPr>
              <a:spLocks/>
            </p:cNvSpPr>
            <p:nvPr/>
          </p:nvSpPr>
          <p:spPr bwMode="auto">
            <a:xfrm>
              <a:off x="5067" y="3551"/>
              <a:ext cx="51" cy="49"/>
            </a:xfrm>
            <a:custGeom>
              <a:avLst/>
              <a:gdLst/>
              <a:ahLst/>
              <a:cxnLst>
                <a:cxn ang="0">
                  <a:pos x="29" y="43"/>
                </a:cxn>
                <a:cxn ang="0">
                  <a:pos x="29" y="43"/>
                </a:cxn>
                <a:cxn ang="0">
                  <a:pos x="39" y="42"/>
                </a:cxn>
                <a:cxn ang="0">
                  <a:pos x="47" y="42"/>
                </a:cxn>
                <a:cxn ang="0">
                  <a:pos x="47" y="42"/>
                </a:cxn>
                <a:cxn ang="0">
                  <a:pos x="49" y="37"/>
                </a:cxn>
                <a:cxn ang="0">
                  <a:pos x="49" y="37"/>
                </a:cxn>
                <a:cxn ang="0">
                  <a:pos x="51" y="32"/>
                </a:cxn>
                <a:cxn ang="0">
                  <a:pos x="51" y="27"/>
                </a:cxn>
                <a:cxn ang="0">
                  <a:pos x="51" y="21"/>
                </a:cxn>
                <a:cxn ang="0">
                  <a:pos x="50" y="16"/>
                </a:cxn>
                <a:cxn ang="0">
                  <a:pos x="48" y="12"/>
                </a:cxn>
                <a:cxn ang="0">
                  <a:pos x="44" y="8"/>
                </a:cxn>
                <a:cxn ang="0">
                  <a:pos x="41" y="5"/>
                </a:cxn>
                <a:cxn ang="0">
                  <a:pos x="36" y="2"/>
                </a:cxn>
                <a:cxn ang="0">
                  <a:pos x="36" y="2"/>
                </a:cxn>
                <a:cxn ang="0">
                  <a:pos x="32" y="0"/>
                </a:cxn>
                <a:cxn ang="0">
                  <a:pos x="27" y="0"/>
                </a:cxn>
                <a:cxn ang="0">
                  <a:pos x="22" y="1"/>
                </a:cxn>
                <a:cxn ang="0">
                  <a:pos x="16" y="3"/>
                </a:cxn>
                <a:cxn ang="0">
                  <a:pos x="13" y="6"/>
                </a:cxn>
                <a:cxn ang="0">
                  <a:pos x="8" y="9"/>
                </a:cxn>
                <a:cxn ang="0">
                  <a:pos x="5" y="14"/>
                </a:cxn>
                <a:cxn ang="0">
                  <a:pos x="2" y="19"/>
                </a:cxn>
                <a:cxn ang="0">
                  <a:pos x="2" y="19"/>
                </a:cxn>
                <a:cxn ang="0">
                  <a:pos x="0" y="27"/>
                </a:cxn>
                <a:cxn ang="0">
                  <a:pos x="0" y="35"/>
                </a:cxn>
                <a:cxn ang="0">
                  <a:pos x="2" y="43"/>
                </a:cxn>
                <a:cxn ang="0">
                  <a:pos x="7" y="49"/>
                </a:cxn>
                <a:cxn ang="0">
                  <a:pos x="7" y="49"/>
                </a:cxn>
                <a:cxn ang="0">
                  <a:pos x="16" y="45"/>
                </a:cxn>
                <a:cxn ang="0">
                  <a:pos x="29" y="43"/>
                </a:cxn>
                <a:cxn ang="0">
                  <a:pos x="29" y="43"/>
                </a:cxn>
              </a:cxnLst>
              <a:rect l="0" t="0" r="r" b="b"/>
              <a:pathLst>
                <a:path w="51" h="49">
                  <a:moveTo>
                    <a:pt x="29" y="43"/>
                  </a:moveTo>
                  <a:lnTo>
                    <a:pt x="29" y="43"/>
                  </a:lnTo>
                  <a:lnTo>
                    <a:pt x="39" y="42"/>
                  </a:lnTo>
                  <a:lnTo>
                    <a:pt x="47" y="42"/>
                  </a:lnTo>
                  <a:lnTo>
                    <a:pt x="47" y="42"/>
                  </a:lnTo>
                  <a:lnTo>
                    <a:pt x="49" y="37"/>
                  </a:lnTo>
                  <a:lnTo>
                    <a:pt x="49" y="37"/>
                  </a:lnTo>
                  <a:lnTo>
                    <a:pt x="51" y="32"/>
                  </a:lnTo>
                  <a:lnTo>
                    <a:pt x="51" y="27"/>
                  </a:lnTo>
                  <a:lnTo>
                    <a:pt x="51" y="21"/>
                  </a:lnTo>
                  <a:lnTo>
                    <a:pt x="50" y="16"/>
                  </a:lnTo>
                  <a:lnTo>
                    <a:pt x="48" y="12"/>
                  </a:lnTo>
                  <a:lnTo>
                    <a:pt x="44" y="8"/>
                  </a:lnTo>
                  <a:lnTo>
                    <a:pt x="41" y="5"/>
                  </a:lnTo>
                  <a:lnTo>
                    <a:pt x="36" y="2"/>
                  </a:lnTo>
                  <a:lnTo>
                    <a:pt x="36" y="2"/>
                  </a:lnTo>
                  <a:lnTo>
                    <a:pt x="32" y="0"/>
                  </a:lnTo>
                  <a:lnTo>
                    <a:pt x="27" y="0"/>
                  </a:lnTo>
                  <a:lnTo>
                    <a:pt x="22" y="1"/>
                  </a:lnTo>
                  <a:lnTo>
                    <a:pt x="16" y="3"/>
                  </a:lnTo>
                  <a:lnTo>
                    <a:pt x="13" y="6"/>
                  </a:lnTo>
                  <a:lnTo>
                    <a:pt x="8" y="9"/>
                  </a:lnTo>
                  <a:lnTo>
                    <a:pt x="5" y="14"/>
                  </a:lnTo>
                  <a:lnTo>
                    <a:pt x="2" y="19"/>
                  </a:lnTo>
                  <a:lnTo>
                    <a:pt x="2" y="19"/>
                  </a:lnTo>
                  <a:lnTo>
                    <a:pt x="0" y="27"/>
                  </a:lnTo>
                  <a:lnTo>
                    <a:pt x="0" y="35"/>
                  </a:lnTo>
                  <a:lnTo>
                    <a:pt x="2" y="43"/>
                  </a:lnTo>
                  <a:lnTo>
                    <a:pt x="7" y="49"/>
                  </a:lnTo>
                  <a:lnTo>
                    <a:pt x="7" y="49"/>
                  </a:lnTo>
                  <a:lnTo>
                    <a:pt x="16" y="45"/>
                  </a:lnTo>
                  <a:lnTo>
                    <a:pt x="29" y="43"/>
                  </a:lnTo>
                  <a:lnTo>
                    <a:pt x="29" y="43"/>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8" name="Freeform 34"/>
            <p:cNvSpPr>
              <a:spLocks/>
            </p:cNvSpPr>
            <p:nvPr/>
          </p:nvSpPr>
          <p:spPr bwMode="auto">
            <a:xfrm>
              <a:off x="5204" y="3535"/>
              <a:ext cx="53" cy="50"/>
            </a:xfrm>
            <a:custGeom>
              <a:avLst/>
              <a:gdLst/>
              <a:ahLst/>
              <a:cxnLst>
                <a:cxn ang="0">
                  <a:pos x="14" y="50"/>
                </a:cxn>
                <a:cxn ang="0">
                  <a:pos x="14" y="50"/>
                </a:cxn>
                <a:cxn ang="0">
                  <a:pos x="26" y="47"/>
                </a:cxn>
                <a:cxn ang="0">
                  <a:pos x="39" y="45"/>
                </a:cxn>
                <a:cxn ang="0">
                  <a:pos x="39" y="45"/>
                </a:cxn>
                <a:cxn ang="0">
                  <a:pos x="49" y="44"/>
                </a:cxn>
                <a:cxn ang="0">
                  <a:pos x="49" y="44"/>
                </a:cxn>
                <a:cxn ang="0">
                  <a:pos x="52" y="37"/>
                </a:cxn>
                <a:cxn ang="0">
                  <a:pos x="53" y="30"/>
                </a:cxn>
                <a:cxn ang="0">
                  <a:pos x="52" y="22"/>
                </a:cxn>
                <a:cxn ang="0">
                  <a:pos x="48" y="15"/>
                </a:cxn>
                <a:cxn ang="0">
                  <a:pos x="48" y="15"/>
                </a:cxn>
                <a:cxn ang="0">
                  <a:pos x="45" y="10"/>
                </a:cxn>
                <a:cxn ang="0">
                  <a:pos x="41" y="5"/>
                </a:cxn>
                <a:cxn ang="0">
                  <a:pos x="37" y="3"/>
                </a:cxn>
                <a:cxn ang="0">
                  <a:pos x="32" y="1"/>
                </a:cxn>
                <a:cxn ang="0">
                  <a:pos x="27" y="0"/>
                </a:cxn>
                <a:cxn ang="0">
                  <a:pos x="21" y="0"/>
                </a:cxn>
                <a:cxn ang="0">
                  <a:pos x="17" y="1"/>
                </a:cxn>
                <a:cxn ang="0">
                  <a:pos x="12" y="2"/>
                </a:cxn>
                <a:cxn ang="0">
                  <a:pos x="12" y="2"/>
                </a:cxn>
                <a:cxn ang="0">
                  <a:pos x="9" y="5"/>
                </a:cxn>
                <a:cxn ang="0">
                  <a:pos x="5" y="9"/>
                </a:cxn>
                <a:cxn ang="0">
                  <a:pos x="3" y="14"/>
                </a:cxn>
                <a:cxn ang="0">
                  <a:pos x="2" y="18"/>
                </a:cxn>
                <a:cxn ang="0">
                  <a:pos x="0" y="24"/>
                </a:cxn>
                <a:cxn ang="0">
                  <a:pos x="0" y="29"/>
                </a:cxn>
                <a:cxn ang="0">
                  <a:pos x="3" y="35"/>
                </a:cxn>
                <a:cxn ang="0">
                  <a:pos x="5" y="39"/>
                </a:cxn>
                <a:cxn ang="0">
                  <a:pos x="5" y="39"/>
                </a:cxn>
                <a:cxn ang="0">
                  <a:pos x="10" y="45"/>
                </a:cxn>
                <a:cxn ang="0">
                  <a:pos x="14" y="50"/>
                </a:cxn>
                <a:cxn ang="0">
                  <a:pos x="14" y="50"/>
                </a:cxn>
              </a:cxnLst>
              <a:rect l="0" t="0" r="r" b="b"/>
              <a:pathLst>
                <a:path w="53" h="50">
                  <a:moveTo>
                    <a:pt x="14" y="50"/>
                  </a:moveTo>
                  <a:lnTo>
                    <a:pt x="14" y="50"/>
                  </a:lnTo>
                  <a:lnTo>
                    <a:pt x="26" y="47"/>
                  </a:lnTo>
                  <a:lnTo>
                    <a:pt x="39" y="45"/>
                  </a:lnTo>
                  <a:lnTo>
                    <a:pt x="39" y="45"/>
                  </a:lnTo>
                  <a:lnTo>
                    <a:pt x="49" y="44"/>
                  </a:lnTo>
                  <a:lnTo>
                    <a:pt x="49" y="44"/>
                  </a:lnTo>
                  <a:lnTo>
                    <a:pt x="52" y="37"/>
                  </a:lnTo>
                  <a:lnTo>
                    <a:pt x="53" y="30"/>
                  </a:lnTo>
                  <a:lnTo>
                    <a:pt x="52" y="22"/>
                  </a:lnTo>
                  <a:lnTo>
                    <a:pt x="48" y="15"/>
                  </a:lnTo>
                  <a:lnTo>
                    <a:pt x="48" y="15"/>
                  </a:lnTo>
                  <a:lnTo>
                    <a:pt x="45" y="10"/>
                  </a:lnTo>
                  <a:lnTo>
                    <a:pt x="41" y="5"/>
                  </a:lnTo>
                  <a:lnTo>
                    <a:pt x="37" y="3"/>
                  </a:lnTo>
                  <a:lnTo>
                    <a:pt x="32" y="1"/>
                  </a:lnTo>
                  <a:lnTo>
                    <a:pt x="27" y="0"/>
                  </a:lnTo>
                  <a:lnTo>
                    <a:pt x="21" y="0"/>
                  </a:lnTo>
                  <a:lnTo>
                    <a:pt x="17" y="1"/>
                  </a:lnTo>
                  <a:lnTo>
                    <a:pt x="12" y="2"/>
                  </a:lnTo>
                  <a:lnTo>
                    <a:pt x="12" y="2"/>
                  </a:lnTo>
                  <a:lnTo>
                    <a:pt x="9" y="5"/>
                  </a:lnTo>
                  <a:lnTo>
                    <a:pt x="5" y="9"/>
                  </a:lnTo>
                  <a:lnTo>
                    <a:pt x="3" y="14"/>
                  </a:lnTo>
                  <a:lnTo>
                    <a:pt x="2" y="18"/>
                  </a:lnTo>
                  <a:lnTo>
                    <a:pt x="0" y="24"/>
                  </a:lnTo>
                  <a:lnTo>
                    <a:pt x="0" y="29"/>
                  </a:lnTo>
                  <a:lnTo>
                    <a:pt x="3" y="35"/>
                  </a:lnTo>
                  <a:lnTo>
                    <a:pt x="5" y="39"/>
                  </a:lnTo>
                  <a:lnTo>
                    <a:pt x="5" y="39"/>
                  </a:lnTo>
                  <a:lnTo>
                    <a:pt x="10" y="45"/>
                  </a:lnTo>
                  <a:lnTo>
                    <a:pt x="14" y="50"/>
                  </a:lnTo>
                  <a:lnTo>
                    <a:pt x="14" y="5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9" name="Freeform 35"/>
            <p:cNvSpPr>
              <a:spLocks/>
            </p:cNvSpPr>
            <p:nvPr/>
          </p:nvSpPr>
          <p:spPr bwMode="auto">
            <a:xfrm>
              <a:off x="5083" y="3572"/>
              <a:ext cx="24" cy="36"/>
            </a:xfrm>
            <a:custGeom>
              <a:avLst/>
              <a:gdLst/>
              <a:ahLst/>
              <a:cxnLst>
                <a:cxn ang="0">
                  <a:pos x="24" y="16"/>
                </a:cxn>
                <a:cxn ang="0">
                  <a:pos x="24" y="16"/>
                </a:cxn>
                <a:cxn ang="0">
                  <a:pos x="21" y="9"/>
                </a:cxn>
                <a:cxn ang="0">
                  <a:pos x="18" y="4"/>
                </a:cxn>
                <a:cxn ang="0">
                  <a:pos x="14" y="1"/>
                </a:cxn>
                <a:cxn ang="0">
                  <a:pos x="12" y="0"/>
                </a:cxn>
                <a:cxn ang="0">
                  <a:pos x="10" y="0"/>
                </a:cxn>
                <a:cxn ang="0">
                  <a:pos x="10" y="0"/>
                </a:cxn>
                <a:cxn ang="0">
                  <a:pos x="7" y="1"/>
                </a:cxn>
                <a:cxn ang="0">
                  <a:pos x="5" y="2"/>
                </a:cxn>
                <a:cxn ang="0">
                  <a:pos x="2" y="7"/>
                </a:cxn>
                <a:cxn ang="0">
                  <a:pos x="0" y="13"/>
                </a:cxn>
                <a:cxn ang="0">
                  <a:pos x="0" y="20"/>
                </a:cxn>
                <a:cxn ang="0">
                  <a:pos x="0" y="20"/>
                </a:cxn>
                <a:cxn ang="0">
                  <a:pos x="2" y="25"/>
                </a:cxn>
                <a:cxn ang="0">
                  <a:pos x="5" y="31"/>
                </a:cxn>
                <a:cxn ang="0">
                  <a:pos x="10" y="35"/>
                </a:cxn>
                <a:cxn ang="0">
                  <a:pos x="12" y="35"/>
                </a:cxn>
                <a:cxn ang="0">
                  <a:pos x="14" y="36"/>
                </a:cxn>
                <a:cxn ang="0">
                  <a:pos x="14" y="36"/>
                </a:cxn>
                <a:cxn ang="0">
                  <a:pos x="17" y="35"/>
                </a:cxn>
                <a:cxn ang="0">
                  <a:pos x="18" y="34"/>
                </a:cxn>
                <a:cxn ang="0">
                  <a:pos x="21" y="29"/>
                </a:cxn>
                <a:cxn ang="0">
                  <a:pos x="24" y="23"/>
                </a:cxn>
                <a:cxn ang="0">
                  <a:pos x="24" y="16"/>
                </a:cxn>
                <a:cxn ang="0">
                  <a:pos x="24" y="16"/>
                </a:cxn>
              </a:cxnLst>
              <a:rect l="0" t="0" r="r" b="b"/>
              <a:pathLst>
                <a:path w="24" h="36">
                  <a:moveTo>
                    <a:pt x="24" y="16"/>
                  </a:moveTo>
                  <a:lnTo>
                    <a:pt x="24" y="16"/>
                  </a:lnTo>
                  <a:lnTo>
                    <a:pt x="21" y="9"/>
                  </a:lnTo>
                  <a:lnTo>
                    <a:pt x="18" y="4"/>
                  </a:lnTo>
                  <a:lnTo>
                    <a:pt x="14" y="1"/>
                  </a:lnTo>
                  <a:lnTo>
                    <a:pt x="12" y="0"/>
                  </a:lnTo>
                  <a:lnTo>
                    <a:pt x="10" y="0"/>
                  </a:lnTo>
                  <a:lnTo>
                    <a:pt x="10" y="0"/>
                  </a:lnTo>
                  <a:lnTo>
                    <a:pt x="7" y="1"/>
                  </a:lnTo>
                  <a:lnTo>
                    <a:pt x="5" y="2"/>
                  </a:lnTo>
                  <a:lnTo>
                    <a:pt x="2" y="7"/>
                  </a:lnTo>
                  <a:lnTo>
                    <a:pt x="0" y="13"/>
                  </a:lnTo>
                  <a:lnTo>
                    <a:pt x="0" y="20"/>
                  </a:lnTo>
                  <a:lnTo>
                    <a:pt x="0" y="20"/>
                  </a:lnTo>
                  <a:lnTo>
                    <a:pt x="2" y="25"/>
                  </a:lnTo>
                  <a:lnTo>
                    <a:pt x="5" y="31"/>
                  </a:lnTo>
                  <a:lnTo>
                    <a:pt x="10" y="35"/>
                  </a:lnTo>
                  <a:lnTo>
                    <a:pt x="12" y="35"/>
                  </a:lnTo>
                  <a:lnTo>
                    <a:pt x="14" y="36"/>
                  </a:lnTo>
                  <a:lnTo>
                    <a:pt x="14" y="36"/>
                  </a:lnTo>
                  <a:lnTo>
                    <a:pt x="17" y="35"/>
                  </a:lnTo>
                  <a:lnTo>
                    <a:pt x="18" y="34"/>
                  </a:lnTo>
                  <a:lnTo>
                    <a:pt x="21" y="29"/>
                  </a:lnTo>
                  <a:lnTo>
                    <a:pt x="24" y="23"/>
                  </a:lnTo>
                  <a:lnTo>
                    <a:pt x="24" y="16"/>
                  </a:lnTo>
                  <a:lnTo>
                    <a:pt x="24" y="16"/>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0" name="Freeform 36"/>
            <p:cNvSpPr>
              <a:spLocks/>
            </p:cNvSpPr>
            <p:nvPr/>
          </p:nvSpPr>
          <p:spPr bwMode="auto">
            <a:xfrm>
              <a:off x="5220" y="3556"/>
              <a:ext cx="23" cy="34"/>
            </a:xfrm>
            <a:custGeom>
              <a:avLst/>
              <a:gdLst/>
              <a:ahLst/>
              <a:cxnLst>
                <a:cxn ang="0">
                  <a:pos x="23" y="15"/>
                </a:cxn>
                <a:cxn ang="0">
                  <a:pos x="23" y="15"/>
                </a:cxn>
                <a:cxn ang="0">
                  <a:pos x="21" y="9"/>
                </a:cxn>
                <a:cxn ang="0">
                  <a:pos x="18" y="3"/>
                </a:cxn>
                <a:cxn ang="0">
                  <a:pos x="14" y="0"/>
                </a:cxn>
                <a:cxn ang="0">
                  <a:pos x="11" y="0"/>
                </a:cxn>
                <a:cxn ang="0">
                  <a:pos x="9" y="0"/>
                </a:cxn>
                <a:cxn ang="0">
                  <a:pos x="9" y="0"/>
                </a:cxn>
                <a:cxn ang="0">
                  <a:pos x="7" y="0"/>
                </a:cxn>
                <a:cxn ang="0">
                  <a:pos x="4" y="1"/>
                </a:cxn>
                <a:cxn ang="0">
                  <a:pos x="2" y="5"/>
                </a:cxn>
                <a:cxn ang="0">
                  <a:pos x="0" y="11"/>
                </a:cxn>
                <a:cxn ang="0">
                  <a:pos x="0" y="18"/>
                </a:cxn>
                <a:cxn ang="0">
                  <a:pos x="0" y="18"/>
                </a:cxn>
                <a:cxn ang="0">
                  <a:pos x="2" y="25"/>
                </a:cxn>
                <a:cxn ang="0">
                  <a:pos x="4" y="30"/>
                </a:cxn>
                <a:cxn ang="0">
                  <a:pos x="9" y="33"/>
                </a:cxn>
                <a:cxn ang="0">
                  <a:pos x="11" y="34"/>
                </a:cxn>
                <a:cxn ang="0">
                  <a:pos x="14" y="34"/>
                </a:cxn>
                <a:cxn ang="0">
                  <a:pos x="14" y="34"/>
                </a:cxn>
                <a:cxn ang="0">
                  <a:pos x="16" y="33"/>
                </a:cxn>
                <a:cxn ang="0">
                  <a:pos x="18" y="32"/>
                </a:cxn>
                <a:cxn ang="0">
                  <a:pos x="22" y="29"/>
                </a:cxn>
                <a:cxn ang="0">
                  <a:pos x="23" y="22"/>
                </a:cxn>
                <a:cxn ang="0">
                  <a:pos x="23" y="15"/>
                </a:cxn>
                <a:cxn ang="0">
                  <a:pos x="23" y="15"/>
                </a:cxn>
              </a:cxnLst>
              <a:rect l="0" t="0" r="r" b="b"/>
              <a:pathLst>
                <a:path w="23" h="34">
                  <a:moveTo>
                    <a:pt x="23" y="15"/>
                  </a:moveTo>
                  <a:lnTo>
                    <a:pt x="23" y="15"/>
                  </a:lnTo>
                  <a:lnTo>
                    <a:pt x="21" y="9"/>
                  </a:lnTo>
                  <a:lnTo>
                    <a:pt x="18" y="3"/>
                  </a:lnTo>
                  <a:lnTo>
                    <a:pt x="14" y="0"/>
                  </a:lnTo>
                  <a:lnTo>
                    <a:pt x="11" y="0"/>
                  </a:lnTo>
                  <a:lnTo>
                    <a:pt x="9" y="0"/>
                  </a:lnTo>
                  <a:lnTo>
                    <a:pt x="9" y="0"/>
                  </a:lnTo>
                  <a:lnTo>
                    <a:pt x="7" y="0"/>
                  </a:lnTo>
                  <a:lnTo>
                    <a:pt x="4" y="1"/>
                  </a:lnTo>
                  <a:lnTo>
                    <a:pt x="2" y="5"/>
                  </a:lnTo>
                  <a:lnTo>
                    <a:pt x="0" y="11"/>
                  </a:lnTo>
                  <a:lnTo>
                    <a:pt x="0" y="18"/>
                  </a:lnTo>
                  <a:lnTo>
                    <a:pt x="0" y="18"/>
                  </a:lnTo>
                  <a:lnTo>
                    <a:pt x="2" y="25"/>
                  </a:lnTo>
                  <a:lnTo>
                    <a:pt x="4" y="30"/>
                  </a:lnTo>
                  <a:lnTo>
                    <a:pt x="9" y="33"/>
                  </a:lnTo>
                  <a:lnTo>
                    <a:pt x="11" y="34"/>
                  </a:lnTo>
                  <a:lnTo>
                    <a:pt x="14" y="34"/>
                  </a:lnTo>
                  <a:lnTo>
                    <a:pt x="14" y="34"/>
                  </a:lnTo>
                  <a:lnTo>
                    <a:pt x="16" y="33"/>
                  </a:lnTo>
                  <a:lnTo>
                    <a:pt x="18" y="32"/>
                  </a:lnTo>
                  <a:lnTo>
                    <a:pt x="22" y="29"/>
                  </a:lnTo>
                  <a:lnTo>
                    <a:pt x="23" y="22"/>
                  </a:lnTo>
                  <a:lnTo>
                    <a:pt x="23" y="15"/>
                  </a:lnTo>
                  <a:lnTo>
                    <a:pt x="23" y="15"/>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1" name="Freeform 37"/>
            <p:cNvSpPr>
              <a:spLocks/>
            </p:cNvSpPr>
            <p:nvPr/>
          </p:nvSpPr>
          <p:spPr bwMode="auto">
            <a:xfrm>
              <a:off x="5092" y="3679"/>
              <a:ext cx="25" cy="7"/>
            </a:xfrm>
            <a:custGeom>
              <a:avLst/>
              <a:gdLst/>
              <a:ahLst/>
              <a:cxnLst>
                <a:cxn ang="0">
                  <a:pos x="11" y="0"/>
                </a:cxn>
                <a:cxn ang="0">
                  <a:pos x="25" y="3"/>
                </a:cxn>
                <a:cxn ang="0">
                  <a:pos x="10" y="7"/>
                </a:cxn>
                <a:cxn ang="0">
                  <a:pos x="0" y="2"/>
                </a:cxn>
                <a:cxn ang="0">
                  <a:pos x="11" y="0"/>
                </a:cxn>
              </a:cxnLst>
              <a:rect l="0" t="0" r="r" b="b"/>
              <a:pathLst>
                <a:path w="25" h="7">
                  <a:moveTo>
                    <a:pt x="11" y="0"/>
                  </a:moveTo>
                  <a:lnTo>
                    <a:pt x="25" y="3"/>
                  </a:lnTo>
                  <a:lnTo>
                    <a:pt x="10" y="7"/>
                  </a:lnTo>
                  <a:lnTo>
                    <a:pt x="0" y="2"/>
                  </a:lnTo>
                  <a:lnTo>
                    <a:pt x="11"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2" name="Freeform 38"/>
            <p:cNvSpPr>
              <a:spLocks/>
            </p:cNvSpPr>
            <p:nvPr/>
          </p:nvSpPr>
          <p:spPr bwMode="auto">
            <a:xfrm>
              <a:off x="5101" y="3628"/>
              <a:ext cx="126" cy="14"/>
            </a:xfrm>
            <a:custGeom>
              <a:avLst/>
              <a:gdLst/>
              <a:ahLst/>
              <a:cxnLst>
                <a:cxn ang="0">
                  <a:pos x="126" y="14"/>
                </a:cxn>
                <a:cxn ang="0">
                  <a:pos x="126" y="14"/>
                </a:cxn>
                <a:cxn ang="0">
                  <a:pos x="114" y="9"/>
                </a:cxn>
                <a:cxn ang="0">
                  <a:pos x="101" y="6"/>
                </a:cxn>
                <a:cxn ang="0">
                  <a:pos x="84" y="2"/>
                </a:cxn>
                <a:cxn ang="0">
                  <a:pos x="65" y="0"/>
                </a:cxn>
                <a:cxn ang="0">
                  <a:pos x="55" y="0"/>
                </a:cxn>
                <a:cxn ang="0">
                  <a:pos x="44" y="1"/>
                </a:cxn>
                <a:cxn ang="0">
                  <a:pos x="32" y="2"/>
                </a:cxn>
                <a:cxn ang="0">
                  <a:pos x="22" y="4"/>
                </a:cxn>
                <a:cxn ang="0">
                  <a:pos x="10" y="8"/>
                </a:cxn>
                <a:cxn ang="0">
                  <a:pos x="0" y="13"/>
                </a:cxn>
                <a:cxn ang="0">
                  <a:pos x="0" y="13"/>
                </a:cxn>
                <a:cxn ang="0">
                  <a:pos x="9" y="11"/>
                </a:cxn>
                <a:cxn ang="0">
                  <a:pos x="36" y="9"/>
                </a:cxn>
                <a:cxn ang="0">
                  <a:pos x="55" y="8"/>
                </a:cxn>
                <a:cxn ang="0">
                  <a:pos x="76" y="9"/>
                </a:cxn>
                <a:cxn ang="0">
                  <a:pos x="100" y="10"/>
                </a:cxn>
                <a:cxn ang="0">
                  <a:pos x="126" y="14"/>
                </a:cxn>
                <a:cxn ang="0">
                  <a:pos x="126" y="14"/>
                </a:cxn>
              </a:cxnLst>
              <a:rect l="0" t="0" r="r" b="b"/>
              <a:pathLst>
                <a:path w="126" h="14">
                  <a:moveTo>
                    <a:pt x="126" y="14"/>
                  </a:moveTo>
                  <a:lnTo>
                    <a:pt x="126" y="14"/>
                  </a:lnTo>
                  <a:lnTo>
                    <a:pt x="114" y="9"/>
                  </a:lnTo>
                  <a:lnTo>
                    <a:pt x="101" y="6"/>
                  </a:lnTo>
                  <a:lnTo>
                    <a:pt x="84" y="2"/>
                  </a:lnTo>
                  <a:lnTo>
                    <a:pt x="65" y="0"/>
                  </a:lnTo>
                  <a:lnTo>
                    <a:pt x="55" y="0"/>
                  </a:lnTo>
                  <a:lnTo>
                    <a:pt x="44" y="1"/>
                  </a:lnTo>
                  <a:lnTo>
                    <a:pt x="32" y="2"/>
                  </a:lnTo>
                  <a:lnTo>
                    <a:pt x="22" y="4"/>
                  </a:lnTo>
                  <a:lnTo>
                    <a:pt x="10" y="8"/>
                  </a:lnTo>
                  <a:lnTo>
                    <a:pt x="0" y="13"/>
                  </a:lnTo>
                  <a:lnTo>
                    <a:pt x="0" y="13"/>
                  </a:lnTo>
                  <a:lnTo>
                    <a:pt x="9" y="11"/>
                  </a:lnTo>
                  <a:lnTo>
                    <a:pt x="36" y="9"/>
                  </a:lnTo>
                  <a:lnTo>
                    <a:pt x="55" y="8"/>
                  </a:lnTo>
                  <a:lnTo>
                    <a:pt x="76" y="9"/>
                  </a:lnTo>
                  <a:lnTo>
                    <a:pt x="100" y="10"/>
                  </a:lnTo>
                  <a:lnTo>
                    <a:pt x="126" y="14"/>
                  </a:lnTo>
                  <a:lnTo>
                    <a:pt x="126" y="14"/>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3" name="Freeform 39"/>
            <p:cNvSpPr>
              <a:spLocks/>
            </p:cNvSpPr>
            <p:nvPr/>
          </p:nvSpPr>
          <p:spPr bwMode="auto">
            <a:xfrm>
              <a:off x="5334" y="3438"/>
              <a:ext cx="101" cy="261"/>
            </a:xfrm>
            <a:custGeom>
              <a:avLst/>
              <a:gdLst/>
              <a:ahLst/>
              <a:cxnLst>
                <a:cxn ang="0">
                  <a:pos x="24" y="198"/>
                </a:cxn>
                <a:cxn ang="0">
                  <a:pos x="24" y="198"/>
                </a:cxn>
                <a:cxn ang="0">
                  <a:pos x="33" y="186"/>
                </a:cxn>
                <a:cxn ang="0">
                  <a:pos x="54" y="162"/>
                </a:cxn>
                <a:cxn ang="0">
                  <a:pos x="66" y="147"/>
                </a:cxn>
                <a:cxn ang="0">
                  <a:pos x="75" y="134"/>
                </a:cxn>
                <a:cxn ang="0">
                  <a:pos x="81" y="125"/>
                </a:cxn>
                <a:cxn ang="0">
                  <a:pos x="82" y="120"/>
                </a:cxn>
                <a:cxn ang="0">
                  <a:pos x="81" y="118"/>
                </a:cxn>
                <a:cxn ang="0">
                  <a:pos x="81" y="118"/>
                </a:cxn>
                <a:cxn ang="0">
                  <a:pos x="79" y="105"/>
                </a:cxn>
                <a:cxn ang="0">
                  <a:pos x="76" y="91"/>
                </a:cxn>
                <a:cxn ang="0">
                  <a:pos x="72" y="74"/>
                </a:cxn>
                <a:cxn ang="0">
                  <a:pos x="67" y="58"/>
                </a:cxn>
                <a:cxn ang="0">
                  <a:pos x="60" y="44"/>
                </a:cxn>
                <a:cxn ang="0">
                  <a:pos x="55" y="38"/>
                </a:cxn>
                <a:cxn ang="0">
                  <a:pos x="52" y="33"/>
                </a:cxn>
                <a:cxn ang="0">
                  <a:pos x="47" y="29"/>
                </a:cxn>
                <a:cxn ang="0">
                  <a:pos x="42" y="28"/>
                </a:cxn>
                <a:cxn ang="0">
                  <a:pos x="42" y="28"/>
                </a:cxn>
                <a:cxn ang="0">
                  <a:pos x="40" y="30"/>
                </a:cxn>
                <a:cxn ang="0">
                  <a:pos x="35" y="34"/>
                </a:cxn>
                <a:cxn ang="0">
                  <a:pos x="31" y="36"/>
                </a:cxn>
                <a:cxn ang="0">
                  <a:pos x="28" y="36"/>
                </a:cxn>
                <a:cxn ang="0">
                  <a:pos x="23" y="35"/>
                </a:cxn>
                <a:cxn ang="0">
                  <a:pos x="19" y="31"/>
                </a:cxn>
                <a:cxn ang="0">
                  <a:pos x="0" y="31"/>
                </a:cxn>
                <a:cxn ang="0">
                  <a:pos x="0" y="31"/>
                </a:cxn>
                <a:cxn ang="0">
                  <a:pos x="0" y="27"/>
                </a:cxn>
                <a:cxn ang="0">
                  <a:pos x="0" y="22"/>
                </a:cxn>
                <a:cxn ang="0">
                  <a:pos x="2" y="17"/>
                </a:cxn>
                <a:cxn ang="0">
                  <a:pos x="5" y="12"/>
                </a:cxn>
                <a:cxn ang="0">
                  <a:pos x="12" y="7"/>
                </a:cxn>
                <a:cxn ang="0">
                  <a:pos x="23" y="2"/>
                </a:cxn>
                <a:cxn ang="0">
                  <a:pos x="37" y="0"/>
                </a:cxn>
                <a:cxn ang="0">
                  <a:pos x="68" y="21"/>
                </a:cxn>
                <a:cxn ang="0">
                  <a:pos x="68" y="21"/>
                </a:cxn>
                <a:cxn ang="0">
                  <a:pos x="76" y="37"/>
                </a:cxn>
                <a:cxn ang="0">
                  <a:pos x="83" y="55"/>
                </a:cxn>
                <a:cxn ang="0">
                  <a:pos x="92" y="74"/>
                </a:cxn>
                <a:cxn ang="0">
                  <a:pos x="97" y="95"/>
                </a:cxn>
                <a:cxn ang="0">
                  <a:pos x="100" y="106"/>
                </a:cxn>
                <a:cxn ang="0">
                  <a:pos x="101" y="116"/>
                </a:cxn>
                <a:cxn ang="0">
                  <a:pos x="101" y="125"/>
                </a:cxn>
                <a:cxn ang="0">
                  <a:pos x="101" y="133"/>
                </a:cxn>
                <a:cxn ang="0">
                  <a:pos x="99" y="140"/>
                </a:cxn>
                <a:cxn ang="0">
                  <a:pos x="94" y="144"/>
                </a:cxn>
                <a:cxn ang="0">
                  <a:pos x="21" y="261"/>
                </a:cxn>
                <a:cxn ang="0">
                  <a:pos x="24" y="198"/>
                </a:cxn>
              </a:cxnLst>
              <a:rect l="0" t="0" r="r" b="b"/>
              <a:pathLst>
                <a:path w="101" h="261">
                  <a:moveTo>
                    <a:pt x="24" y="198"/>
                  </a:moveTo>
                  <a:lnTo>
                    <a:pt x="24" y="198"/>
                  </a:lnTo>
                  <a:lnTo>
                    <a:pt x="33" y="186"/>
                  </a:lnTo>
                  <a:lnTo>
                    <a:pt x="54" y="162"/>
                  </a:lnTo>
                  <a:lnTo>
                    <a:pt x="66" y="147"/>
                  </a:lnTo>
                  <a:lnTo>
                    <a:pt x="75" y="134"/>
                  </a:lnTo>
                  <a:lnTo>
                    <a:pt x="81" y="125"/>
                  </a:lnTo>
                  <a:lnTo>
                    <a:pt x="82" y="120"/>
                  </a:lnTo>
                  <a:lnTo>
                    <a:pt x="81" y="118"/>
                  </a:lnTo>
                  <a:lnTo>
                    <a:pt x="81" y="118"/>
                  </a:lnTo>
                  <a:lnTo>
                    <a:pt x="79" y="105"/>
                  </a:lnTo>
                  <a:lnTo>
                    <a:pt x="76" y="91"/>
                  </a:lnTo>
                  <a:lnTo>
                    <a:pt x="72" y="74"/>
                  </a:lnTo>
                  <a:lnTo>
                    <a:pt x="67" y="58"/>
                  </a:lnTo>
                  <a:lnTo>
                    <a:pt x="60" y="44"/>
                  </a:lnTo>
                  <a:lnTo>
                    <a:pt x="55" y="38"/>
                  </a:lnTo>
                  <a:lnTo>
                    <a:pt x="52" y="33"/>
                  </a:lnTo>
                  <a:lnTo>
                    <a:pt x="47" y="29"/>
                  </a:lnTo>
                  <a:lnTo>
                    <a:pt x="42" y="28"/>
                  </a:lnTo>
                  <a:lnTo>
                    <a:pt x="42" y="28"/>
                  </a:lnTo>
                  <a:lnTo>
                    <a:pt x="40" y="30"/>
                  </a:lnTo>
                  <a:lnTo>
                    <a:pt x="35" y="34"/>
                  </a:lnTo>
                  <a:lnTo>
                    <a:pt x="31" y="36"/>
                  </a:lnTo>
                  <a:lnTo>
                    <a:pt x="28" y="36"/>
                  </a:lnTo>
                  <a:lnTo>
                    <a:pt x="23" y="35"/>
                  </a:lnTo>
                  <a:lnTo>
                    <a:pt x="19" y="31"/>
                  </a:lnTo>
                  <a:lnTo>
                    <a:pt x="0" y="31"/>
                  </a:lnTo>
                  <a:lnTo>
                    <a:pt x="0" y="31"/>
                  </a:lnTo>
                  <a:lnTo>
                    <a:pt x="0" y="27"/>
                  </a:lnTo>
                  <a:lnTo>
                    <a:pt x="0" y="22"/>
                  </a:lnTo>
                  <a:lnTo>
                    <a:pt x="2" y="17"/>
                  </a:lnTo>
                  <a:lnTo>
                    <a:pt x="5" y="12"/>
                  </a:lnTo>
                  <a:lnTo>
                    <a:pt x="12" y="7"/>
                  </a:lnTo>
                  <a:lnTo>
                    <a:pt x="23" y="2"/>
                  </a:lnTo>
                  <a:lnTo>
                    <a:pt x="37" y="0"/>
                  </a:lnTo>
                  <a:lnTo>
                    <a:pt x="68" y="21"/>
                  </a:lnTo>
                  <a:lnTo>
                    <a:pt x="68" y="21"/>
                  </a:lnTo>
                  <a:lnTo>
                    <a:pt x="76" y="37"/>
                  </a:lnTo>
                  <a:lnTo>
                    <a:pt x="83" y="55"/>
                  </a:lnTo>
                  <a:lnTo>
                    <a:pt x="92" y="74"/>
                  </a:lnTo>
                  <a:lnTo>
                    <a:pt x="97" y="95"/>
                  </a:lnTo>
                  <a:lnTo>
                    <a:pt x="100" y="106"/>
                  </a:lnTo>
                  <a:lnTo>
                    <a:pt x="101" y="116"/>
                  </a:lnTo>
                  <a:lnTo>
                    <a:pt x="101" y="125"/>
                  </a:lnTo>
                  <a:lnTo>
                    <a:pt x="101" y="133"/>
                  </a:lnTo>
                  <a:lnTo>
                    <a:pt x="99" y="140"/>
                  </a:lnTo>
                  <a:lnTo>
                    <a:pt x="94" y="144"/>
                  </a:lnTo>
                  <a:lnTo>
                    <a:pt x="21" y="261"/>
                  </a:lnTo>
                  <a:lnTo>
                    <a:pt x="24" y="198"/>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4" name="Freeform 40"/>
            <p:cNvSpPr>
              <a:spLocks/>
            </p:cNvSpPr>
            <p:nvPr/>
          </p:nvSpPr>
          <p:spPr bwMode="auto">
            <a:xfrm>
              <a:off x="4825" y="3778"/>
              <a:ext cx="293" cy="249"/>
            </a:xfrm>
            <a:custGeom>
              <a:avLst/>
              <a:gdLst/>
              <a:ahLst/>
              <a:cxnLst>
                <a:cxn ang="0">
                  <a:pos x="71" y="0"/>
                </a:cxn>
                <a:cxn ang="0">
                  <a:pos x="0" y="22"/>
                </a:cxn>
                <a:cxn ang="0">
                  <a:pos x="37" y="228"/>
                </a:cxn>
                <a:cxn ang="0">
                  <a:pos x="221" y="249"/>
                </a:cxn>
                <a:cxn ang="0">
                  <a:pos x="275" y="196"/>
                </a:cxn>
                <a:cxn ang="0">
                  <a:pos x="293" y="9"/>
                </a:cxn>
                <a:cxn ang="0">
                  <a:pos x="71" y="0"/>
                </a:cxn>
              </a:cxnLst>
              <a:rect l="0" t="0" r="r" b="b"/>
              <a:pathLst>
                <a:path w="293" h="249">
                  <a:moveTo>
                    <a:pt x="71" y="0"/>
                  </a:moveTo>
                  <a:lnTo>
                    <a:pt x="0" y="22"/>
                  </a:lnTo>
                  <a:lnTo>
                    <a:pt x="37" y="228"/>
                  </a:lnTo>
                  <a:lnTo>
                    <a:pt x="221" y="249"/>
                  </a:lnTo>
                  <a:lnTo>
                    <a:pt x="275" y="196"/>
                  </a:lnTo>
                  <a:lnTo>
                    <a:pt x="293" y="9"/>
                  </a:lnTo>
                  <a:lnTo>
                    <a:pt x="71" y="0"/>
                  </a:lnTo>
                  <a:close/>
                </a:path>
              </a:pathLst>
            </a:custGeom>
            <a:solidFill>
              <a:schemeClr val="tx2">
                <a:lumMod val="60000"/>
                <a:lumOff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5" name="Freeform 41"/>
            <p:cNvSpPr>
              <a:spLocks/>
            </p:cNvSpPr>
            <p:nvPr/>
          </p:nvSpPr>
          <p:spPr bwMode="auto">
            <a:xfrm>
              <a:off x="4725" y="3632"/>
              <a:ext cx="199" cy="181"/>
            </a:xfrm>
            <a:custGeom>
              <a:avLst/>
              <a:gdLst/>
              <a:ahLst/>
              <a:cxnLst>
                <a:cxn ang="0">
                  <a:pos x="105" y="181"/>
                </a:cxn>
                <a:cxn ang="0">
                  <a:pos x="0" y="41"/>
                </a:cxn>
                <a:cxn ang="0">
                  <a:pos x="138" y="0"/>
                </a:cxn>
                <a:cxn ang="0">
                  <a:pos x="199" y="152"/>
                </a:cxn>
                <a:cxn ang="0">
                  <a:pos x="105" y="181"/>
                </a:cxn>
              </a:cxnLst>
              <a:rect l="0" t="0" r="r" b="b"/>
              <a:pathLst>
                <a:path w="199" h="181">
                  <a:moveTo>
                    <a:pt x="105" y="181"/>
                  </a:moveTo>
                  <a:lnTo>
                    <a:pt x="0" y="41"/>
                  </a:lnTo>
                  <a:lnTo>
                    <a:pt x="138" y="0"/>
                  </a:lnTo>
                  <a:lnTo>
                    <a:pt x="199" y="152"/>
                  </a:lnTo>
                  <a:lnTo>
                    <a:pt x="105" y="181"/>
                  </a:lnTo>
                  <a:close/>
                </a:path>
              </a:pathLst>
            </a:custGeom>
            <a:solidFill>
              <a:schemeClr val="tx2">
                <a:lumMod val="60000"/>
                <a:lumOff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6" name="Freeform 42"/>
            <p:cNvSpPr>
              <a:spLocks/>
            </p:cNvSpPr>
            <p:nvPr/>
          </p:nvSpPr>
          <p:spPr bwMode="auto">
            <a:xfrm>
              <a:off x="4846" y="3795"/>
              <a:ext cx="249" cy="41"/>
            </a:xfrm>
            <a:custGeom>
              <a:avLst/>
              <a:gdLst/>
              <a:ahLst/>
              <a:cxnLst>
                <a:cxn ang="0">
                  <a:pos x="0" y="24"/>
                </a:cxn>
                <a:cxn ang="0">
                  <a:pos x="52" y="0"/>
                </a:cxn>
                <a:cxn ang="0">
                  <a:pos x="249" y="4"/>
                </a:cxn>
                <a:cxn ang="0">
                  <a:pos x="175" y="41"/>
                </a:cxn>
                <a:cxn ang="0">
                  <a:pos x="0" y="24"/>
                </a:cxn>
              </a:cxnLst>
              <a:rect l="0" t="0" r="r" b="b"/>
              <a:pathLst>
                <a:path w="249" h="41">
                  <a:moveTo>
                    <a:pt x="0" y="24"/>
                  </a:moveTo>
                  <a:lnTo>
                    <a:pt x="52" y="0"/>
                  </a:lnTo>
                  <a:lnTo>
                    <a:pt x="249" y="4"/>
                  </a:lnTo>
                  <a:lnTo>
                    <a:pt x="175" y="41"/>
                  </a:lnTo>
                  <a:lnTo>
                    <a:pt x="0" y="24"/>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7" name="Freeform 43"/>
            <p:cNvSpPr>
              <a:spLocks/>
            </p:cNvSpPr>
            <p:nvPr/>
          </p:nvSpPr>
          <p:spPr bwMode="auto">
            <a:xfrm>
              <a:off x="5002" y="3653"/>
              <a:ext cx="134" cy="85"/>
            </a:xfrm>
            <a:custGeom>
              <a:avLst/>
              <a:gdLst/>
              <a:ahLst/>
              <a:cxnLst>
                <a:cxn ang="0">
                  <a:pos x="134" y="83"/>
                </a:cxn>
                <a:cxn ang="0">
                  <a:pos x="134" y="83"/>
                </a:cxn>
                <a:cxn ang="0">
                  <a:pos x="91" y="84"/>
                </a:cxn>
                <a:cxn ang="0">
                  <a:pos x="48" y="85"/>
                </a:cxn>
                <a:cxn ang="0">
                  <a:pos x="48" y="85"/>
                </a:cxn>
                <a:cxn ang="0">
                  <a:pos x="38" y="85"/>
                </a:cxn>
                <a:cxn ang="0">
                  <a:pos x="24" y="84"/>
                </a:cxn>
                <a:cxn ang="0">
                  <a:pos x="12" y="81"/>
                </a:cxn>
                <a:cxn ang="0">
                  <a:pos x="7" y="78"/>
                </a:cxn>
                <a:cxn ang="0">
                  <a:pos x="2" y="76"/>
                </a:cxn>
                <a:cxn ang="0">
                  <a:pos x="2" y="76"/>
                </a:cxn>
                <a:cxn ang="0">
                  <a:pos x="1" y="73"/>
                </a:cxn>
                <a:cxn ang="0">
                  <a:pos x="0" y="70"/>
                </a:cxn>
                <a:cxn ang="0">
                  <a:pos x="1" y="66"/>
                </a:cxn>
                <a:cxn ang="0">
                  <a:pos x="2" y="61"/>
                </a:cxn>
                <a:cxn ang="0">
                  <a:pos x="6" y="52"/>
                </a:cxn>
                <a:cxn ang="0">
                  <a:pos x="12" y="40"/>
                </a:cxn>
                <a:cxn ang="0">
                  <a:pos x="19" y="29"/>
                </a:cxn>
                <a:cxn ang="0">
                  <a:pos x="27" y="20"/>
                </a:cxn>
                <a:cxn ang="0">
                  <a:pos x="38" y="6"/>
                </a:cxn>
                <a:cxn ang="0">
                  <a:pos x="38" y="6"/>
                </a:cxn>
                <a:cxn ang="0">
                  <a:pos x="42" y="3"/>
                </a:cxn>
                <a:cxn ang="0">
                  <a:pos x="45" y="2"/>
                </a:cxn>
                <a:cxn ang="0">
                  <a:pos x="49" y="0"/>
                </a:cxn>
                <a:cxn ang="0">
                  <a:pos x="52" y="0"/>
                </a:cxn>
                <a:cxn ang="0">
                  <a:pos x="59" y="2"/>
                </a:cxn>
                <a:cxn ang="0">
                  <a:pos x="64" y="5"/>
                </a:cxn>
                <a:cxn ang="0">
                  <a:pos x="67" y="11"/>
                </a:cxn>
                <a:cxn ang="0">
                  <a:pos x="67" y="13"/>
                </a:cxn>
                <a:cxn ang="0">
                  <a:pos x="67" y="16"/>
                </a:cxn>
                <a:cxn ang="0">
                  <a:pos x="66" y="19"/>
                </a:cxn>
                <a:cxn ang="0">
                  <a:pos x="65" y="21"/>
                </a:cxn>
                <a:cxn ang="0">
                  <a:pos x="63" y="24"/>
                </a:cxn>
                <a:cxn ang="0">
                  <a:pos x="59" y="25"/>
                </a:cxn>
                <a:cxn ang="0">
                  <a:pos x="59" y="25"/>
                </a:cxn>
                <a:cxn ang="0">
                  <a:pos x="56" y="26"/>
                </a:cxn>
                <a:cxn ang="0">
                  <a:pos x="52" y="26"/>
                </a:cxn>
                <a:cxn ang="0">
                  <a:pos x="47" y="26"/>
                </a:cxn>
                <a:cxn ang="0">
                  <a:pos x="44" y="26"/>
                </a:cxn>
                <a:cxn ang="0">
                  <a:pos x="42" y="27"/>
                </a:cxn>
                <a:cxn ang="0">
                  <a:pos x="38" y="28"/>
                </a:cxn>
                <a:cxn ang="0">
                  <a:pos x="36" y="32"/>
                </a:cxn>
                <a:cxn ang="0">
                  <a:pos x="36" y="32"/>
                </a:cxn>
                <a:cxn ang="0">
                  <a:pos x="23" y="47"/>
                </a:cxn>
                <a:cxn ang="0">
                  <a:pos x="16" y="56"/>
                </a:cxn>
                <a:cxn ang="0">
                  <a:pos x="13" y="63"/>
                </a:cxn>
                <a:cxn ang="0">
                  <a:pos x="13" y="63"/>
                </a:cxn>
                <a:cxn ang="0">
                  <a:pos x="19" y="64"/>
                </a:cxn>
                <a:cxn ang="0">
                  <a:pos x="28" y="64"/>
                </a:cxn>
                <a:cxn ang="0">
                  <a:pos x="49" y="62"/>
                </a:cxn>
                <a:cxn ang="0">
                  <a:pos x="70" y="59"/>
                </a:cxn>
                <a:cxn ang="0">
                  <a:pos x="85" y="55"/>
                </a:cxn>
                <a:cxn ang="0">
                  <a:pos x="85" y="55"/>
                </a:cxn>
                <a:cxn ang="0">
                  <a:pos x="90" y="54"/>
                </a:cxn>
                <a:cxn ang="0">
                  <a:pos x="95" y="53"/>
                </a:cxn>
                <a:cxn ang="0">
                  <a:pos x="100" y="54"/>
                </a:cxn>
                <a:cxn ang="0">
                  <a:pos x="105" y="55"/>
                </a:cxn>
                <a:cxn ang="0">
                  <a:pos x="108" y="57"/>
                </a:cxn>
                <a:cxn ang="0">
                  <a:pos x="112" y="60"/>
                </a:cxn>
                <a:cxn ang="0">
                  <a:pos x="114" y="64"/>
                </a:cxn>
                <a:cxn ang="0">
                  <a:pos x="115" y="69"/>
                </a:cxn>
                <a:cxn ang="0">
                  <a:pos x="134" y="83"/>
                </a:cxn>
              </a:cxnLst>
              <a:rect l="0" t="0" r="r" b="b"/>
              <a:pathLst>
                <a:path w="134" h="85">
                  <a:moveTo>
                    <a:pt x="134" y="83"/>
                  </a:moveTo>
                  <a:lnTo>
                    <a:pt x="134" y="83"/>
                  </a:lnTo>
                  <a:lnTo>
                    <a:pt x="91" y="84"/>
                  </a:lnTo>
                  <a:lnTo>
                    <a:pt x="48" y="85"/>
                  </a:lnTo>
                  <a:lnTo>
                    <a:pt x="48" y="85"/>
                  </a:lnTo>
                  <a:lnTo>
                    <a:pt x="38" y="85"/>
                  </a:lnTo>
                  <a:lnTo>
                    <a:pt x="24" y="84"/>
                  </a:lnTo>
                  <a:lnTo>
                    <a:pt x="12" y="81"/>
                  </a:lnTo>
                  <a:lnTo>
                    <a:pt x="7" y="78"/>
                  </a:lnTo>
                  <a:lnTo>
                    <a:pt x="2" y="76"/>
                  </a:lnTo>
                  <a:lnTo>
                    <a:pt x="2" y="76"/>
                  </a:lnTo>
                  <a:lnTo>
                    <a:pt x="1" y="73"/>
                  </a:lnTo>
                  <a:lnTo>
                    <a:pt x="0" y="70"/>
                  </a:lnTo>
                  <a:lnTo>
                    <a:pt x="1" y="66"/>
                  </a:lnTo>
                  <a:lnTo>
                    <a:pt x="2" y="61"/>
                  </a:lnTo>
                  <a:lnTo>
                    <a:pt x="6" y="52"/>
                  </a:lnTo>
                  <a:lnTo>
                    <a:pt x="12" y="40"/>
                  </a:lnTo>
                  <a:lnTo>
                    <a:pt x="19" y="29"/>
                  </a:lnTo>
                  <a:lnTo>
                    <a:pt x="27" y="20"/>
                  </a:lnTo>
                  <a:lnTo>
                    <a:pt x="38" y="6"/>
                  </a:lnTo>
                  <a:lnTo>
                    <a:pt x="38" y="6"/>
                  </a:lnTo>
                  <a:lnTo>
                    <a:pt x="42" y="3"/>
                  </a:lnTo>
                  <a:lnTo>
                    <a:pt x="45" y="2"/>
                  </a:lnTo>
                  <a:lnTo>
                    <a:pt x="49" y="0"/>
                  </a:lnTo>
                  <a:lnTo>
                    <a:pt x="52" y="0"/>
                  </a:lnTo>
                  <a:lnTo>
                    <a:pt x="59" y="2"/>
                  </a:lnTo>
                  <a:lnTo>
                    <a:pt x="64" y="5"/>
                  </a:lnTo>
                  <a:lnTo>
                    <a:pt x="67" y="11"/>
                  </a:lnTo>
                  <a:lnTo>
                    <a:pt x="67" y="13"/>
                  </a:lnTo>
                  <a:lnTo>
                    <a:pt x="67" y="16"/>
                  </a:lnTo>
                  <a:lnTo>
                    <a:pt x="66" y="19"/>
                  </a:lnTo>
                  <a:lnTo>
                    <a:pt x="65" y="21"/>
                  </a:lnTo>
                  <a:lnTo>
                    <a:pt x="63" y="24"/>
                  </a:lnTo>
                  <a:lnTo>
                    <a:pt x="59" y="25"/>
                  </a:lnTo>
                  <a:lnTo>
                    <a:pt x="59" y="25"/>
                  </a:lnTo>
                  <a:lnTo>
                    <a:pt x="56" y="26"/>
                  </a:lnTo>
                  <a:lnTo>
                    <a:pt x="52" y="26"/>
                  </a:lnTo>
                  <a:lnTo>
                    <a:pt x="47" y="26"/>
                  </a:lnTo>
                  <a:lnTo>
                    <a:pt x="44" y="26"/>
                  </a:lnTo>
                  <a:lnTo>
                    <a:pt x="42" y="27"/>
                  </a:lnTo>
                  <a:lnTo>
                    <a:pt x="38" y="28"/>
                  </a:lnTo>
                  <a:lnTo>
                    <a:pt x="36" y="32"/>
                  </a:lnTo>
                  <a:lnTo>
                    <a:pt x="36" y="32"/>
                  </a:lnTo>
                  <a:lnTo>
                    <a:pt x="23" y="47"/>
                  </a:lnTo>
                  <a:lnTo>
                    <a:pt x="16" y="56"/>
                  </a:lnTo>
                  <a:lnTo>
                    <a:pt x="13" y="63"/>
                  </a:lnTo>
                  <a:lnTo>
                    <a:pt x="13" y="63"/>
                  </a:lnTo>
                  <a:lnTo>
                    <a:pt x="19" y="64"/>
                  </a:lnTo>
                  <a:lnTo>
                    <a:pt x="28" y="64"/>
                  </a:lnTo>
                  <a:lnTo>
                    <a:pt x="49" y="62"/>
                  </a:lnTo>
                  <a:lnTo>
                    <a:pt x="70" y="59"/>
                  </a:lnTo>
                  <a:lnTo>
                    <a:pt x="85" y="55"/>
                  </a:lnTo>
                  <a:lnTo>
                    <a:pt x="85" y="55"/>
                  </a:lnTo>
                  <a:lnTo>
                    <a:pt x="90" y="54"/>
                  </a:lnTo>
                  <a:lnTo>
                    <a:pt x="95" y="53"/>
                  </a:lnTo>
                  <a:lnTo>
                    <a:pt x="100" y="54"/>
                  </a:lnTo>
                  <a:lnTo>
                    <a:pt x="105" y="55"/>
                  </a:lnTo>
                  <a:lnTo>
                    <a:pt x="108" y="57"/>
                  </a:lnTo>
                  <a:lnTo>
                    <a:pt x="112" y="60"/>
                  </a:lnTo>
                  <a:lnTo>
                    <a:pt x="114" y="64"/>
                  </a:lnTo>
                  <a:lnTo>
                    <a:pt x="115" y="69"/>
                  </a:lnTo>
                  <a:lnTo>
                    <a:pt x="134" y="83"/>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8" name="Freeform 44"/>
            <p:cNvSpPr>
              <a:spLocks/>
            </p:cNvSpPr>
            <p:nvPr/>
          </p:nvSpPr>
          <p:spPr bwMode="auto">
            <a:xfrm>
              <a:off x="4879" y="3375"/>
              <a:ext cx="128" cy="133"/>
            </a:xfrm>
            <a:custGeom>
              <a:avLst/>
              <a:gdLst/>
              <a:ahLst/>
              <a:cxnLst>
                <a:cxn ang="0">
                  <a:pos x="121" y="19"/>
                </a:cxn>
                <a:cxn ang="0">
                  <a:pos x="108" y="6"/>
                </a:cxn>
                <a:cxn ang="0">
                  <a:pos x="89" y="0"/>
                </a:cxn>
                <a:cxn ang="0">
                  <a:pos x="81" y="0"/>
                </a:cxn>
                <a:cxn ang="0">
                  <a:pos x="66" y="1"/>
                </a:cxn>
                <a:cxn ang="0">
                  <a:pos x="48" y="6"/>
                </a:cxn>
                <a:cxn ang="0">
                  <a:pos x="33" y="14"/>
                </a:cxn>
                <a:cxn ang="0">
                  <a:pos x="25" y="19"/>
                </a:cxn>
                <a:cxn ang="0">
                  <a:pos x="15" y="28"/>
                </a:cxn>
                <a:cxn ang="0">
                  <a:pos x="7" y="40"/>
                </a:cxn>
                <a:cxn ang="0">
                  <a:pos x="3" y="48"/>
                </a:cxn>
                <a:cxn ang="0">
                  <a:pos x="1" y="56"/>
                </a:cxn>
                <a:cxn ang="0">
                  <a:pos x="0" y="65"/>
                </a:cxn>
                <a:cxn ang="0">
                  <a:pos x="3" y="75"/>
                </a:cxn>
                <a:cxn ang="0">
                  <a:pos x="8" y="79"/>
                </a:cxn>
                <a:cxn ang="0">
                  <a:pos x="17" y="84"/>
                </a:cxn>
                <a:cxn ang="0">
                  <a:pos x="23" y="84"/>
                </a:cxn>
                <a:cxn ang="0">
                  <a:pos x="26" y="84"/>
                </a:cxn>
                <a:cxn ang="0">
                  <a:pos x="38" y="80"/>
                </a:cxn>
                <a:cxn ang="0">
                  <a:pos x="43" y="70"/>
                </a:cxn>
                <a:cxn ang="0">
                  <a:pos x="42" y="64"/>
                </a:cxn>
                <a:cxn ang="0">
                  <a:pos x="33" y="57"/>
                </a:cxn>
                <a:cxn ang="0">
                  <a:pos x="26" y="56"/>
                </a:cxn>
                <a:cxn ang="0">
                  <a:pos x="22" y="57"/>
                </a:cxn>
                <a:cxn ang="0">
                  <a:pos x="24" y="51"/>
                </a:cxn>
                <a:cxn ang="0">
                  <a:pos x="24" y="51"/>
                </a:cxn>
                <a:cxn ang="0">
                  <a:pos x="37" y="37"/>
                </a:cxn>
                <a:cxn ang="0">
                  <a:pos x="43" y="34"/>
                </a:cxn>
                <a:cxn ang="0">
                  <a:pos x="62" y="24"/>
                </a:cxn>
                <a:cxn ang="0">
                  <a:pos x="81" y="22"/>
                </a:cxn>
                <a:cxn ang="0">
                  <a:pos x="87" y="22"/>
                </a:cxn>
                <a:cxn ang="0">
                  <a:pos x="97" y="26"/>
                </a:cxn>
                <a:cxn ang="0">
                  <a:pos x="103" y="31"/>
                </a:cxn>
                <a:cxn ang="0">
                  <a:pos x="106" y="36"/>
                </a:cxn>
                <a:cxn ang="0">
                  <a:pos x="107" y="49"/>
                </a:cxn>
                <a:cxn ang="0">
                  <a:pos x="106" y="56"/>
                </a:cxn>
                <a:cxn ang="0">
                  <a:pos x="100" y="69"/>
                </a:cxn>
                <a:cxn ang="0">
                  <a:pos x="90" y="79"/>
                </a:cxn>
                <a:cxn ang="0">
                  <a:pos x="83" y="83"/>
                </a:cxn>
                <a:cxn ang="0">
                  <a:pos x="58" y="86"/>
                </a:cxn>
                <a:cxn ang="0">
                  <a:pos x="68" y="102"/>
                </a:cxn>
                <a:cxn ang="0">
                  <a:pos x="88" y="129"/>
                </a:cxn>
                <a:cxn ang="0">
                  <a:pos x="90" y="130"/>
                </a:cxn>
                <a:cxn ang="0">
                  <a:pos x="83" y="104"/>
                </a:cxn>
                <a:cxn ang="0">
                  <a:pos x="92" y="101"/>
                </a:cxn>
                <a:cxn ang="0">
                  <a:pos x="102" y="98"/>
                </a:cxn>
                <a:cxn ang="0">
                  <a:pos x="117" y="82"/>
                </a:cxn>
                <a:cxn ang="0">
                  <a:pos x="125" y="62"/>
                </a:cxn>
                <a:cxn ang="0">
                  <a:pos x="128" y="51"/>
                </a:cxn>
                <a:cxn ang="0">
                  <a:pos x="125" y="29"/>
                </a:cxn>
                <a:cxn ang="0">
                  <a:pos x="121" y="19"/>
                </a:cxn>
              </a:cxnLst>
              <a:rect l="0" t="0" r="r" b="b"/>
              <a:pathLst>
                <a:path w="128" h="133">
                  <a:moveTo>
                    <a:pt x="121" y="19"/>
                  </a:moveTo>
                  <a:lnTo>
                    <a:pt x="121" y="19"/>
                  </a:lnTo>
                  <a:lnTo>
                    <a:pt x="115" y="12"/>
                  </a:lnTo>
                  <a:lnTo>
                    <a:pt x="108" y="6"/>
                  </a:lnTo>
                  <a:lnTo>
                    <a:pt x="100" y="2"/>
                  </a:lnTo>
                  <a:lnTo>
                    <a:pt x="89" y="0"/>
                  </a:lnTo>
                  <a:lnTo>
                    <a:pt x="89" y="0"/>
                  </a:lnTo>
                  <a:lnTo>
                    <a:pt x="81" y="0"/>
                  </a:lnTo>
                  <a:lnTo>
                    <a:pt x="74" y="0"/>
                  </a:lnTo>
                  <a:lnTo>
                    <a:pt x="66" y="1"/>
                  </a:lnTo>
                  <a:lnTo>
                    <a:pt x="57" y="3"/>
                  </a:lnTo>
                  <a:lnTo>
                    <a:pt x="48" y="6"/>
                  </a:lnTo>
                  <a:lnTo>
                    <a:pt x="40" y="9"/>
                  </a:lnTo>
                  <a:lnTo>
                    <a:pt x="33" y="14"/>
                  </a:lnTo>
                  <a:lnTo>
                    <a:pt x="25" y="19"/>
                  </a:lnTo>
                  <a:lnTo>
                    <a:pt x="25" y="19"/>
                  </a:lnTo>
                  <a:lnTo>
                    <a:pt x="19" y="23"/>
                  </a:lnTo>
                  <a:lnTo>
                    <a:pt x="15" y="28"/>
                  </a:lnTo>
                  <a:lnTo>
                    <a:pt x="10" y="34"/>
                  </a:lnTo>
                  <a:lnTo>
                    <a:pt x="7" y="40"/>
                  </a:lnTo>
                  <a:lnTo>
                    <a:pt x="7" y="40"/>
                  </a:lnTo>
                  <a:lnTo>
                    <a:pt x="3" y="48"/>
                  </a:lnTo>
                  <a:lnTo>
                    <a:pt x="1" y="56"/>
                  </a:lnTo>
                  <a:lnTo>
                    <a:pt x="1" y="56"/>
                  </a:lnTo>
                  <a:lnTo>
                    <a:pt x="0" y="61"/>
                  </a:lnTo>
                  <a:lnTo>
                    <a:pt x="0" y="65"/>
                  </a:lnTo>
                  <a:lnTo>
                    <a:pt x="1" y="70"/>
                  </a:lnTo>
                  <a:lnTo>
                    <a:pt x="3" y="75"/>
                  </a:lnTo>
                  <a:lnTo>
                    <a:pt x="3" y="75"/>
                  </a:lnTo>
                  <a:lnTo>
                    <a:pt x="8" y="79"/>
                  </a:lnTo>
                  <a:lnTo>
                    <a:pt x="12" y="82"/>
                  </a:lnTo>
                  <a:lnTo>
                    <a:pt x="17" y="84"/>
                  </a:lnTo>
                  <a:lnTo>
                    <a:pt x="23" y="84"/>
                  </a:lnTo>
                  <a:lnTo>
                    <a:pt x="23" y="84"/>
                  </a:lnTo>
                  <a:lnTo>
                    <a:pt x="26" y="84"/>
                  </a:lnTo>
                  <a:lnTo>
                    <a:pt x="26" y="84"/>
                  </a:lnTo>
                  <a:lnTo>
                    <a:pt x="33" y="83"/>
                  </a:lnTo>
                  <a:lnTo>
                    <a:pt x="38" y="80"/>
                  </a:lnTo>
                  <a:lnTo>
                    <a:pt x="42" y="76"/>
                  </a:lnTo>
                  <a:lnTo>
                    <a:pt x="43" y="70"/>
                  </a:lnTo>
                  <a:lnTo>
                    <a:pt x="43" y="70"/>
                  </a:lnTo>
                  <a:lnTo>
                    <a:pt x="42" y="64"/>
                  </a:lnTo>
                  <a:lnTo>
                    <a:pt x="38" y="59"/>
                  </a:lnTo>
                  <a:lnTo>
                    <a:pt x="33" y="57"/>
                  </a:lnTo>
                  <a:lnTo>
                    <a:pt x="26" y="56"/>
                  </a:lnTo>
                  <a:lnTo>
                    <a:pt x="26" y="56"/>
                  </a:lnTo>
                  <a:lnTo>
                    <a:pt x="22" y="57"/>
                  </a:lnTo>
                  <a:lnTo>
                    <a:pt x="22" y="57"/>
                  </a:lnTo>
                  <a:lnTo>
                    <a:pt x="24" y="52"/>
                  </a:lnTo>
                  <a:lnTo>
                    <a:pt x="24" y="51"/>
                  </a:lnTo>
                  <a:lnTo>
                    <a:pt x="24" y="51"/>
                  </a:lnTo>
                  <a:lnTo>
                    <a:pt x="24" y="51"/>
                  </a:lnTo>
                  <a:lnTo>
                    <a:pt x="30" y="44"/>
                  </a:lnTo>
                  <a:lnTo>
                    <a:pt x="37" y="37"/>
                  </a:lnTo>
                  <a:lnTo>
                    <a:pt x="37" y="37"/>
                  </a:lnTo>
                  <a:lnTo>
                    <a:pt x="43" y="34"/>
                  </a:lnTo>
                  <a:lnTo>
                    <a:pt x="50" y="30"/>
                  </a:lnTo>
                  <a:lnTo>
                    <a:pt x="62" y="24"/>
                  </a:lnTo>
                  <a:lnTo>
                    <a:pt x="75" y="22"/>
                  </a:lnTo>
                  <a:lnTo>
                    <a:pt x="81" y="22"/>
                  </a:lnTo>
                  <a:lnTo>
                    <a:pt x="87" y="22"/>
                  </a:lnTo>
                  <a:lnTo>
                    <a:pt x="87" y="22"/>
                  </a:lnTo>
                  <a:lnTo>
                    <a:pt x="93" y="23"/>
                  </a:lnTo>
                  <a:lnTo>
                    <a:pt x="97" y="26"/>
                  </a:lnTo>
                  <a:lnTo>
                    <a:pt x="101" y="29"/>
                  </a:lnTo>
                  <a:lnTo>
                    <a:pt x="103" y="31"/>
                  </a:lnTo>
                  <a:lnTo>
                    <a:pt x="103" y="31"/>
                  </a:lnTo>
                  <a:lnTo>
                    <a:pt x="106" y="36"/>
                  </a:lnTo>
                  <a:lnTo>
                    <a:pt x="107" y="42"/>
                  </a:lnTo>
                  <a:lnTo>
                    <a:pt x="107" y="49"/>
                  </a:lnTo>
                  <a:lnTo>
                    <a:pt x="106" y="56"/>
                  </a:lnTo>
                  <a:lnTo>
                    <a:pt x="106" y="56"/>
                  </a:lnTo>
                  <a:lnTo>
                    <a:pt x="103" y="62"/>
                  </a:lnTo>
                  <a:lnTo>
                    <a:pt x="100" y="69"/>
                  </a:lnTo>
                  <a:lnTo>
                    <a:pt x="95" y="75"/>
                  </a:lnTo>
                  <a:lnTo>
                    <a:pt x="90" y="79"/>
                  </a:lnTo>
                  <a:lnTo>
                    <a:pt x="90" y="79"/>
                  </a:lnTo>
                  <a:lnTo>
                    <a:pt x="83" y="83"/>
                  </a:lnTo>
                  <a:lnTo>
                    <a:pt x="76" y="84"/>
                  </a:lnTo>
                  <a:lnTo>
                    <a:pt x="58" y="86"/>
                  </a:lnTo>
                  <a:lnTo>
                    <a:pt x="68" y="102"/>
                  </a:lnTo>
                  <a:lnTo>
                    <a:pt x="68" y="102"/>
                  </a:lnTo>
                  <a:lnTo>
                    <a:pt x="76" y="112"/>
                  </a:lnTo>
                  <a:lnTo>
                    <a:pt x="88" y="129"/>
                  </a:lnTo>
                  <a:lnTo>
                    <a:pt x="88" y="129"/>
                  </a:lnTo>
                  <a:lnTo>
                    <a:pt x="90" y="130"/>
                  </a:lnTo>
                  <a:lnTo>
                    <a:pt x="94" y="133"/>
                  </a:lnTo>
                  <a:lnTo>
                    <a:pt x="83" y="104"/>
                  </a:lnTo>
                  <a:lnTo>
                    <a:pt x="83" y="104"/>
                  </a:lnTo>
                  <a:lnTo>
                    <a:pt x="92" y="101"/>
                  </a:lnTo>
                  <a:lnTo>
                    <a:pt x="102" y="98"/>
                  </a:lnTo>
                  <a:lnTo>
                    <a:pt x="102" y="98"/>
                  </a:lnTo>
                  <a:lnTo>
                    <a:pt x="110" y="91"/>
                  </a:lnTo>
                  <a:lnTo>
                    <a:pt x="117" y="82"/>
                  </a:lnTo>
                  <a:lnTo>
                    <a:pt x="122" y="72"/>
                  </a:lnTo>
                  <a:lnTo>
                    <a:pt x="125" y="62"/>
                  </a:lnTo>
                  <a:lnTo>
                    <a:pt x="125" y="62"/>
                  </a:lnTo>
                  <a:lnTo>
                    <a:pt x="128" y="51"/>
                  </a:lnTo>
                  <a:lnTo>
                    <a:pt x="128" y="40"/>
                  </a:lnTo>
                  <a:lnTo>
                    <a:pt x="125" y="29"/>
                  </a:lnTo>
                  <a:lnTo>
                    <a:pt x="124" y="24"/>
                  </a:lnTo>
                  <a:lnTo>
                    <a:pt x="121" y="19"/>
                  </a:lnTo>
                  <a:lnTo>
                    <a:pt x="121" y="19"/>
                  </a:lnTo>
                  <a:close/>
                </a:path>
              </a:pathLst>
            </a:custGeom>
            <a:solidFill>
              <a:schemeClr val="tx2">
                <a:lumMod val="60000"/>
                <a:lumOff val="40000"/>
              </a:schemeClr>
            </a:solidFill>
            <a:ln w="9525">
              <a:solidFill>
                <a:schemeClr val="tx2">
                  <a:lumMod val="60000"/>
                  <a:lumOff val="40000"/>
                </a:schemeClr>
              </a:solid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9" name="Freeform 45"/>
            <p:cNvSpPr>
              <a:spLocks/>
            </p:cNvSpPr>
            <p:nvPr/>
          </p:nvSpPr>
          <p:spPr bwMode="auto">
            <a:xfrm>
              <a:off x="4973" y="3517"/>
              <a:ext cx="29" cy="28"/>
            </a:xfrm>
            <a:custGeom>
              <a:avLst/>
              <a:gdLst/>
              <a:ahLst/>
              <a:cxnLst>
                <a:cxn ang="0">
                  <a:pos x="29" y="14"/>
                </a:cxn>
                <a:cxn ang="0">
                  <a:pos x="29" y="14"/>
                </a:cxn>
                <a:cxn ang="0">
                  <a:pos x="28" y="20"/>
                </a:cxn>
                <a:cxn ang="0">
                  <a:pos x="25" y="23"/>
                </a:cxn>
                <a:cxn ang="0">
                  <a:pos x="21" y="27"/>
                </a:cxn>
                <a:cxn ang="0">
                  <a:pos x="15" y="28"/>
                </a:cxn>
                <a:cxn ang="0">
                  <a:pos x="15" y="28"/>
                </a:cxn>
                <a:cxn ang="0">
                  <a:pos x="9" y="27"/>
                </a:cxn>
                <a:cxn ang="0">
                  <a:pos x="5" y="23"/>
                </a:cxn>
                <a:cxn ang="0">
                  <a:pos x="1" y="20"/>
                </a:cxn>
                <a:cxn ang="0">
                  <a:pos x="0" y="14"/>
                </a:cxn>
                <a:cxn ang="0">
                  <a:pos x="0" y="14"/>
                </a:cxn>
                <a:cxn ang="0">
                  <a:pos x="1" y="8"/>
                </a:cxn>
                <a:cxn ang="0">
                  <a:pos x="5" y="5"/>
                </a:cxn>
                <a:cxn ang="0">
                  <a:pos x="9" y="1"/>
                </a:cxn>
                <a:cxn ang="0">
                  <a:pos x="15" y="0"/>
                </a:cxn>
                <a:cxn ang="0">
                  <a:pos x="15" y="0"/>
                </a:cxn>
                <a:cxn ang="0">
                  <a:pos x="21" y="1"/>
                </a:cxn>
                <a:cxn ang="0">
                  <a:pos x="25" y="5"/>
                </a:cxn>
                <a:cxn ang="0">
                  <a:pos x="28" y="8"/>
                </a:cxn>
                <a:cxn ang="0">
                  <a:pos x="29" y="14"/>
                </a:cxn>
                <a:cxn ang="0">
                  <a:pos x="29" y="14"/>
                </a:cxn>
              </a:cxnLst>
              <a:rect l="0" t="0" r="r" b="b"/>
              <a:pathLst>
                <a:path w="29" h="28">
                  <a:moveTo>
                    <a:pt x="29" y="14"/>
                  </a:moveTo>
                  <a:lnTo>
                    <a:pt x="29" y="14"/>
                  </a:lnTo>
                  <a:lnTo>
                    <a:pt x="28" y="20"/>
                  </a:lnTo>
                  <a:lnTo>
                    <a:pt x="25" y="23"/>
                  </a:lnTo>
                  <a:lnTo>
                    <a:pt x="21" y="27"/>
                  </a:lnTo>
                  <a:lnTo>
                    <a:pt x="15" y="28"/>
                  </a:lnTo>
                  <a:lnTo>
                    <a:pt x="15" y="28"/>
                  </a:lnTo>
                  <a:lnTo>
                    <a:pt x="9" y="27"/>
                  </a:lnTo>
                  <a:lnTo>
                    <a:pt x="5" y="23"/>
                  </a:lnTo>
                  <a:lnTo>
                    <a:pt x="1" y="20"/>
                  </a:lnTo>
                  <a:lnTo>
                    <a:pt x="0" y="14"/>
                  </a:lnTo>
                  <a:lnTo>
                    <a:pt x="0" y="14"/>
                  </a:lnTo>
                  <a:lnTo>
                    <a:pt x="1" y="8"/>
                  </a:lnTo>
                  <a:lnTo>
                    <a:pt x="5" y="5"/>
                  </a:lnTo>
                  <a:lnTo>
                    <a:pt x="9" y="1"/>
                  </a:lnTo>
                  <a:lnTo>
                    <a:pt x="15" y="0"/>
                  </a:lnTo>
                  <a:lnTo>
                    <a:pt x="15" y="0"/>
                  </a:lnTo>
                  <a:lnTo>
                    <a:pt x="21" y="1"/>
                  </a:lnTo>
                  <a:lnTo>
                    <a:pt x="25" y="5"/>
                  </a:lnTo>
                  <a:lnTo>
                    <a:pt x="28" y="8"/>
                  </a:lnTo>
                  <a:lnTo>
                    <a:pt x="29" y="14"/>
                  </a:lnTo>
                  <a:lnTo>
                    <a:pt x="29" y="14"/>
                  </a:lnTo>
                  <a:close/>
                </a:path>
              </a:pathLst>
            </a:custGeom>
            <a:solidFill>
              <a:schemeClr val="tx2">
                <a:lumMod val="60000"/>
                <a:lumOff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Tree>
  </p:cSld>
  <p:clrMapOvr>
    <a:masterClrMapping/>
  </p:clrMapOvr>
  <p:transition>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CA" sz="2800" dirty="0" smtClean="0"/>
              <a:t>National Survey of Student Engagement (NSSE)</a:t>
            </a:r>
          </a:p>
          <a:p>
            <a:pPr lvl="1"/>
            <a:r>
              <a:rPr lang="en-CA" sz="2400" dirty="0" smtClean="0"/>
              <a:t>Student Faculty Interaction</a:t>
            </a:r>
          </a:p>
          <a:p>
            <a:pPr lvl="1"/>
            <a:r>
              <a:rPr lang="en-CA" sz="2400" dirty="0" smtClean="0"/>
              <a:t>Intimate Environment</a:t>
            </a:r>
          </a:p>
          <a:p>
            <a:pPr lvl="1"/>
            <a:endParaRPr lang="en-CA" sz="2400" dirty="0" smtClean="0"/>
          </a:p>
          <a:p>
            <a:r>
              <a:rPr lang="en-CA" sz="2800" dirty="0" smtClean="0"/>
              <a:t>Canadian University Report (CUR)</a:t>
            </a:r>
          </a:p>
          <a:p>
            <a:pPr lvl="1"/>
            <a:r>
              <a:rPr lang="en-CA" sz="2400" dirty="0" smtClean="0"/>
              <a:t>Received A’s for the past 5 years</a:t>
            </a:r>
          </a:p>
          <a:p>
            <a:pPr lvl="1"/>
            <a:r>
              <a:rPr lang="en-CA" sz="2400" dirty="0" smtClean="0"/>
              <a:t>TRU’s Best Kept Secrets</a:t>
            </a:r>
          </a:p>
        </p:txBody>
      </p:sp>
      <p:grpSp>
        <p:nvGrpSpPr>
          <p:cNvPr id="15" name="Group 1"/>
          <p:cNvGrpSpPr>
            <a:grpSpLocks/>
          </p:cNvGrpSpPr>
          <p:nvPr/>
        </p:nvGrpSpPr>
        <p:grpSpPr bwMode="auto">
          <a:xfrm>
            <a:off x="0" y="188640"/>
            <a:ext cx="9143999" cy="1340768"/>
            <a:chOff x="-6" y="3399"/>
            <a:chExt cx="12197" cy="4253"/>
          </a:xfrm>
        </p:grpSpPr>
        <p:grpSp>
          <p:nvGrpSpPr>
            <p:cNvPr id="16" name="Group 2"/>
            <p:cNvGrpSpPr>
              <a:grpSpLocks/>
            </p:cNvGrpSpPr>
            <p:nvPr/>
          </p:nvGrpSpPr>
          <p:grpSpPr bwMode="auto">
            <a:xfrm>
              <a:off x="-6" y="3717"/>
              <a:ext cx="12189" cy="3550"/>
              <a:chOff x="18" y="7468"/>
              <a:chExt cx="12189" cy="3550"/>
            </a:xfrm>
          </p:grpSpPr>
          <p:sp>
            <p:nvSpPr>
              <p:cNvPr id="23" name="Freeform 3"/>
              <p:cNvSpPr>
                <a:spLocks/>
              </p:cNvSpPr>
              <p:nvPr/>
            </p:nvSpPr>
            <p:spPr bwMode="auto">
              <a:xfrm>
                <a:off x="18" y="7837"/>
                <a:ext cx="7132" cy="2863"/>
              </a:xfrm>
              <a:custGeom>
                <a:avLst/>
                <a:gdLst/>
                <a:ahLst/>
                <a:cxnLst>
                  <a:cxn ang="0">
                    <a:pos x="0" y="0"/>
                  </a:cxn>
                  <a:cxn ang="0">
                    <a:pos x="17" y="2863"/>
                  </a:cxn>
                  <a:cxn ang="0">
                    <a:pos x="7132" y="2578"/>
                  </a:cxn>
                  <a:cxn ang="0">
                    <a:pos x="7132" y="200"/>
                  </a:cxn>
                  <a:cxn ang="0">
                    <a:pos x="0" y="0"/>
                  </a:cxn>
                </a:cxnLst>
                <a:rect l="0" t="0" r="r" b="b"/>
                <a:pathLst>
                  <a:path w="7132" h="2863">
                    <a:moveTo>
                      <a:pt x="0" y="0"/>
                    </a:moveTo>
                    <a:lnTo>
                      <a:pt x="17" y="2863"/>
                    </a:lnTo>
                    <a:lnTo>
                      <a:pt x="7132" y="2578"/>
                    </a:lnTo>
                    <a:lnTo>
                      <a:pt x="7132" y="200"/>
                    </a:lnTo>
                    <a:lnTo>
                      <a:pt x="0" y="0"/>
                    </a:lnTo>
                    <a:close/>
                  </a:path>
                </a:pathLst>
              </a:custGeom>
              <a:solidFill>
                <a:srgbClr val="A7BFDE">
                  <a:alpha val="5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4" name="Freeform 4"/>
              <p:cNvSpPr>
                <a:spLocks/>
              </p:cNvSpPr>
              <p:nvPr/>
            </p:nvSpPr>
            <p:spPr bwMode="auto">
              <a:xfrm>
                <a:off x="7150" y="7468"/>
                <a:ext cx="3466" cy="3550"/>
              </a:xfrm>
              <a:custGeom>
                <a:avLst/>
                <a:gdLst/>
                <a:ahLst/>
                <a:cxnLst>
                  <a:cxn ang="0">
                    <a:pos x="0" y="569"/>
                  </a:cxn>
                  <a:cxn ang="0">
                    <a:pos x="0" y="2930"/>
                  </a:cxn>
                  <a:cxn ang="0">
                    <a:pos x="3466" y="3550"/>
                  </a:cxn>
                  <a:cxn ang="0">
                    <a:pos x="3466" y="0"/>
                  </a:cxn>
                  <a:cxn ang="0">
                    <a:pos x="0" y="569"/>
                  </a:cxn>
                </a:cxnLst>
                <a:rect l="0" t="0" r="r" b="b"/>
                <a:pathLst>
                  <a:path w="3466" h="3550">
                    <a:moveTo>
                      <a:pt x="0" y="569"/>
                    </a:moveTo>
                    <a:lnTo>
                      <a:pt x="0" y="2930"/>
                    </a:lnTo>
                    <a:lnTo>
                      <a:pt x="3466" y="3550"/>
                    </a:lnTo>
                    <a:lnTo>
                      <a:pt x="3466" y="0"/>
                    </a:lnTo>
                    <a:lnTo>
                      <a:pt x="0" y="569"/>
                    </a:lnTo>
                    <a:close/>
                  </a:path>
                </a:pathLst>
              </a:custGeom>
              <a:solidFill>
                <a:srgbClr val="D3DFEE">
                  <a:alpha val="5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5" name="Freeform 5"/>
              <p:cNvSpPr>
                <a:spLocks/>
              </p:cNvSpPr>
              <p:nvPr/>
            </p:nvSpPr>
            <p:spPr bwMode="auto">
              <a:xfrm>
                <a:off x="10616" y="7468"/>
                <a:ext cx="1591" cy="3550"/>
              </a:xfrm>
              <a:custGeom>
                <a:avLst/>
                <a:gdLst/>
                <a:ahLst/>
                <a:cxnLst>
                  <a:cxn ang="0">
                    <a:pos x="0" y="0"/>
                  </a:cxn>
                  <a:cxn ang="0">
                    <a:pos x="0" y="3550"/>
                  </a:cxn>
                  <a:cxn ang="0">
                    <a:pos x="1591" y="2746"/>
                  </a:cxn>
                  <a:cxn ang="0">
                    <a:pos x="1591" y="737"/>
                  </a:cxn>
                  <a:cxn ang="0">
                    <a:pos x="0" y="0"/>
                  </a:cxn>
                </a:cxnLst>
                <a:rect l="0" t="0" r="r" b="b"/>
                <a:pathLst>
                  <a:path w="1591" h="3550">
                    <a:moveTo>
                      <a:pt x="0" y="0"/>
                    </a:moveTo>
                    <a:lnTo>
                      <a:pt x="0" y="3550"/>
                    </a:lnTo>
                    <a:lnTo>
                      <a:pt x="1591" y="2746"/>
                    </a:lnTo>
                    <a:lnTo>
                      <a:pt x="1591" y="737"/>
                    </a:lnTo>
                    <a:lnTo>
                      <a:pt x="0" y="0"/>
                    </a:lnTo>
                    <a:close/>
                  </a:path>
                </a:pathLst>
              </a:custGeom>
              <a:solidFill>
                <a:srgbClr val="A7BFDE">
                  <a:alpha val="5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17" name="Freeform 6"/>
            <p:cNvSpPr>
              <a:spLocks/>
            </p:cNvSpPr>
            <p:nvPr/>
          </p:nvSpPr>
          <p:spPr bwMode="auto">
            <a:xfrm>
              <a:off x="8071" y="4069"/>
              <a:ext cx="4120" cy="2913"/>
            </a:xfrm>
            <a:custGeom>
              <a:avLst/>
              <a:gdLst/>
              <a:ahLst/>
              <a:cxnLst>
                <a:cxn ang="0">
                  <a:pos x="1" y="251"/>
                </a:cxn>
                <a:cxn ang="0">
                  <a:pos x="0" y="2662"/>
                </a:cxn>
                <a:cxn ang="0">
                  <a:pos x="4120" y="2913"/>
                </a:cxn>
                <a:cxn ang="0">
                  <a:pos x="4120" y="0"/>
                </a:cxn>
                <a:cxn ang="0">
                  <a:pos x="1" y="251"/>
                </a:cxn>
              </a:cxnLst>
              <a:rect l="0" t="0" r="r" b="b"/>
              <a:pathLst>
                <a:path w="4120" h="2913">
                  <a:moveTo>
                    <a:pt x="1" y="251"/>
                  </a:moveTo>
                  <a:lnTo>
                    <a:pt x="0" y="2662"/>
                  </a:lnTo>
                  <a:lnTo>
                    <a:pt x="4120" y="2913"/>
                  </a:lnTo>
                  <a:lnTo>
                    <a:pt x="4120" y="0"/>
                  </a:lnTo>
                  <a:lnTo>
                    <a:pt x="1" y="251"/>
                  </a:lnTo>
                  <a:close/>
                </a:path>
              </a:pathLst>
            </a:custGeom>
            <a:solidFill>
              <a:srgbClr val="D8D8D8"/>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7"/>
            <p:cNvSpPr>
              <a:spLocks/>
            </p:cNvSpPr>
            <p:nvPr/>
          </p:nvSpPr>
          <p:spPr bwMode="auto">
            <a:xfrm>
              <a:off x="4104" y="3399"/>
              <a:ext cx="3985" cy="4236"/>
            </a:xfrm>
            <a:custGeom>
              <a:avLst/>
              <a:gdLst/>
              <a:ahLst/>
              <a:cxnLst>
                <a:cxn ang="0">
                  <a:pos x="0" y="0"/>
                </a:cxn>
                <a:cxn ang="0">
                  <a:pos x="0" y="4236"/>
                </a:cxn>
                <a:cxn ang="0">
                  <a:pos x="3985" y="3349"/>
                </a:cxn>
                <a:cxn ang="0">
                  <a:pos x="3985" y="921"/>
                </a:cxn>
                <a:cxn ang="0">
                  <a:pos x="0" y="0"/>
                </a:cxn>
              </a:cxnLst>
              <a:rect l="0" t="0" r="r" b="b"/>
              <a:pathLst>
                <a:path w="3985" h="4236">
                  <a:moveTo>
                    <a:pt x="0" y="0"/>
                  </a:moveTo>
                  <a:lnTo>
                    <a:pt x="0" y="4236"/>
                  </a:lnTo>
                  <a:lnTo>
                    <a:pt x="3985" y="3349"/>
                  </a:lnTo>
                  <a:lnTo>
                    <a:pt x="3985" y="921"/>
                  </a:lnTo>
                  <a:lnTo>
                    <a:pt x="0" y="0"/>
                  </a:lnTo>
                  <a:close/>
                </a:path>
              </a:pathLst>
            </a:custGeom>
            <a:solidFill>
              <a:srgbClr val="BFBFB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8"/>
            <p:cNvSpPr>
              <a:spLocks/>
            </p:cNvSpPr>
            <p:nvPr/>
          </p:nvSpPr>
          <p:spPr bwMode="auto">
            <a:xfrm>
              <a:off x="18" y="3399"/>
              <a:ext cx="4086" cy="4253"/>
            </a:xfrm>
            <a:custGeom>
              <a:avLst/>
              <a:gdLst/>
              <a:ahLst/>
              <a:cxnLst>
                <a:cxn ang="0">
                  <a:pos x="4086" y="0"/>
                </a:cxn>
                <a:cxn ang="0">
                  <a:pos x="4084" y="4253"/>
                </a:cxn>
                <a:cxn ang="0">
                  <a:pos x="0" y="3198"/>
                </a:cxn>
                <a:cxn ang="0">
                  <a:pos x="0" y="1072"/>
                </a:cxn>
                <a:cxn ang="0">
                  <a:pos x="4086" y="0"/>
                </a:cxn>
              </a:cxnLst>
              <a:rect l="0" t="0" r="r" b="b"/>
              <a:pathLst>
                <a:path w="4086" h="4253">
                  <a:moveTo>
                    <a:pt x="4086" y="0"/>
                  </a:moveTo>
                  <a:lnTo>
                    <a:pt x="4084" y="4253"/>
                  </a:lnTo>
                  <a:lnTo>
                    <a:pt x="0" y="3198"/>
                  </a:lnTo>
                  <a:lnTo>
                    <a:pt x="0" y="1072"/>
                  </a:lnTo>
                  <a:lnTo>
                    <a:pt x="4086" y="0"/>
                  </a:lnTo>
                  <a:close/>
                </a:path>
              </a:pathLst>
            </a:custGeom>
            <a:solidFill>
              <a:srgbClr val="D8D8D8"/>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0" name="Freeform 9"/>
            <p:cNvSpPr>
              <a:spLocks/>
            </p:cNvSpPr>
            <p:nvPr/>
          </p:nvSpPr>
          <p:spPr bwMode="auto">
            <a:xfrm>
              <a:off x="17" y="3617"/>
              <a:ext cx="2076" cy="3851"/>
            </a:xfrm>
            <a:custGeom>
              <a:avLst/>
              <a:gdLst/>
              <a:ahLst/>
              <a:cxnLst>
                <a:cxn ang="0">
                  <a:pos x="0" y="921"/>
                </a:cxn>
                <a:cxn ang="0">
                  <a:pos x="2060" y="0"/>
                </a:cxn>
                <a:cxn ang="0">
                  <a:pos x="2076" y="3851"/>
                </a:cxn>
                <a:cxn ang="0">
                  <a:pos x="0" y="2981"/>
                </a:cxn>
                <a:cxn ang="0">
                  <a:pos x="0" y="921"/>
                </a:cxn>
              </a:cxnLst>
              <a:rect l="0" t="0" r="r" b="b"/>
              <a:pathLst>
                <a:path w="2076" h="3851">
                  <a:moveTo>
                    <a:pt x="0" y="921"/>
                  </a:moveTo>
                  <a:lnTo>
                    <a:pt x="2060" y="0"/>
                  </a:lnTo>
                  <a:lnTo>
                    <a:pt x="2076" y="3851"/>
                  </a:lnTo>
                  <a:lnTo>
                    <a:pt x="0" y="2981"/>
                  </a:lnTo>
                  <a:lnTo>
                    <a:pt x="0" y="921"/>
                  </a:lnTo>
                  <a:close/>
                </a:path>
              </a:pathLst>
            </a:custGeom>
            <a:solidFill>
              <a:srgbClr val="D3DFEE">
                <a:alpha val="7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 name="Freeform 10"/>
            <p:cNvSpPr>
              <a:spLocks/>
            </p:cNvSpPr>
            <p:nvPr/>
          </p:nvSpPr>
          <p:spPr bwMode="auto">
            <a:xfrm>
              <a:off x="2077" y="3617"/>
              <a:ext cx="6011" cy="3835"/>
            </a:xfrm>
            <a:custGeom>
              <a:avLst/>
              <a:gdLst/>
              <a:ahLst/>
              <a:cxnLst>
                <a:cxn ang="0">
                  <a:pos x="0" y="0"/>
                </a:cxn>
                <a:cxn ang="0">
                  <a:pos x="17" y="3835"/>
                </a:cxn>
                <a:cxn ang="0">
                  <a:pos x="6011" y="2629"/>
                </a:cxn>
                <a:cxn ang="0">
                  <a:pos x="6011" y="1239"/>
                </a:cxn>
                <a:cxn ang="0">
                  <a:pos x="0" y="0"/>
                </a:cxn>
              </a:cxnLst>
              <a:rect l="0" t="0" r="r" b="b"/>
              <a:pathLst>
                <a:path w="6011" h="3835">
                  <a:moveTo>
                    <a:pt x="0" y="0"/>
                  </a:moveTo>
                  <a:lnTo>
                    <a:pt x="17" y="3835"/>
                  </a:lnTo>
                  <a:lnTo>
                    <a:pt x="6011" y="2629"/>
                  </a:lnTo>
                  <a:lnTo>
                    <a:pt x="6011" y="1239"/>
                  </a:lnTo>
                  <a:lnTo>
                    <a:pt x="0" y="0"/>
                  </a:lnTo>
                  <a:close/>
                </a:path>
              </a:pathLst>
            </a:custGeom>
            <a:solidFill>
              <a:srgbClr val="A7BFDE">
                <a:alpha val="7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2" name="Freeform 11"/>
            <p:cNvSpPr>
              <a:spLocks/>
            </p:cNvSpPr>
            <p:nvPr/>
          </p:nvSpPr>
          <p:spPr bwMode="auto">
            <a:xfrm>
              <a:off x="8088" y="3835"/>
              <a:ext cx="4102" cy="3432"/>
            </a:xfrm>
            <a:custGeom>
              <a:avLst/>
              <a:gdLst/>
              <a:ahLst/>
              <a:cxnLst>
                <a:cxn ang="0">
                  <a:pos x="0" y="1038"/>
                </a:cxn>
                <a:cxn ang="0">
                  <a:pos x="0" y="2411"/>
                </a:cxn>
                <a:cxn ang="0">
                  <a:pos x="4102" y="3432"/>
                </a:cxn>
                <a:cxn ang="0">
                  <a:pos x="4102" y="0"/>
                </a:cxn>
                <a:cxn ang="0">
                  <a:pos x="0" y="1038"/>
                </a:cxn>
              </a:cxnLst>
              <a:rect l="0" t="0" r="r" b="b"/>
              <a:pathLst>
                <a:path w="4102" h="3432">
                  <a:moveTo>
                    <a:pt x="0" y="1038"/>
                  </a:moveTo>
                  <a:lnTo>
                    <a:pt x="0" y="2411"/>
                  </a:lnTo>
                  <a:lnTo>
                    <a:pt x="4102" y="3432"/>
                  </a:lnTo>
                  <a:lnTo>
                    <a:pt x="4102" y="0"/>
                  </a:lnTo>
                  <a:lnTo>
                    <a:pt x="0" y="1038"/>
                  </a:lnTo>
                  <a:close/>
                </a:path>
              </a:pathLst>
            </a:custGeom>
            <a:solidFill>
              <a:srgbClr val="D3DFEE">
                <a:alpha val="7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title"/>
          </p:nvPr>
        </p:nvSpPr>
        <p:spPr>
          <a:xfrm>
            <a:off x="395536" y="548680"/>
            <a:ext cx="8229600" cy="582594"/>
          </a:xfrm>
        </p:spPr>
        <p:txBody>
          <a:bodyPr>
            <a:normAutofit fontScale="90000"/>
          </a:bodyPr>
          <a:lstStyle/>
          <a:p>
            <a:r>
              <a:rPr lang="en-CA" dirty="0" smtClean="0"/>
              <a:t>Student Opinion on Small Class Sizes</a:t>
            </a:r>
            <a:endParaRPr lang="en-US" dirty="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714356"/>
            <a:ext cx="8229600" cy="5440378"/>
          </a:xfrm>
        </p:spPr>
        <p:txBody>
          <a:bodyPr>
            <a:normAutofit/>
          </a:bodyPr>
          <a:lstStyle/>
          <a:p>
            <a:r>
              <a:rPr lang="en-US" sz="7200" i="1" dirty="0" smtClean="0"/>
              <a:t>Are classes scheduled evenly over the 5-day week?</a:t>
            </a:r>
            <a:endParaRPr lang="en-US" sz="7200" i="1" dirty="0"/>
          </a:p>
        </p:txBody>
      </p:sp>
      <p:grpSp>
        <p:nvGrpSpPr>
          <p:cNvPr id="3" name="Group 9"/>
          <p:cNvGrpSpPr>
            <a:grpSpLocks noChangeAspect="1"/>
          </p:cNvGrpSpPr>
          <p:nvPr/>
        </p:nvGrpSpPr>
        <p:grpSpPr bwMode="auto">
          <a:xfrm>
            <a:off x="285750" y="214313"/>
            <a:ext cx="1071563" cy="1266825"/>
            <a:chOff x="180" y="135"/>
            <a:chExt cx="675" cy="798"/>
          </a:xfrm>
        </p:grpSpPr>
        <p:sp>
          <p:nvSpPr>
            <p:cNvPr id="4" name="AutoShape 8"/>
            <p:cNvSpPr>
              <a:spLocks noChangeAspect="1" noChangeArrowheads="1" noTextEdit="1"/>
            </p:cNvSpPr>
            <p:nvPr/>
          </p:nvSpPr>
          <p:spPr bwMode="auto">
            <a:xfrm>
              <a:off x="180" y="135"/>
              <a:ext cx="675" cy="79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5" name="Rectangle 10"/>
            <p:cNvSpPr>
              <a:spLocks noChangeArrowheads="1"/>
            </p:cNvSpPr>
            <p:nvPr/>
          </p:nvSpPr>
          <p:spPr bwMode="auto">
            <a:xfrm>
              <a:off x="312" y="717"/>
              <a:ext cx="279" cy="216"/>
            </a:xfrm>
            <a:prstGeom prst="rect">
              <a:avLst/>
            </a:prstGeom>
            <a:solidFill>
              <a:schemeClr val="tx2">
                <a:lumMod val="60000"/>
                <a:lumOff val="40000"/>
              </a:schemeClr>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solidFill>
                  <a:schemeClr val="tx2">
                    <a:lumMod val="60000"/>
                    <a:lumOff val="40000"/>
                  </a:schemeClr>
                </a:solidFill>
              </a:endParaRPr>
            </a:p>
          </p:txBody>
        </p:sp>
        <p:sp>
          <p:nvSpPr>
            <p:cNvPr id="6" name="Freeform 11"/>
            <p:cNvSpPr>
              <a:spLocks/>
            </p:cNvSpPr>
            <p:nvPr/>
          </p:nvSpPr>
          <p:spPr bwMode="auto">
            <a:xfrm>
              <a:off x="260" y="253"/>
              <a:ext cx="395" cy="261"/>
            </a:xfrm>
            <a:custGeom>
              <a:avLst/>
              <a:gdLst/>
              <a:ahLst/>
              <a:cxnLst>
                <a:cxn ang="0">
                  <a:pos x="2" y="167"/>
                </a:cxn>
                <a:cxn ang="0">
                  <a:pos x="2" y="140"/>
                </a:cxn>
                <a:cxn ang="0">
                  <a:pos x="9" y="115"/>
                </a:cxn>
                <a:cxn ang="0">
                  <a:pos x="23" y="91"/>
                </a:cxn>
                <a:cxn ang="0">
                  <a:pos x="44" y="68"/>
                </a:cxn>
                <a:cxn ang="0">
                  <a:pos x="69" y="47"/>
                </a:cxn>
                <a:cxn ang="0">
                  <a:pos x="102" y="30"/>
                </a:cxn>
                <a:cxn ang="0">
                  <a:pos x="137" y="16"/>
                </a:cxn>
                <a:cxn ang="0">
                  <a:pos x="175" y="6"/>
                </a:cxn>
                <a:cxn ang="0">
                  <a:pos x="196" y="3"/>
                </a:cxn>
                <a:cxn ang="0">
                  <a:pos x="234" y="0"/>
                </a:cxn>
                <a:cxn ang="0">
                  <a:pos x="271" y="5"/>
                </a:cxn>
                <a:cxn ang="0">
                  <a:pos x="305" y="12"/>
                </a:cxn>
                <a:cxn ang="0">
                  <a:pos x="334" y="24"/>
                </a:cxn>
                <a:cxn ang="0">
                  <a:pos x="360" y="40"/>
                </a:cxn>
                <a:cxn ang="0">
                  <a:pos x="378" y="60"/>
                </a:cxn>
                <a:cxn ang="0">
                  <a:pos x="391" y="82"/>
                </a:cxn>
                <a:cxn ang="0">
                  <a:pos x="393" y="95"/>
                </a:cxn>
                <a:cxn ang="0">
                  <a:pos x="393" y="122"/>
                </a:cxn>
                <a:cxn ang="0">
                  <a:pos x="386" y="147"/>
                </a:cxn>
                <a:cxn ang="0">
                  <a:pos x="372" y="171"/>
                </a:cxn>
                <a:cxn ang="0">
                  <a:pos x="353" y="194"/>
                </a:cxn>
                <a:cxn ang="0">
                  <a:pos x="326" y="215"/>
                </a:cxn>
                <a:cxn ang="0">
                  <a:pos x="295" y="232"/>
                </a:cxn>
                <a:cxn ang="0">
                  <a:pos x="260" y="246"/>
                </a:cxn>
                <a:cxn ang="0">
                  <a:pos x="220" y="256"/>
                </a:cxn>
                <a:cxn ang="0">
                  <a:pos x="200" y="258"/>
                </a:cxn>
                <a:cxn ang="0">
                  <a:pos x="161" y="261"/>
                </a:cxn>
                <a:cxn ang="0">
                  <a:pos x="124" y="257"/>
                </a:cxn>
                <a:cxn ang="0">
                  <a:pos x="91" y="250"/>
                </a:cxn>
                <a:cxn ang="0">
                  <a:pos x="61" y="237"/>
                </a:cxn>
                <a:cxn ang="0">
                  <a:pos x="37" y="222"/>
                </a:cxn>
                <a:cxn ang="0">
                  <a:pos x="17" y="202"/>
                </a:cxn>
                <a:cxn ang="0">
                  <a:pos x="6" y="179"/>
                </a:cxn>
                <a:cxn ang="0">
                  <a:pos x="2" y="167"/>
                </a:cxn>
              </a:cxnLst>
              <a:rect l="0" t="0" r="r" b="b"/>
              <a:pathLst>
                <a:path w="395" h="261">
                  <a:moveTo>
                    <a:pt x="2" y="167"/>
                  </a:moveTo>
                  <a:lnTo>
                    <a:pt x="2" y="167"/>
                  </a:lnTo>
                  <a:lnTo>
                    <a:pt x="0" y="154"/>
                  </a:lnTo>
                  <a:lnTo>
                    <a:pt x="2" y="140"/>
                  </a:lnTo>
                  <a:lnTo>
                    <a:pt x="5" y="127"/>
                  </a:lnTo>
                  <a:lnTo>
                    <a:pt x="9" y="115"/>
                  </a:lnTo>
                  <a:lnTo>
                    <a:pt x="16" y="102"/>
                  </a:lnTo>
                  <a:lnTo>
                    <a:pt x="23" y="91"/>
                  </a:lnTo>
                  <a:lnTo>
                    <a:pt x="33" y="79"/>
                  </a:lnTo>
                  <a:lnTo>
                    <a:pt x="44" y="68"/>
                  </a:lnTo>
                  <a:lnTo>
                    <a:pt x="57" y="57"/>
                  </a:lnTo>
                  <a:lnTo>
                    <a:pt x="69" y="47"/>
                  </a:lnTo>
                  <a:lnTo>
                    <a:pt x="85" y="38"/>
                  </a:lnTo>
                  <a:lnTo>
                    <a:pt x="102" y="30"/>
                  </a:lnTo>
                  <a:lnTo>
                    <a:pt x="119" y="22"/>
                  </a:lnTo>
                  <a:lnTo>
                    <a:pt x="137" y="16"/>
                  </a:lnTo>
                  <a:lnTo>
                    <a:pt x="155" y="10"/>
                  </a:lnTo>
                  <a:lnTo>
                    <a:pt x="175" y="6"/>
                  </a:lnTo>
                  <a:lnTo>
                    <a:pt x="175" y="6"/>
                  </a:lnTo>
                  <a:lnTo>
                    <a:pt x="196" y="3"/>
                  </a:lnTo>
                  <a:lnTo>
                    <a:pt x="216" y="2"/>
                  </a:lnTo>
                  <a:lnTo>
                    <a:pt x="234" y="0"/>
                  </a:lnTo>
                  <a:lnTo>
                    <a:pt x="254" y="2"/>
                  </a:lnTo>
                  <a:lnTo>
                    <a:pt x="271" y="5"/>
                  </a:lnTo>
                  <a:lnTo>
                    <a:pt x="289" y="7"/>
                  </a:lnTo>
                  <a:lnTo>
                    <a:pt x="305" y="12"/>
                  </a:lnTo>
                  <a:lnTo>
                    <a:pt x="320" y="17"/>
                  </a:lnTo>
                  <a:lnTo>
                    <a:pt x="334" y="24"/>
                  </a:lnTo>
                  <a:lnTo>
                    <a:pt x="347" y="31"/>
                  </a:lnTo>
                  <a:lnTo>
                    <a:pt x="360" y="40"/>
                  </a:lnTo>
                  <a:lnTo>
                    <a:pt x="370" y="50"/>
                  </a:lnTo>
                  <a:lnTo>
                    <a:pt x="378" y="60"/>
                  </a:lnTo>
                  <a:lnTo>
                    <a:pt x="385" y="71"/>
                  </a:lnTo>
                  <a:lnTo>
                    <a:pt x="391" y="82"/>
                  </a:lnTo>
                  <a:lnTo>
                    <a:pt x="393" y="95"/>
                  </a:lnTo>
                  <a:lnTo>
                    <a:pt x="393" y="95"/>
                  </a:lnTo>
                  <a:lnTo>
                    <a:pt x="395" y="108"/>
                  </a:lnTo>
                  <a:lnTo>
                    <a:pt x="393" y="122"/>
                  </a:lnTo>
                  <a:lnTo>
                    <a:pt x="391" y="134"/>
                  </a:lnTo>
                  <a:lnTo>
                    <a:pt x="386" y="147"/>
                  </a:lnTo>
                  <a:lnTo>
                    <a:pt x="381" y="160"/>
                  </a:lnTo>
                  <a:lnTo>
                    <a:pt x="372" y="171"/>
                  </a:lnTo>
                  <a:lnTo>
                    <a:pt x="362" y="182"/>
                  </a:lnTo>
                  <a:lnTo>
                    <a:pt x="353" y="194"/>
                  </a:lnTo>
                  <a:lnTo>
                    <a:pt x="340" y="205"/>
                  </a:lnTo>
                  <a:lnTo>
                    <a:pt x="326" y="215"/>
                  </a:lnTo>
                  <a:lnTo>
                    <a:pt x="310" y="223"/>
                  </a:lnTo>
                  <a:lnTo>
                    <a:pt x="295" y="232"/>
                  </a:lnTo>
                  <a:lnTo>
                    <a:pt x="278" y="240"/>
                  </a:lnTo>
                  <a:lnTo>
                    <a:pt x="260" y="246"/>
                  </a:lnTo>
                  <a:lnTo>
                    <a:pt x="240" y="251"/>
                  </a:lnTo>
                  <a:lnTo>
                    <a:pt x="220" y="256"/>
                  </a:lnTo>
                  <a:lnTo>
                    <a:pt x="220" y="256"/>
                  </a:lnTo>
                  <a:lnTo>
                    <a:pt x="200" y="258"/>
                  </a:lnTo>
                  <a:lnTo>
                    <a:pt x="181" y="260"/>
                  </a:lnTo>
                  <a:lnTo>
                    <a:pt x="161" y="261"/>
                  </a:lnTo>
                  <a:lnTo>
                    <a:pt x="143" y="260"/>
                  </a:lnTo>
                  <a:lnTo>
                    <a:pt x="124" y="257"/>
                  </a:lnTo>
                  <a:lnTo>
                    <a:pt x="107" y="254"/>
                  </a:lnTo>
                  <a:lnTo>
                    <a:pt x="91" y="250"/>
                  </a:lnTo>
                  <a:lnTo>
                    <a:pt x="75" y="244"/>
                  </a:lnTo>
                  <a:lnTo>
                    <a:pt x="61" y="237"/>
                  </a:lnTo>
                  <a:lnTo>
                    <a:pt x="48" y="230"/>
                  </a:lnTo>
                  <a:lnTo>
                    <a:pt x="37" y="222"/>
                  </a:lnTo>
                  <a:lnTo>
                    <a:pt x="26" y="212"/>
                  </a:lnTo>
                  <a:lnTo>
                    <a:pt x="17" y="202"/>
                  </a:lnTo>
                  <a:lnTo>
                    <a:pt x="10" y="191"/>
                  </a:lnTo>
                  <a:lnTo>
                    <a:pt x="6" y="179"/>
                  </a:lnTo>
                  <a:lnTo>
                    <a:pt x="2" y="167"/>
                  </a:lnTo>
                  <a:lnTo>
                    <a:pt x="2" y="167"/>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7" name="Freeform 12"/>
            <p:cNvSpPr>
              <a:spLocks/>
            </p:cNvSpPr>
            <p:nvPr/>
          </p:nvSpPr>
          <p:spPr bwMode="auto">
            <a:xfrm>
              <a:off x="415" y="315"/>
              <a:ext cx="67" cy="82"/>
            </a:xfrm>
            <a:custGeom>
              <a:avLst/>
              <a:gdLst/>
              <a:ahLst/>
              <a:cxnLst>
                <a:cxn ang="0">
                  <a:pos x="26" y="79"/>
                </a:cxn>
                <a:cxn ang="0">
                  <a:pos x="26" y="79"/>
                </a:cxn>
                <a:cxn ang="0">
                  <a:pos x="43" y="77"/>
                </a:cxn>
                <a:cxn ang="0">
                  <a:pos x="58" y="77"/>
                </a:cxn>
                <a:cxn ang="0">
                  <a:pos x="58" y="77"/>
                </a:cxn>
                <a:cxn ang="0">
                  <a:pos x="64" y="67"/>
                </a:cxn>
                <a:cxn ang="0">
                  <a:pos x="67" y="55"/>
                </a:cxn>
                <a:cxn ang="0">
                  <a:pos x="67" y="55"/>
                </a:cxn>
                <a:cxn ang="0">
                  <a:pos x="67" y="47"/>
                </a:cxn>
                <a:cxn ang="0">
                  <a:pos x="67" y="39"/>
                </a:cxn>
                <a:cxn ang="0">
                  <a:pos x="65" y="30"/>
                </a:cxn>
                <a:cxn ang="0">
                  <a:pos x="61" y="22"/>
                </a:cxn>
                <a:cxn ang="0">
                  <a:pos x="58" y="15"/>
                </a:cxn>
                <a:cxn ang="0">
                  <a:pos x="52" y="9"/>
                </a:cxn>
                <a:cxn ang="0">
                  <a:pos x="47" y="5"/>
                </a:cxn>
                <a:cxn ang="0">
                  <a:pos x="40" y="2"/>
                </a:cxn>
                <a:cxn ang="0">
                  <a:pos x="40" y="2"/>
                </a:cxn>
                <a:cxn ang="0">
                  <a:pos x="34" y="0"/>
                </a:cxn>
                <a:cxn ang="0">
                  <a:pos x="27" y="2"/>
                </a:cxn>
                <a:cxn ang="0">
                  <a:pos x="21" y="5"/>
                </a:cxn>
                <a:cxn ang="0">
                  <a:pos x="14" y="9"/>
                </a:cxn>
                <a:cxn ang="0">
                  <a:pos x="10" y="13"/>
                </a:cxn>
                <a:cxn ang="0">
                  <a:pos x="6" y="20"/>
                </a:cxn>
                <a:cxn ang="0">
                  <a:pos x="3" y="29"/>
                </a:cxn>
                <a:cxn ang="0">
                  <a:pos x="0" y="37"/>
                </a:cxn>
                <a:cxn ang="0">
                  <a:pos x="0" y="37"/>
                </a:cxn>
                <a:cxn ang="0">
                  <a:pos x="0" y="50"/>
                </a:cxn>
                <a:cxn ang="0">
                  <a:pos x="2" y="63"/>
                </a:cxn>
                <a:cxn ang="0">
                  <a:pos x="6" y="72"/>
                </a:cxn>
                <a:cxn ang="0">
                  <a:pos x="13" y="82"/>
                </a:cxn>
                <a:cxn ang="0">
                  <a:pos x="13" y="82"/>
                </a:cxn>
                <a:cxn ang="0">
                  <a:pos x="26" y="79"/>
                </a:cxn>
                <a:cxn ang="0">
                  <a:pos x="26" y="79"/>
                </a:cxn>
              </a:cxnLst>
              <a:rect l="0" t="0" r="r" b="b"/>
              <a:pathLst>
                <a:path w="67" h="82">
                  <a:moveTo>
                    <a:pt x="26" y="79"/>
                  </a:moveTo>
                  <a:lnTo>
                    <a:pt x="26" y="79"/>
                  </a:lnTo>
                  <a:lnTo>
                    <a:pt x="43" y="77"/>
                  </a:lnTo>
                  <a:lnTo>
                    <a:pt x="58" y="77"/>
                  </a:lnTo>
                  <a:lnTo>
                    <a:pt x="58" y="77"/>
                  </a:lnTo>
                  <a:lnTo>
                    <a:pt x="64" y="67"/>
                  </a:lnTo>
                  <a:lnTo>
                    <a:pt x="67" y="55"/>
                  </a:lnTo>
                  <a:lnTo>
                    <a:pt x="67" y="55"/>
                  </a:lnTo>
                  <a:lnTo>
                    <a:pt x="67" y="47"/>
                  </a:lnTo>
                  <a:lnTo>
                    <a:pt x="67" y="39"/>
                  </a:lnTo>
                  <a:lnTo>
                    <a:pt x="65" y="30"/>
                  </a:lnTo>
                  <a:lnTo>
                    <a:pt x="61" y="22"/>
                  </a:lnTo>
                  <a:lnTo>
                    <a:pt x="58" y="15"/>
                  </a:lnTo>
                  <a:lnTo>
                    <a:pt x="52" y="9"/>
                  </a:lnTo>
                  <a:lnTo>
                    <a:pt x="47" y="5"/>
                  </a:lnTo>
                  <a:lnTo>
                    <a:pt x="40" y="2"/>
                  </a:lnTo>
                  <a:lnTo>
                    <a:pt x="40" y="2"/>
                  </a:lnTo>
                  <a:lnTo>
                    <a:pt x="34" y="0"/>
                  </a:lnTo>
                  <a:lnTo>
                    <a:pt x="27" y="2"/>
                  </a:lnTo>
                  <a:lnTo>
                    <a:pt x="21" y="5"/>
                  </a:lnTo>
                  <a:lnTo>
                    <a:pt x="14" y="9"/>
                  </a:lnTo>
                  <a:lnTo>
                    <a:pt x="10" y="13"/>
                  </a:lnTo>
                  <a:lnTo>
                    <a:pt x="6" y="20"/>
                  </a:lnTo>
                  <a:lnTo>
                    <a:pt x="3" y="29"/>
                  </a:lnTo>
                  <a:lnTo>
                    <a:pt x="0" y="37"/>
                  </a:lnTo>
                  <a:lnTo>
                    <a:pt x="0" y="37"/>
                  </a:lnTo>
                  <a:lnTo>
                    <a:pt x="0" y="50"/>
                  </a:lnTo>
                  <a:lnTo>
                    <a:pt x="2" y="63"/>
                  </a:lnTo>
                  <a:lnTo>
                    <a:pt x="6" y="72"/>
                  </a:lnTo>
                  <a:lnTo>
                    <a:pt x="13" y="82"/>
                  </a:lnTo>
                  <a:lnTo>
                    <a:pt x="13" y="82"/>
                  </a:lnTo>
                  <a:lnTo>
                    <a:pt x="26" y="79"/>
                  </a:lnTo>
                  <a:lnTo>
                    <a:pt x="26" y="79"/>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 name="Freeform 13"/>
            <p:cNvSpPr>
              <a:spLocks/>
            </p:cNvSpPr>
            <p:nvPr/>
          </p:nvSpPr>
          <p:spPr bwMode="auto">
            <a:xfrm>
              <a:off x="428" y="313"/>
              <a:ext cx="28" cy="50"/>
            </a:xfrm>
            <a:custGeom>
              <a:avLst/>
              <a:gdLst/>
              <a:ahLst/>
              <a:cxnLst>
                <a:cxn ang="0">
                  <a:pos x="0" y="28"/>
                </a:cxn>
                <a:cxn ang="0">
                  <a:pos x="0" y="28"/>
                </a:cxn>
                <a:cxn ang="0">
                  <a:pos x="0" y="18"/>
                </a:cxn>
                <a:cxn ang="0">
                  <a:pos x="1" y="10"/>
                </a:cxn>
                <a:cxn ang="0">
                  <a:pos x="4" y="2"/>
                </a:cxn>
                <a:cxn ang="0">
                  <a:pos x="7" y="1"/>
                </a:cxn>
                <a:cxn ang="0">
                  <a:pos x="10" y="0"/>
                </a:cxn>
                <a:cxn ang="0">
                  <a:pos x="10" y="0"/>
                </a:cxn>
                <a:cxn ang="0">
                  <a:pos x="13" y="0"/>
                </a:cxn>
                <a:cxn ang="0">
                  <a:pos x="16" y="1"/>
                </a:cxn>
                <a:cxn ang="0">
                  <a:pos x="20" y="5"/>
                </a:cxn>
                <a:cxn ang="0">
                  <a:pos x="24" y="12"/>
                </a:cxn>
                <a:cxn ang="0">
                  <a:pos x="27" y="22"/>
                </a:cxn>
                <a:cxn ang="0">
                  <a:pos x="27" y="22"/>
                </a:cxn>
                <a:cxn ang="0">
                  <a:pos x="28" y="32"/>
                </a:cxn>
                <a:cxn ang="0">
                  <a:pos x="27" y="41"/>
                </a:cxn>
                <a:cxn ang="0">
                  <a:pos x="23" y="46"/>
                </a:cxn>
                <a:cxn ang="0">
                  <a:pos x="21" y="49"/>
                </a:cxn>
                <a:cxn ang="0">
                  <a:pos x="18" y="50"/>
                </a:cxn>
                <a:cxn ang="0">
                  <a:pos x="18" y="50"/>
                </a:cxn>
                <a:cxn ang="0">
                  <a:pos x="16" y="50"/>
                </a:cxn>
                <a:cxn ang="0">
                  <a:pos x="13" y="49"/>
                </a:cxn>
                <a:cxn ang="0">
                  <a:pos x="7" y="45"/>
                </a:cxn>
                <a:cxn ang="0">
                  <a:pos x="3" y="36"/>
                </a:cxn>
                <a:cxn ang="0">
                  <a:pos x="0" y="28"/>
                </a:cxn>
                <a:cxn ang="0">
                  <a:pos x="0" y="28"/>
                </a:cxn>
              </a:cxnLst>
              <a:rect l="0" t="0" r="r" b="b"/>
              <a:pathLst>
                <a:path w="28" h="50">
                  <a:moveTo>
                    <a:pt x="0" y="28"/>
                  </a:moveTo>
                  <a:lnTo>
                    <a:pt x="0" y="28"/>
                  </a:lnTo>
                  <a:lnTo>
                    <a:pt x="0" y="18"/>
                  </a:lnTo>
                  <a:lnTo>
                    <a:pt x="1" y="10"/>
                  </a:lnTo>
                  <a:lnTo>
                    <a:pt x="4" y="2"/>
                  </a:lnTo>
                  <a:lnTo>
                    <a:pt x="7" y="1"/>
                  </a:lnTo>
                  <a:lnTo>
                    <a:pt x="10" y="0"/>
                  </a:lnTo>
                  <a:lnTo>
                    <a:pt x="10" y="0"/>
                  </a:lnTo>
                  <a:lnTo>
                    <a:pt x="13" y="0"/>
                  </a:lnTo>
                  <a:lnTo>
                    <a:pt x="16" y="1"/>
                  </a:lnTo>
                  <a:lnTo>
                    <a:pt x="20" y="5"/>
                  </a:lnTo>
                  <a:lnTo>
                    <a:pt x="24" y="12"/>
                  </a:lnTo>
                  <a:lnTo>
                    <a:pt x="27" y="22"/>
                  </a:lnTo>
                  <a:lnTo>
                    <a:pt x="27" y="22"/>
                  </a:lnTo>
                  <a:lnTo>
                    <a:pt x="28" y="32"/>
                  </a:lnTo>
                  <a:lnTo>
                    <a:pt x="27" y="41"/>
                  </a:lnTo>
                  <a:lnTo>
                    <a:pt x="23" y="46"/>
                  </a:lnTo>
                  <a:lnTo>
                    <a:pt x="21" y="49"/>
                  </a:lnTo>
                  <a:lnTo>
                    <a:pt x="18" y="50"/>
                  </a:lnTo>
                  <a:lnTo>
                    <a:pt x="18" y="50"/>
                  </a:lnTo>
                  <a:lnTo>
                    <a:pt x="16" y="50"/>
                  </a:lnTo>
                  <a:lnTo>
                    <a:pt x="13" y="49"/>
                  </a:lnTo>
                  <a:lnTo>
                    <a:pt x="7" y="45"/>
                  </a:lnTo>
                  <a:lnTo>
                    <a:pt x="3" y="36"/>
                  </a:lnTo>
                  <a:lnTo>
                    <a:pt x="0" y="28"/>
                  </a:lnTo>
                  <a:lnTo>
                    <a:pt x="0" y="28"/>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9" name="Freeform 14"/>
            <p:cNvSpPr>
              <a:spLocks/>
            </p:cNvSpPr>
            <p:nvPr/>
          </p:nvSpPr>
          <p:spPr bwMode="auto">
            <a:xfrm>
              <a:off x="556" y="310"/>
              <a:ext cx="52" cy="63"/>
            </a:xfrm>
            <a:custGeom>
              <a:avLst/>
              <a:gdLst/>
              <a:ahLst/>
              <a:cxnLst>
                <a:cxn ang="0">
                  <a:pos x="21" y="60"/>
                </a:cxn>
                <a:cxn ang="0">
                  <a:pos x="21" y="60"/>
                </a:cxn>
                <a:cxn ang="0">
                  <a:pos x="34" y="59"/>
                </a:cxn>
                <a:cxn ang="0">
                  <a:pos x="47" y="59"/>
                </a:cxn>
                <a:cxn ang="0">
                  <a:pos x="47" y="59"/>
                </a:cxn>
                <a:cxn ang="0">
                  <a:pos x="50" y="52"/>
                </a:cxn>
                <a:cxn ang="0">
                  <a:pos x="52" y="42"/>
                </a:cxn>
                <a:cxn ang="0">
                  <a:pos x="52" y="42"/>
                </a:cxn>
                <a:cxn ang="0">
                  <a:pos x="52" y="35"/>
                </a:cxn>
                <a:cxn ang="0">
                  <a:pos x="52" y="28"/>
                </a:cxn>
                <a:cxn ang="0">
                  <a:pos x="51" y="22"/>
                </a:cxn>
                <a:cxn ang="0">
                  <a:pos x="50" y="17"/>
                </a:cxn>
                <a:cxn ang="0">
                  <a:pos x="45" y="11"/>
                </a:cxn>
                <a:cxn ang="0">
                  <a:pos x="43" y="7"/>
                </a:cxn>
                <a:cxn ang="0">
                  <a:pos x="37" y="3"/>
                </a:cxn>
                <a:cxn ang="0">
                  <a:pos x="33" y="1"/>
                </a:cxn>
                <a:cxn ang="0">
                  <a:pos x="33" y="1"/>
                </a:cxn>
                <a:cxn ang="0">
                  <a:pos x="27" y="0"/>
                </a:cxn>
                <a:cxn ang="0">
                  <a:pos x="21" y="1"/>
                </a:cxn>
                <a:cxn ang="0">
                  <a:pos x="17" y="3"/>
                </a:cxn>
                <a:cxn ang="0">
                  <a:pos x="13" y="5"/>
                </a:cxn>
                <a:cxn ang="0">
                  <a:pos x="9" y="10"/>
                </a:cxn>
                <a:cxn ang="0">
                  <a:pos x="6" y="15"/>
                </a:cxn>
                <a:cxn ang="0">
                  <a:pos x="3" y="21"/>
                </a:cxn>
                <a:cxn ang="0">
                  <a:pos x="2" y="28"/>
                </a:cxn>
                <a:cxn ang="0">
                  <a:pos x="2" y="28"/>
                </a:cxn>
                <a:cxn ang="0">
                  <a:pos x="0" y="38"/>
                </a:cxn>
                <a:cxn ang="0">
                  <a:pos x="2" y="48"/>
                </a:cxn>
                <a:cxn ang="0">
                  <a:pos x="6" y="56"/>
                </a:cxn>
                <a:cxn ang="0">
                  <a:pos x="10" y="63"/>
                </a:cxn>
                <a:cxn ang="0">
                  <a:pos x="10" y="63"/>
                </a:cxn>
                <a:cxn ang="0">
                  <a:pos x="21" y="60"/>
                </a:cxn>
                <a:cxn ang="0">
                  <a:pos x="21" y="60"/>
                </a:cxn>
              </a:cxnLst>
              <a:rect l="0" t="0" r="r" b="b"/>
              <a:pathLst>
                <a:path w="52" h="63">
                  <a:moveTo>
                    <a:pt x="21" y="60"/>
                  </a:moveTo>
                  <a:lnTo>
                    <a:pt x="21" y="60"/>
                  </a:lnTo>
                  <a:lnTo>
                    <a:pt x="34" y="59"/>
                  </a:lnTo>
                  <a:lnTo>
                    <a:pt x="47" y="59"/>
                  </a:lnTo>
                  <a:lnTo>
                    <a:pt x="47" y="59"/>
                  </a:lnTo>
                  <a:lnTo>
                    <a:pt x="50" y="52"/>
                  </a:lnTo>
                  <a:lnTo>
                    <a:pt x="52" y="42"/>
                  </a:lnTo>
                  <a:lnTo>
                    <a:pt x="52" y="42"/>
                  </a:lnTo>
                  <a:lnTo>
                    <a:pt x="52" y="35"/>
                  </a:lnTo>
                  <a:lnTo>
                    <a:pt x="52" y="28"/>
                  </a:lnTo>
                  <a:lnTo>
                    <a:pt x="51" y="22"/>
                  </a:lnTo>
                  <a:lnTo>
                    <a:pt x="50" y="17"/>
                  </a:lnTo>
                  <a:lnTo>
                    <a:pt x="45" y="11"/>
                  </a:lnTo>
                  <a:lnTo>
                    <a:pt x="43" y="7"/>
                  </a:lnTo>
                  <a:lnTo>
                    <a:pt x="37" y="3"/>
                  </a:lnTo>
                  <a:lnTo>
                    <a:pt x="33" y="1"/>
                  </a:lnTo>
                  <a:lnTo>
                    <a:pt x="33" y="1"/>
                  </a:lnTo>
                  <a:lnTo>
                    <a:pt x="27" y="0"/>
                  </a:lnTo>
                  <a:lnTo>
                    <a:pt x="21" y="1"/>
                  </a:lnTo>
                  <a:lnTo>
                    <a:pt x="17" y="3"/>
                  </a:lnTo>
                  <a:lnTo>
                    <a:pt x="13" y="5"/>
                  </a:lnTo>
                  <a:lnTo>
                    <a:pt x="9" y="10"/>
                  </a:lnTo>
                  <a:lnTo>
                    <a:pt x="6" y="15"/>
                  </a:lnTo>
                  <a:lnTo>
                    <a:pt x="3" y="21"/>
                  </a:lnTo>
                  <a:lnTo>
                    <a:pt x="2" y="28"/>
                  </a:lnTo>
                  <a:lnTo>
                    <a:pt x="2" y="28"/>
                  </a:lnTo>
                  <a:lnTo>
                    <a:pt x="0" y="38"/>
                  </a:lnTo>
                  <a:lnTo>
                    <a:pt x="2" y="48"/>
                  </a:lnTo>
                  <a:lnTo>
                    <a:pt x="6" y="56"/>
                  </a:lnTo>
                  <a:lnTo>
                    <a:pt x="10" y="63"/>
                  </a:lnTo>
                  <a:lnTo>
                    <a:pt x="10" y="63"/>
                  </a:lnTo>
                  <a:lnTo>
                    <a:pt x="21" y="60"/>
                  </a:lnTo>
                  <a:lnTo>
                    <a:pt x="21" y="6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15"/>
            <p:cNvSpPr>
              <a:spLocks/>
            </p:cNvSpPr>
            <p:nvPr/>
          </p:nvSpPr>
          <p:spPr bwMode="auto">
            <a:xfrm>
              <a:off x="566" y="307"/>
              <a:ext cx="23" cy="39"/>
            </a:xfrm>
            <a:custGeom>
              <a:avLst/>
              <a:gdLst/>
              <a:ahLst/>
              <a:cxnLst>
                <a:cxn ang="0">
                  <a:pos x="2" y="23"/>
                </a:cxn>
                <a:cxn ang="0">
                  <a:pos x="2" y="23"/>
                </a:cxn>
                <a:cxn ang="0">
                  <a:pos x="0" y="14"/>
                </a:cxn>
                <a:cxn ang="0">
                  <a:pos x="2" y="7"/>
                </a:cxn>
                <a:cxn ang="0">
                  <a:pos x="4" y="3"/>
                </a:cxn>
                <a:cxn ang="0">
                  <a:pos x="9" y="0"/>
                </a:cxn>
                <a:cxn ang="0">
                  <a:pos x="9" y="0"/>
                </a:cxn>
                <a:cxn ang="0">
                  <a:pos x="13" y="1"/>
                </a:cxn>
                <a:cxn ang="0">
                  <a:pos x="17" y="4"/>
                </a:cxn>
                <a:cxn ang="0">
                  <a:pos x="20" y="11"/>
                </a:cxn>
                <a:cxn ang="0">
                  <a:pos x="23" y="18"/>
                </a:cxn>
                <a:cxn ang="0">
                  <a:pos x="23" y="18"/>
                </a:cxn>
                <a:cxn ang="0">
                  <a:pos x="23" y="25"/>
                </a:cxn>
                <a:cxn ang="0">
                  <a:pos x="21" y="32"/>
                </a:cxn>
                <a:cxn ang="0">
                  <a:pos x="18" y="37"/>
                </a:cxn>
                <a:cxn ang="0">
                  <a:pos x="16" y="39"/>
                </a:cxn>
                <a:cxn ang="0">
                  <a:pos x="16" y="39"/>
                </a:cxn>
                <a:cxn ang="0">
                  <a:pos x="10" y="38"/>
                </a:cxn>
                <a:cxn ang="0">
                  <a:pos x="7" y="35"/>
                </a:cxn>
                <a:cxn ang="0">
                  <a:pos x="3" y="30"/>
                </a:cxn>
                <a:cxn ang="0">
                  <a:pos x="2" y="23"/>
                </a:cxn>
                <a:cxn ang="0">
                  <a:pos x="2" y="23"/>
                </a:cxn>
              </a:cxnLst>
              <a:rect l="0" t="0" r="r" b="b"/>
              <a:pathLst>
                <a:path w="23" h="39">
                  <a:moveTo>
                    <a:pt x="2" y="23"/>
                  </a:moveTo>
                  <a:lnTo>
                    <a:pt x="2" y="23"/>
                  </a:lnTo>
                  <a:lnTo>
                    <a:pt x="0" y="14"/>
                  </a:lnTo>
                  <a:lnTo>
                    <a:pt x="2" y="7"/>
                  </a:lnTo>
                  <a:lnTo>
                    <a:pt x="4" y="3"/>
                  </a:lnTo>
                  <a:lnTo>
                    <a:pt x="9" y="0"/>
                  </a:lnTo>
                  <a:lnTo>
                    <a:pt x="9" y="0"/>
                  </a:lnTo>
                  <a:lnTo>
                    <a:pt x="13" y="1"/>
                  </a:lnTo>
                  <a:lnTo>
                    <a:pt x="17" y="4"/>
                  </a:lnTo>
                  <a:lnTo>
                    <a:pt x="20" y="11"/>
                  </a:lnTo>
                  <a:lnTo>
                    <a:pt x="23" y="18"/>
                  </a:lnTo>
                  <a:lnTo>
                    <a:pt x="23" y="18"/>
                  </a:lnTo>
                  <a:lnTo>
                    <a:pt x="23" y="25"/>
                  </a:lnTo>
                  <a:lnTo>
                    <a:pt x="21" y="32"/>
                  </a:lnTo>
                  <a:lnTo>
                    <a:pt x="18" y="37"/>
                  </a:lnTo>
                  <a:lnTo>
                    <a:pt x="16" y="39"/>
                  </a:lnTo>
                  <a:lnTo>
                    <a:pt x="16" y="39"/>
                  </a:lnTo>
                  <a:lnTo>
                    <a:pt x="10" y="38"/>
                  </a:lnTo>
                  <a:lnTo>
                    <a:pt x="7" y="35"/>
                  </a:lnTo>
                  <a:lnTo>
                    <a:pt x="3" y="30"/>
                  </a:lnTo>
                  <a:lnTo>
                    <a:pt x="2" y="23"/>
                  </a:lnTo>
                  <a:lnTo>
                    <a:pt x="2" y="23"/>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16"/>
            <p:cNvSpPr>
              <a:spLocks/>
            </p:cNvSpPr>
            <p:nvPr/>
          </p:nvSpPr>
          <p:spPr bwMode="auto">
            <a:xfrm>
              <a:off x="315" y="480"/>
              <a:ext cx="431" cy="268"/>
            </a:xfrm>
            <a:custGeom>
              <a:avLst/>
              <a:gdLst/>
              <a:ahLst/>
              <a:cxnLst>
                <a:cxn ang="0">
                  <a:pos x="9" y="29"/>
                </a:cxn>
                <a:cxn ang="0">
                  <a:pos x="5" y="54"/>
                </a:cxn>
                <a:cxn ang="0">
                  <a:pos x="0" y="92"/>
                </a:cxn>
                <a:cxn ang="0">
                  <a:pos x="3" y="137"/>
                </a:cxn>
                <a:cxn ang="0">
                  <a:pos x="13" y="172"/>
                </a:cxn>
                <a:cxn ang="0">
                  <a:pos x="23" y="194"/>
                </a:cxn>
                <a:cxn ang="0">
                  <a:pos x="38" y="213"/>
                </a:cxn>
                <a:cxn ang="0">
                  <a:pos x="58" y="229"/>
                </a:cxn>
                <a:cxn ang="0">
                  <a:pos x="82" y="240"/>
                </a:cxn>
                <a:cxn ang="0">
                  <a:pos x="114" y="246"/>
                </a:cxn>
                <a:cxn ang="0">
                  <a:pos x="152" y="246"/>
                </a:cxn>
                <a:cxn ang="0">
                  <a:pos x="198" y="239"/>
                </a:cxn>
                <a:cxn ang="0">
                  <a:pos x="229" y="229"/>
                </a:cxn>
                <a:cxn ang="0">
                  <a:pos x="315" y="172"/>
                </a:cxn>
                <a:cxn ang="0">
                  <a:pos x="340" y="209"/>
                </a:cxn>
                <a:cxn ang="0">
                  <a:pos x="357" y="240"/>
                </a:cxn>
                <a:cxn ang="0">
                  <a:pos x="364" y="261"/>
                </a:cxn>
                <a:cxn ang="0">
                  <a:pos x="364" y="268"/>
                </a:cxn>
                <a:cxn ang="0">
                  <a:pos x="378" y="268"/>
                </a:cxn>
                <a:cxn ang="0">
                  <a:pos x="398" y="263"/>
                </a:cxn>
                <a:cxn ang="0">
                  <a:pos x="420" y="249"/>
                </a:cxn>
                <a:cxn ang="0">
                  <a:pos x="431" y="236"/>
                </a:cxn>
                <a:cxn ang="0">
                  <a:pos x="415" y="230"/>
                </a:cxn>
                <a:cxn ang="0">
                  <a:pos x="398" y="227"/>
                </a:cxn>
                <a:cxn ang="0">
                  <a:pos x="378" y="229"/>
                </a:cxn>
                <a:cxn ang="0">
                  <a:pos x="374" y="210"/>
                </a:cxn>
                <a:cxn ang="0">
                  <a:pos x="357" y="171"/>
                </a:cxn>
                <a:cxn ang="0">
                  <a:pos x="344" y="151"/>
                </a:cxn>
                <a:cxn ang="0">
                  <a:pos x="327" y="134"/>
                </a:cxn>
                <a:cxn ang="0">
                  <a:pos x="307" y="124"/>
                </a:cxn>
                <a:cxn ang="0">
                  <a:pos x="284" y="123"/>
                </a:cxn>
                <a:cxn ang="0">
                  <a:pos x="269" y="0"/>
                </a:cxn>
                <a:cxn ang="0">
                  <a:pos x="264" y="5"/>
                </a:cxn>
                <a:cxn ang="0">
                  <a:pos x="230" y="24"/>
                </a:cxn>
                <a:cxn ang="0">
                  <a:pos x="200" y="37"/>
                </a:cxn>
                <a:cxn ang="0">
                  <a:pos x="164" y="46"/>
                </a:cxn>
                <a:cxn ang="0">
                  <a:pos x="119" y="50"/>
                </a:cxn>
                <a:cxn ang="0">
                  <a:pos x="67" y="44"/>
                </a:cxn>
                <a:cxn ang="0">
                  <a:pos x="9" y="29"/>
                </a:cxn>
              </a:cxnLst>
              <a:rect l="0" t="0" r="r" b="b"/>
              <a:pathLst>
                <a:path w="431" h="268">
                  <a:moveTo>
                    <a:pt x="9" y="29"/>
                  </a:moveTo>
                  <a:lnTo>
                    <a:pt x="9" y="29"/>
                  </a:lnTo>
                  <a:lnTo>
                    <a:pt x="6" y="40"/>
                  </a:lnTo>
                  <a:lnTo>
                    <a:pt x="5" y="54"/>
                  </a:lnTo>
                  <a:lnTo>
                    <a:pt x="2" y="72"/>
                  </a:lnTo>
                  <a:lnTo>
                    <a:pt x="0" y="92"/>
                  </a:lnTo>
                  <a:lnTo>
                    <a:pt x="2" y="115"/>
                  </a:lnTo>
                  <a:lnTo>
                    <a:pt x="3" y="137"/>
                  </a:lnTo>
                  <a:lnTo>
                    <a:pt x="9" y="161"/>
                  </a:lnTo>
                  <a:lnTo>
                    <a:pt x="13" y="172"/>
                  </a:lnTo>
                  <a:lnTo>
                    <a:pt x="17" y="184"/>
                  </a:lnTo>
                  <a:lnTo>
                    <a:pt x="23" y="194"/>
                  </a:lnTo>
                  <a:lnTo>
                    <a:pt x="30" y="203"/>
                  </a:lnTo>
                  <a:lnTo>
                    <a:pt x="38" y="213"/>
                  </a:lnTo>
                  <a:lnTo>
                    <a:pt x="47" y="222"/>
                  </a:lnTo>
                  <a:lnTo>
                    <a:pt x="58" y="229"/>
                  </a:lnTo>
                  <a:lnTo>
                    <a:pt x="69" y="234"/>
                  </a:lnTo>
                  <a:lnTo>
                    <a:pt x="82" y="240"/>
                  </a:lnTo>
                  <a:lnTo>
                    <a:pt x="98" y="244"/>
                  </a:lnTo>
                  <a:lnTo>
                    <a:pt x="114" y="246"/>
                  </a:lnTo>
                  <a:lnTo>
                    <a:pt x="133" y="247"/>
                  </a:lnTo>
                  <a:lnTo>
                    <a:pt x="152" y="246"/>
                  </a:lnTo>
                  <a:lnTo>
                    <a:pt x="174" y="244"/>
                  </a:lnTo>
                  <a:lnTo>
                    <a:pt x="198" y="239"/>
                  </a:lnTo>
                  <a:lnTo>
                    <a:pt x="223" y="233"/>
                  </a:lnTo>
                  <a:lnTo>
                    <a:pt x="229" y="229"/>
                  </a:lnTo>
                  <a:lnTo>
                    <a:pt x="315" y="172"/>
                  </a:lnTo>
                  <a:lnTo>
                    <a:pt x="315" y="172"/>
                  </a:lnTo>
                  <a:lnTo>
                    <a:pt x="323" y="184"/>
                  </a:lnTo>
                  <a:lnTo>
                    <a:pt x="340" y="209"/>
                  </a:lnTo>
                  <a:lnTo>
                    <a:pt x="348" y="225"/>
                  </a:lnTo>
                  <a:lnTo>
                    <a:pt x="357" y="240"/>
                  </a:lnTo>
                  <a:lnTo>
                    <a:pt x="362" y="254"/>
                  </a:lnTo>
                  <a:lnTo>
                    <a:pt x="364" y="261"/>
                  </a:lnTo>
                  <a:lnTo>
                    <a:pt x="364" y="268"/>
                  </a:lnTo>
                  <a:lnTo>
                    <a:pt x="364" y="268"/>
                  </a:lnTo>
                  <a:lnTo>
                    <a:pt x="371" y="268"/>
                  </a:lnTo>
                  <a:lnTo>
                    <a:pt x="378" y="268"/>
                  </a:lnTo>
                  <a:lnTo>
                    <a:pt x="386" y="267"/>
                  </a:lnTo>
                  <a:lnTo>
                    <a:pt x="398" y="263"/>
                  </a:lnTo>
                  <a:lnTo>
                    <a:pt x="409" y="257"/>
                  </a:lnTo>
                  <a:lnTo>
                    <a:pt x="420" y="249"/>
                  </a:lnTo>
                  <a:lnTo>
                    <a:pt x="431" y="236"/>
                  </a:lnTo>
                  <a:lnTo>
                    <a:pt x="431" y="236"/>
                  </a:lnTo>
                  <a:lnTo>
                    <a:pt x="426" y="234"/>
                  </a:lnTo>
                  <a:lnTo>
                    <a:pt x="415" y="230"/>
                  </a:lnTo>
                  <a:lnTo>
                    <a:pt x="408" y="229"/>
                  </a:lnTo>
                  <a:lnTo>
                    <a:pt x="398" y="227"/>
                  </a:lnTo>
                  <a:lnTo>
                    <a:pt x="388" y="227"/>
                  </a:lnTo>
                  <a:lnTo>
                    <a:pt x="378" y="229"/>
                  </a:lnTo>
                  <a:lnTo>
                    <a:pt x="378" y="229"/>
                  </a:lnTo>
                  <a:lnTo>
                    <a:pt x="374" y="210"/>
                  </a:lnTo>
                  <a:lnTo>
                    <a:pt x="367" y="192"/>
                  </a:lnTo>
                  <a:lnTo>
                    <a:pt x="357" y="171"/>
                  </a:lnTo>
                  <a:lnTo>
                    <a:pt x="351" y="161"/>
                  </a:lnTo>
                  <a:lnTo>
                    <a:pt x="344" y="151"/>
                  </a:lnTo>
                  <a:lnTo>
                    <a:pt x="336" y="141"/>
                  </a:lnTo>
                  <a:lnTo>
                    <a:pt x="327" y="134"/>
                  </a:lnTo>
                  <a:lnTo>
                    <a:pt x="317" y="129"/>
                  </a:lnTo>
                  <a:lnTo>
                    <a:pt x="307" y="124"/>
                  </a:lnTo>
                  <a:lnTo>
                    <a:pt x="296" y="123"/>
                  </a:lnTo>
                  <a:lnTo>
                    <a:pt x="284" y="123"/>
                  </a:lnTo>
                  <a:lnTo>
                    <a:pt x="234" y="163"/>
                  </a:lnTo>
                  <a:lnTo>
                    <a:pt x="269" y="0"/>
                  </a:lnTo>
                  <a:lnTo>
                    <a:pt x="269" y="0"/>
                  </a:lnTo>
                  <a:lnTo>
                    <a:pt x="264" y="5"/>
                  </a:lnTo>
                  <a:lnTo>
                    <a:pt x="251" y="13"/>
                  </a:lnTo>
                  <a:lnTo>
                    <a:pt x="230" y="24"/>
                  </a:lnTo>
                  <a:lnTo>
                    <a:pt x="216" y="31"/>
                  </a:lnTo>
                  <a:lnTo>
                    <a:pt x="200" y="37"/>
                  </a:lnTo>
                  <a:lnTo>
                    <a:pt x="183" y="41"/>
                  </a:lnTo>
                  <a:lnTo>
                    <a:pt x="164" y="46"/>
                  </a:lnTo>
                  <a:lnTo>
                    <a:pt x="143" y="48"/>
                  </a:lnTo>
                  <a:lnTo>
                    <a:pt x="119" y="50"/>
                  </a:lnTo>
                  <a:lnTo>
                    <a:pt x="93" y="48"/>
                  </a:lnTo>
                  <a:lnTo>
                    <a:pt x="67" y="44"/>
                  </a:lnTo>
                  <a:lnTo>
                    <a:pt x="38" y="38"/>
                  </a:lnTo>
                  <a:lnTo>
                    <a:pt x="9" y="29"/>
                  </a:lnTo>
                  <a:lnTo>
                    <a:pt x="9" y="29"/>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17"/>
            <p:cNvSpPr>
              <a:spLocks/>
            </p:cNvSpPr>
            <p:nvPr/>
          </p:nvSpPr>
          <p:spPr bwMode="auto">
            <a:xfrm>
              <a:off x="556" y="672"/>
              <a:ext cx="147" cy="157"/>
            </a:xfrm>
            <a:custGeom>
              <a:avLst/>
              <a:gdLst/>
              <a:ahLst/>
              <a:cxnLst>
                <a:cxn ang="0">
                  <a:pos x="0" y="21"/>
                </a:cxn>
                <a:cxn ang="0">
                  <a:pos x="0" y="21"/>
                </a:cxn>
                <a:cxn ang="0">
                  <a:pos x="10" y="27"/>
                </a:cxn>
                <a:cxn ang="0">
                  <a:pos x="20" y="34"/>
                </a:cxn>
                <a:cxn ang="0">
                  <a:pos x="31" y="44"/>
                </a:cxn>
                <a:cxn ang="0">
                  <a:pos x="37" y="51"/>
                </a:cxn>
                <a:cxn ang="0">
                  <a:pos x="43" y="59"/>
                </a:cxn>
                <a:cxn ang="0">
                  <a:pos x="47" y="69"/>
                </a:cxn>
                <a:cxn ang="0">
                  <a:pos x="52" y="81"/>
                </a:cxn>
                <a:cxn ang="0">
                  <a:pos x="55" y="93"/>
                </a:cxn>
                <a:cxn ang="0">
                  <a:pos x="58" y="107"/>
                </a:cxn>
                <a:cxn ang="0">
                  <a:pos x="59" y="123"/>
                </a:cxn>
                <a:cxn ang="0">
                  <a:pos x="59" y="140"/>
                </a:cxn>
                <a:cxn ang="0">
                  <a:pos x="59" y="140"/>
                </a:cxn>
                <a:cxn ang="0">
                  <a:pos x="62" y="143"/>
                </a:cxn>
                <a:cxn ang="0">
                  <a:pos x="72" y="148"/>
                </a:cxn>
                <a:cxn ang="0">
                  <a:pos x="81" y="151"/>
                </a:cxn>
                <a:cxn ang="0">
                  <a:pos x="89" y="152"/>
                </a:cxn>
                <a:cxn ang="0">
                  <a:pos x="100" y="155"/>
                </a:cxn>
                <a:cxn ang="0">
                  <a:pos x="113" y="155"/>
                </a:cxn>
                <a:cxn ang="0">
                  <a:pos x="113" y="155"/>
                </a:cxn>
                <a:cxn ang="0">
                  <a:pos x="124" y="157"/>
                </a:cxn>
                <a:cxn ang="0">
                  <a:pos x="134" y="157"/>
                </a:cxn>
                <a:cxn ang="0">
                  <a:pos x="143" y="155"/>
                </a:cxn>
                <a:cxn ang="0">
                  <a:pos x="145" y="154"/>
                </a:cxn>
                <a:cxn ang="0">
                  <a:pos x="147" y="152"/>
                </a:cxn>
                <a:cxn ang="0">
                  <a:pos x="147" y="150"/>
                </a:cxn>
                <a:cxn ang="0">
                  <a:pos x="144" y="147"/>
                </a:cxn>
                <a:cxn ang="0">
                  <a:pos x="138" y="143"/>
                </a:cxn>
                <a:cxn ang="0">
                  <a:pos x="130" y="137"/>
                </a:cxn>
                <a:cxn ang="0">
                  <a:pos x="102" y="124"/>
                </a:cxn>
                <a:cxn ang="0">
                  <a:pos x="102" y="124"/>
                </a:cxn>
                <a:cxn ang="0">
                  <a:pos x="93" y="105"/>
                </a:cxn>
                <a:cxn ang="0">
                  <a:pos x="85" y="85"/>
                </a:cxn>
                <a:cxn ang="0">
                  <a:pos x="74" y="62"/>
                </a:cxn>
                <a:cxn ang="0">
                  <a:pos x="61" y="40"/>
                </a:cxn>
                <a:cxn ang="0">
                  <a:pos x="48" y="20"/>
                </a:cxn>
                <a:cxn ang="0">
                  <a:pos x="43" y="11"/>
                </a:cxn>
                <a:cxn ang="0">
                  <a:pos x="35" y="6"/>
                </a:cxn>
                <a:cxn ang="0">
                  <a:pos x="30" y="2"/>
                </a:cxn>
                <a:cxn ang="0">
                  <a:pos x="24" y="0"/>
                </a:cxn>
                <a:cxn ang="0">
                  <a:pos x="0" y="21"/>
                </a:cxn>
              </a:cxnLst>
              <a:rect l="0" t="0" r="r" b="b"/>
              <a:pathLst>
                <a:path w="147" h="157">
                  <a:moveTo>
                    <a:pt x="0" y="21"/>
                  </a:moveTo>
                  <a:lnTo>
                    <a:pt x="0" y="21"/>
                  </a:lnTo>
                  <a:lnTo>
                    <a:pt x="10" y="27"/>
                  </a:lnTo>
                  <a:lnTo>
                    <a:pt x="20" y="34"/>
                  </a:lnTo>
                  <a:lnTo>
                    <a:pt x="31" y="44"/>
                  </a:lnTo>
                  <a:lnTo>
                    <a:pt x="37" y="51"/>
                  </a:lnTo>
                  <a:lnTo>
                    <a:pt x="43" y="59"/>
                  </a:lnTo>
                  <a:lnTo>
                    <a:pt x="47" y="69"/>
                  </a:lnTo>
                  <a:lnTo>
                    <a:pt x="52" y="81"/>
                  </a:lnTo>
                  <a:lnTo>
                    <a:pt x="55" y="93"/>
                  </a:lnTo>
                  <a:lnTo>
                    <a:pt x="58" y="107"/>
                  </a:lnTo>
                  <a:lnTo>
                    <a:pt x="59" y="123"/>
                  </a:lnTo>
                  <a:lnTo>
                    <a:pt x="59" y="140"/>
                  </a:lnTo>
                  <a:lnTo>
                    <a:pt x="59" y="140"/>
                  </a:lnTo>
                  <a:lnTo>
                    <a:pt x="62" y="143"/>
                  </a:lnTo>
                  <a:lnTo>
                    <a:pt x="72" y="148"/>
                  </a:lnTo>
                  <a:lnTo>
                    <a:pt x="81" y="151"/>
                  </a:lnTo>
                  <a:lnTo>
                    <a:pt x="89" y="152"/>
                  </a:lnTo>
                  <a:lnTo>
                    <a:pt x="100" y="155"/>
                  </a:lnTo>
                  <a:lnTo>
                    <a:pt x="113" y="155"/>
                  </a:lnTo>
                  <a:lnTo>
                    <a:pt x="113" y="155"/>
                  </a:lnTo>
                  <a:lnTo>
                    <a:pt x="124" y="157"/>
                  </a:lnTo>
                  <a:lnTo>
                    <a:pt x="134" y="157"/>
                  </a:lnTo>
                  <a:lnTo>
                    <a:pt x="143" y="155"/>
                  </a:lnTo>
                  <a:lnTo>
                    <a:pt x="145" y="154"/>
                  </a:lnTo>
                  <a:lnTo>
                    <a:pt x="147" y="152"/>
                  </a:lnTo>
                  <a:lnTo>
                    <a:pt x="147" y="150"/>
                  </a:lnTo>
                  <a:lnTo>
                    <a:pt x="144" y="147"/>
                  </a:lnTo>
                  <a:lnTo>
                    <a:pt x="138" y="143"/>
                  </a:lnTo>
                  <a:lnTo>
                    <a:pt x="130" y="137"/>
                  </a:lnTo>
                  <a:lnTo>
                    <a:pt x="102" y="124"/>
                  </a:lnTo>
                  <a:lnTo>
                    <a:pt x="102" y="124"/>
                  </a:lnTo>
                  <a:lnTo>
                    <a:pt x="93" y="105"/>
                  </a:lnTo>
                  <a:lnTo>
                    <a:pt x="85" y="85"/>
                  </a:lnTo>
                  <a:lnTo>
                    <a:pt x="74" y="62"/>
                  </a:lnTo>
                  <a:lnTo>
                    <a:pt x="61" y="40"/>
                  </a:lnTo>
                  <a:lnTo>
                    <a:pt x="48" y="20"/>
                  </a:lnTo>
                  <a:lnTo>
                    <a:pt x="43" y="11"/>
                  </a:lnTo>
                  <a:lnTo>
                    <a:pt x="35" y="6"/>
                  </a:lnTo>
                  <a:lnTo>
                    <a:pt x="30" y="2"/>
                  </a:lnTo>
                  <a:lnTo>
                    <a:pt x="24" y="0"/>
                  </a:lnTo>
                  <a:lnTo>
                    <a:pt x="0" y="21"/>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18"/>
            <p:cNvSpPr>
              <a:spLocks/>
            </p:cNvSpPr>
            <p:nvPr/>
          </p:nvSpPr>
          <p:spPr bwMode="auto">
            <a:xfrm>
              <a:off x="489" y="471"/>
              <a:ext cx="155" cy="143"/>
            </a:xfrm>
            <a:custGeom>
              <a:avLst/>
              <a:gdLst/>
              <a:ahLst/>
              <a:cxnLst>
                <a:cxn ang="0">
                  <a:pos x="26" y="101"/>
                </a:cxn>
                <a:cxn ang="0">
                  <a:pos x="26" y="101"/>
                </a:cxn>
                <a:cxn ang="0">
                  <a:pos x="32" y="102"/>
                </a:cxn>
                <a:cxn ang="0">
                  <a:pos x="46" y="107"/>
                </a:cxn>
                <a:cxn ang="0">
                  <a:pos x="66" y="111"/>
                </a:cxn>
                <a:cxn ang="0">
                  <a:pos x="77" y="112"/>
                </a:cxn>
                <a:cxn ang="0">
                  <a:pos x="87" y="114"/>
                </a:cxn>
                <a:cxn ang="0">
                  <a:pos x="97" y="112"/>
                </a:cxn>
                <a:cxn ang="0">
                  <a:pos x="107" y="110"/>
                </a:cxn>
                <a:cxn ang="0">
                  <a:pos x="115" y="105"/>
                </a:cxn>
                <a:cxn ang="0">
                  <a:pos x="121" y="98"/>
                </a:cxn>
                <a:cxn ang="0">
                  <a:pos x="125" y="88"/>
                </a:cxn>
                <a:cxn ang="0">
                  <a:pos x="126" y="76"/>
                </a:cxn>
                <a:cxn ang="0">
                  <a:pos x="125" y="60"/>
                </a:cxn>
                <a:cxn ang="0">
                  <a:pos x="119" y="40"/>
                </a:cxn>
                <a:cxn ang="0">
                  <a:pos x="119" y="40"/>
                </a:cxn>
                <a:cxn ang="0">
                  <a:pos x="114" y="40"/>
                </a:cxn>
                <a:cxn ang="0">
                  <a:pos x="108" y="40"/>
                </a:cxn>
                <a:cxn ang="0">
                  <a:pos x="104" y="38"/>
                </a:cxn>
                <a:cxn ang="0">
                  <a:pos x="102" y="36"/>
                </a:cxn>
                <a:cxn ang="0">
                  <a:pos x="101" y="33"/>
                </a:cxn>
                <a:cxn ang="0">
                  <a:pos x="101" y="31"/>
                </a:cxn>
                <a:cxn ang="0">
                  <a:pos x="102" y="26"/>
                </a:cxn>
                <a:cxn ang="0">
                  <a:pos x="108" y="16"/>
                </a:cxn>
                <a:cxn ang="0">
                  <a:pos x="121" y="2"/>
                </a:cxn>
                <a:cxn ang="0">
                  <a:pos x="121" y="2"/>
                </a:cxn>
                <a:cxn ang="0">
                  <a:pos x="129" y="1"/>
                </a:cxn>
                <a:cxn ang="0">
                  <a:pos x="136" y="0"/>
                </a:cxn>
                <a:cxn ang="0">
                  <a:pos x="145" y="0"/>
                </a:cxn>
                <a:cxn ang="0">
                  <a:pos x="149" y="0"/>
                </a:cxn>
                <a:cxn ang="0">
                  <a:pos x="152" y="1"/>
                </a:cxn>
                <a:cxn ang="0">
                  <a:pos x="153" y="4"/>
                </a:cxn>
                <a:cxn ang="0">
                  <a:pos x="155" y="7"/>
                </a:cxn>
                <a:cxn ang="0">
                  <a:pos x="155" y="11"/>
                </a:cxn>
                <a:cxn ang="0">
                  <a:pos x="153" y="16"/>
                </a:cxn>
                <a:cxn ang="0">
                  <a:pos x="150" y="24"/>
                </a:cxn>
                <a:cxn ang="0">
                  <a:pos x="146" y="32"/>
                </a:cxn>
                <a:cxn ang="0">
                  <a:pos x="146" y="32"/>
                </a:cxn>
                <a:cxn ang="0">
                  <a:pos x="149" y="42"/>
                </a:cxn>
                <a:cxn ang="0">
                  <a:pos x="150" y="53"/>
                </a:cxn>
                <a:cxn ang="0">
                  <a:pos x="152" y="67"/>
                </a:cxn>
                <a:cxn ang="0">
                  <a:pos x="150" y="83"/>
                </a:cxn>
                <a:cxn ang="0">
                  <a:pos x="148" y="91"/>
                </a:cxn>
                <a:cxn ang="0">
                  <a:pos x="145" y="100"/>
                </a:cxn>
                <a:cxn ang="0">
                  <a:pos x="141" y="108"/>
                </a:cxn>
                <a:cxn ang="0">
                  <a:pos x="135" y="115"/>
                </a:cxn>
                <a:cxn ang="0">
                  <a:pos x="126" y="124"/>
                </a:cxn>
                <a:cxn ang="0">
                  <a:pos x="118" y="132"/>
                </a:cxn>
                <a:cxn ang="0">
                  <a:pos x="118" y="132"/>
                </a:cxn>
                <a:cxn ang="0">
                  <a:pos x="101" y="136"/>
                </a:cxn>
                <a:cxn ang="0">
                  <a:pos x="84" y="139"/>
                </a:cxn>
                <a:cxn ang="0">
                  <a:pos x="63" y="142"/>
                </a:cxn>
                <a:cxn ang="0">
                  <a:pos x="42" y="143"/>
                </a:cxn>
                <a:cxn ang="0">
                  <a:pos x="32" y="143"/>
                </a:cxn>
                <a:cxn ang="0">
                  <a:pos x="24" y="143"/>
                </a:cxn>
                <a:cxn ang="0">
                  <a:pos x="15" y="141"/>
                </a:cxn>
                <a:cxn ang="0">
                  <a:pos x="8" y="138"/>
                </a:cxn>
                <a:cxn ang="0">
                  <a:pos x="4" y="133"/>
                </a:cxn>
                <a:cxn ang="0">
                  <a:pos x="0" y="128"/>
                </a:cxn>
                <a:cxn ang="0">
                  <a:pos x="26" y="101"/>
                </a:cxn>
              </a:cxnLst>
              <a:rect l="0" t="0" r="r" b="b"/>
              <a:pathLst>
                <a:path w="155" h="143">
                  <a:moveTo>
                    <a:pt x="26" y="101"/>
                  </a:moveTo>
                  <a:lnTo>
                    <a:pt x="26" y="101"/>
                  </a:lnTo>
                  <a:lnTo>
                    <a:pt x="32" y="102"/>
                  </a:lnTo>
                  <a:lnTo>
                    <a:pt x="46" y="107"/>
                  </a:lnTo>
                  <a:lnTo>
                    <a:pt x="66" y="111"/>
                  </a:lnTo>
                  <a:lnTo>
                    <a:pt x="77" y="112"/>
                  </a:lnTo>
                  <a:lnTo>
                    <a:pt x="87" y="114"/>
                  </a:lnTo>
                  <a:lnTo>
                    <a:pt x="97" y="112"/>
                  </a:lnTo>
                  <a:lnTo>
                    <a:pt x="107" y="110"/>
                  </a:lnTo>
                  <a:lnTo>
                    <a:pt x="115" y="105"/>
                  </a:lnTo>
                  <a:lnTo>
                    <a:pt x="121" y="98"/>
                  </a:lnTo>
                  <a:lnTo>
                    <a:pt x="125" y="88"/>
                  </a:lnTo>
                  <a:lnTo>
                    <a:pt x="126" y="76"/>
                  </a:lnTo>
                  <a:lnTo>
                    <a:pt x="125" y="60"/>
                  </a:lnTo>
                  <a:lnTo>
                    <a:pt x="119" y="40"/>
                  </a:lnTo>
                  <a:lnTo>
                    <a:pt x="119" y="40"/>
                  </a:lnTo>
                  <a:lnTo>
                    <a:pt x="114" y="40"/>
                  </a:lnTo>
                  <a:lnTo>
                    <a:pt x="108" y="40"/>
                  </a:lnTo>
                  <a:lnTo>
                    <a:pt x="104" y="38"/>
                  </a:lnTo>
                  <a:lnTo>
                    <a:pt x="102" y="36"/>
                  </a:lnTo>
                  <a:lnTo>
                    <a:pt x="101" y="33"/>
                  </a:lnTo>
                  <a:lnTo>
                    <a:pt x="101" y="31"/>
                  </a:lnTo>
                  <a:lnTo>
                    <a:pt x="102" y="26"/>
                  </a:lnTo>
                  <a:lnTo>
                    <a:pt x="108" y="16"/>
                  </a:lnTo>
                  <a:lnTo>
                    <a:pt x="121" y="2"/>
                  </a:lnTo>
                  <a:lnTo>
                    <a:pt x="121" y="2"/>
                  </a:lnTo>
                  <a:lnTo>
                    <a:pt x="129" y="1"/>
                  </a:lnTo>
                  <a:lnTo>
                    <a:pt x="136" y="0"/>
                  </a:lnTo>
                  <a:lnTo>
                    <a:pt x="145" y="0"/>
                  </a:lnTo>
                  <a:lnTo>
                    <a:pt x="149" y="0"/>
                  </a:lnTo>
                  <a:lnTo>
                    <a:pt x="152" y="1"/>
                  </a:lnTo>
                  <a:lnTo>
                    <a:pt x="153" y="4"/>
                  </a:lnTo>
                  <a:lnTo>
                    <a:pt x="155" y="7"/>
                  </a:lnTo>
                  <a:lnTo>
                    <a:pt x="155" y="11"/>
                  </a:lnTo>
                  <a:lnTo>
                    <a:pt x="153" y="16"/>
                  </a:lnTo>
                  <a:lnTo>
                    <a:pt x="150" y="24"/>
                  </a:lnTo>
                  <a:lnTo>
                    <a:pt x="146" y="32"/>
                  </a:lnTo>
                  <a:lnTo>
                    <a:pt x="146" y="32"/>
                  </a:lnTo>
                  <a:lnTo>
                    <a:pt x="149" y="42"/>
                  </a:lnTo>
                  <a:lnTo>
                    <a:pt x="150" y="53"/>
                  </a:lnTo>
                  <a:lnTo>
                    <a:pt x="152" y="67"/>
                  </a:lnTo>
                  <a:lnTo>
                    <a:pt x="150" y="83"/>
                  </a:lnTo>
                  <a:lnTo>
                    <a:pt x="148" y="91"/>
                  </a:lnTo>
                  <a:lnTo>
                    <a:pt x="145" y="100"/>
                  </a:lnTo>
                  <a:lnTo>
                    <a:pt x="141" y="108"/>
                  </a:lnTo>
                  <a:lnTo>
                    <a:pt x="135" y="115"/>
                  </a:lnTo>
                  <a:lnTo>
                    <a:pt x="126" y="124"/>
                  </a:lnTo>
                  <a:lnTo>
                    <a:pt x="118" y="132"/>
                  </a:lnTo>
                  <a:lnTo>
                    <a:pt x="118" y="132"/>
                  </a:lnTo>
                  <a:lnTo>
                    <a:pt x="101" y="136"/>
                  </a:lnTo>
                  <a:lnTo>
                    <a:pt x="84" y="139"/>
                  </a:lnTo>
                  <a:lnTo>
                    <a:pt x="63" y="142"/>
                  </a:lnTo>
                  <a:lnTo>
                    <a:pt x="42" y="143"/>
                  </a:lnTo>
                  <a:lnTo>
                    <a:pt x="32" y="143"/>
                  </a:lnTo>
                  <a:lnTo>
                    <a:pt x="24" y="143"/>
                  </a:lnTo>
                  <a:lnTo>
                    <a:pt x="15" y="141"/>
                  </a:lnTo>
                  <a:lnTo>
                    <a:pt x="8" y="138"/>
                  </a:lnTo>
                  <a:lnTo>
                    <a:pt x="4" y="133"/>
                  </a:lnTo>
                  <a:lnTo>
                    <a:pt x="0" y="128"/>
                  </a:lnTo>
                  <a:lnTo>
                    <a:pt x="26" y="101"/>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 name="Freeform 19"/>
            <p:cNvSpPr>
              <a:spLocks/>
            </p:cNvSpPr>
            <p:nvPr/>
          </p:nvSpPr>
          <p:spPr bwMode="auto">
            <a:xfrm>
              <a:off x="180" y="280"/>
              <a:ext cx="173" cy="313"/>
            </a:xfrm>
            <a:custGeom>
              <a:avLst/>
              <a:gdLst/>
              <a:ahLst/>
              <a:cxnLst>
                <a:cxn ang="0">
                  <a:pos x="144" y="254"/>
                </a:cxn>
                <a:cxn ang="0">
                  <a:pos x="144" y="254"/>
                </a:cxn>
                <a:cxn ang="0">
                  <a:pos x="87" y="223"/>
                </a:cxn>
                <a:cxn ang="0">
                  <a:pos x="49" y="199"/>
                </a:cxn>
                <a:cxn ang="0">
                  <a:pos x="37" y="192"/>
                </a:cxn>
                <a:cxn ang="0">
                  <a:pos x="31" y="188"/>
                </a:cxn>
                <a:cxn ang="0">
                  <a:pos x="31" y="188"/>
                </a:cxn>
                <a:cxn ang="0">
                  <a:pos x="30" y="167"/>
                </a:cxn>
                <a:cxn ang="0">
                  <a:pos x="28" y="147"/>
                </a:cxn>
                <a:cxn ang="0">
                  <a:pos x="28" y="121"/>
                </a:cxn>
                <a:cxn ang="0">
                  <a:pos x="31" y="96"/>
                </a:cxn>
                <a:cxn ang="0">
                  <a:pos x="32" y="83"/>
                </a:cxn>
                <a:cxn ang="0">
                  <a:pos x="35" y="72"/>
                </a:cxn>
                <a:cxn ang="0">
                  <a:pos x="38" y="62"/>
                </a:cxn>
                <a:cxn ang="0">
                  <a:pos x="42" y="54"/>
                </a:cxn>
                <a:cxn ang="0">
                  <a:pos x="48" y="47"/>
                </a:cxn>
                <a:cxn ang="0">
                  <a:pos x="55" y="43"/>
                </a:cxn>
                <a:cxn ang="0">
                  <a:pos x="55" y="43"/>
                </a:cxn>
                <a:cxn ang="0">
                  <a:pos x="59" y="45"/>
                </a:cxn>
                <a:cxn ang="0">
                  <a:pos x="68" y="50"/>
                </a:cxn>
                <a:cxn ang="0">
                  <a:pos x="73" y="51"/>
                </a:cxn>
                <a:cxn ang="0">
                  <a:pos x="79" y="50"/>
                </a:cxn>
                <a:cxn ang="0">
                  <a:pos x="85" y="47"/>
                </a:cxn>
                <a:cxn ang="0">
                  <a:pos x="89" y="40"/>
                </a:cxn>
                <a:cxn ang="0">
                  <a:pos x="117" y="33"/>
                </a:cxn>
                <a:cxn ang="0">
                  <a:pos x="117" y="33"/>
                </a:cxn>
                <a:cxn ang="0">
                  <a:pos x="116" y="26"/>
                </a:cxn>
                <a:cxn ang="0">
                  <a:pos x="113" y="20"/>
                </a:cxn>
                <a:cxn ang="0">
                  <a:pos x="109" y="13"/>
                </a:cxn>
                <a:cxn ang="0">
                  <a:pos x="101" y="6"/>
                </a:cxn>
                <a:cxn ang="0">
                  <a:pos x="96" y="4"/>
                </a:cxn>
                <a:cxn ang="0">
                  <a:pos x="90" y="2"/>
                </a:cxn>
                <a:cxn ang="0">
                  <a:pos x="82" y="0"/>
                </a:cxn>
                <a:cxn ang="0">
                  <a:pos x="73" y="0"/>
                </a:cxn>
                <a:cxn ang="0">
                  <a:pos x="63" y="0"/>
                </a:cxn>
                <a:cxn ang="0">
                  <a:pos x="52" y="2"/>
                </a:cxn>
                <a:cxn ang="0">
                  <a:pos x="14" y="44"/>
                </a:cxn>
                <a:cxn ang="0">
                  <a:pos x="14" y="44"/>
                </a:cxn>
                <a:cxn ang="0">
                  <a:pos x="8" y="65"/>
                </a:cxn>
                <a:cxn ang="0">
                  <a:pos x="4" y="89"/>
                </a:cxn>
                <a:cxn ang="0">
                  <a:pos x="1" y="117"/>
                </a:cxn>
                <a:cxn ang="0">
                  <a:pos x="0" y="148"/>
                </a:cxn>
                <a:cxn ang="0">
                  <a:pos x="0" y="164"/>
                </a:cxn>
                <a:cxn ang="0">
                  <a:pos x="3" y="178"/>
                </a:cxn>
                <a:cxn ang="0">
                  <a:pos x="6" y="191"/>
                </a:cxn>
                <a:cxn ang="0">
                  <a:pos x="10" y="203"/>
                </a:cxn>
                <a:cxn ang="0">
                  <a:pos x="16" y="215"/>
                </a:cxn>
                <a:cxn ang="0">
                  <a:pos x="23" y="223"/>
                </a:cxn>
                <a:cxn ang="0">
                  <a:pos x="173" y="313"/>
                </a:cxn>
                <a:cxn ang="0">
                  <a:pos x="144" y="254"/>
                </a:cxn>
              </a:cxnLst>
              <a:rect l="0" t="0" r="r" b="b"/>
              <a:pathLst>
                <a:path w="173" h="313">
                  <a:moveTo>
                    <a:pt x="144" y="254"/>
                  </a:moveTo>
                  <a:lnTo>
                    <a:pt x="144" y="254"/>
                  </a:lnTo>
                  <a:lnTo>
                    <a:pt x="87" y="223"/>
                  </a:lnTo>
                  <a:lnTo>
                    <a:pt x="49" y="199"/>
                  </a:lnTo>
                  <a:lnTo>
                    <a:pt x="37" y="192"/>
                  </a:lnTo>
                  <a:lnTo>
                    <a:pt x="31" y="188"/>
                  </a:lnTo>
                  <a:lnTo>
                    <a:pt x="31" y="188"/>
                  </a:lnTo>
                  <a:lnTo>
                    <a:pt x="30" y="167"/>
                  </a:lnTo>
                  <a:lnTo>
                    <a:pt x="28" y="147"/>
                  </a:lnTo>
                  <a:lnTo>
                    <a:pt x="28" y="121"/>
                  </a:lnTo>
                  <a:lnTo>
                    <a:pt x="31" y="96"/>
                  </a:lnTo>
                  <a:lnTo>
                    <a:pt x="32" y="83"/>
                  </a:lnTo>
                  <a:lnTo>
                    <a:pt x="35" y="72"/>
                  </a:lnTo>
                  <a:lnTo>
                    <a:pt x="38" y="62"/>
                  </a:lnTo>
                  <a:lnTo>
                    <a:pt x="42" y="54"/>
                  </a:lnTo>
                  <a:lnTo>
                    <a:pt x="48" y="47"/>
                  </a:lnTo>
                  <a:lnTo>
                    <a:pt x="55" y="43"/>
                  </a:lnTo>
                  <a:lnTo>
                    <a:pt x="55" y="43"/>
                  </a:lnTo>
                  <a:lnTo>
                    <a:pt x="59" y="45"/>
                  </a:lnTo>
                  <a:lnTo>
                    <a:pt x="68" y="50"/>
                  </a:lnTo>
                  <a:lnTo>
                    <a:pt x="73" y="51"/>
                  </a:lnTo>
                  <a:lnTo>
                    <a:pt x="79" y="50"/>
                  </a:lnTo>
                  <a:lnTo>
                    <a:pt x="85" y="47"/>
                  </a:lnTo>
                  <a:lnTo>
                    <a:pt x="89" y="40"/>
                  </a:lnTo>
                  <a:lnTo>
                    <a:pt x="117" y="33"/>
                  </a:lnTo>
                  <a:lnTo>
                    <a:pt x="117" y="33"/>
                  </a:lnTo>
                  <a:lnTo>
                    <a:pt x="116" y="26"/>
                  </a:lnTo>
                  <a:lnTo>
                    <a:pt x="113" y="20"/>
                  </a:lnTo>
                  <a:lnTo>
                    <a:pt x="109" y="13"/>
                  </a:lnTo>
                  <a:lnTo>
                    <a:pt x="101" y="6"/>
                  </a:lnTo>
                  <a:lnTo>
                    <a:pt x="96" y="4"/>
                  </a:lnTo>
                  <a:lnTo>
                    <a:pt x="90" y="2"/>
                  </a:lnTo>
                  <a:lnTo>
                    <a:pt x="82" y="0"/>
                  </a:lnTo>
                  <a:lnTo>
                    <a:pt x="73" y="0"/>
                  </a:lnTo>
                  <a:lnTo>
                    <a:pt x="63" y="0"/>
                  </a:lnTo>
                  <a:lnTo>
                    <a:pt x="52" y="2"/>
                  </a:lnTo>
                  <a:lnTo>
                    <a:pt x="14" y="44"/>
                  </a:lnTo>
                  <a:lnTo>
                    <a:pt x="14" y="44"/>
                  </a:lnTo>
                  <a:lnTo>
                    <a:pt x="8" y="65"/>
                  </a:lnTo>
                  <a:lnTo>
                    <a:pt x="4" y="89"/>
                  </a:lnTo>
                  <a:lnTo>
                    <a:pt x="1" y="117"/>
                  </a:lnTo>
                  <a:lnTo>
                    <a:pt x="0" y="148"/>
                  </a:lnTo>
                  <a:lnTo>
                    <a:pt x="0" y="164"/>
                  </a:lnTo>
                  <a:lnTo>
                    <a:pt x="3" y="178"/>
                  </a:lnTo>
                  <a:lnTo>
                    <a:pt x="6" y="191"/>
                  </a:lnTo>
                  <a:lnTo>
                    <a:pt x="10" y="203"/>
                  </a:lnTo>
                  <a:lnTo>
                    <a:pt x="16" y="215"/>
                  </a:lnTo>
                  <a:lnTo>
                    <a:pt x="23" y="223"/>
                  </a:lnTo>
                  <a:lnTo>
                    <a:pt x="173" y="313"/>
                  </a:lnTo>
                  <a:lnTo>
                    <a:pt x="144" y="254"/>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5" name="Freeform 20"/>
            <p:cNvSpPr>
              <a:spLocks/>
            </p:cNvSpPr>
            <p:nvPr/>
          </p:nvSpPr>
          <p:spPr bwMode="auto">
            <a:xfrm>
              <a:off x="666" y="135"/>
              <a:ext cx="189" cy="192"/>
            </a:xfrm>
            <a:custGeom>
              <a:avLst/>
              <a:gdLst/>
              <a:ahLst/>
              <a:cxnLst>
                <a:cxn ang="0">
                  <a:pos x="82" y="120"/>
                </a:cxn>
                <a:cxn ang="0">
                  <a:pos x="92" y="123"/>
                </a:cxn>
                <a:cxn ang="0">
                  <a:pos x="103" y="124"/>
                </a:cxn>
                <a:cxn ang="0">
                  <a:pos x="113" y="124"/>
                </a:cxn>
                <a:cxn ang="0">
                  <a:pos x="133" y="117"/>
                </a:cxn>
                <a:cxn ang="0">
                  <a:pos x="141" y="110"/>
                </a:cxn>
                <a:cxn ang="0">
                  <a:pos x="148" y="104"/>
                </a:cxn>
                <a:cxn ang="0">
                  <a:pos x="157" y="89"/>
                </a:cxn>
                <a:cxn ang="0">
                  <a:pos x="158" y="82"/>
                </a:cxn>
                <a:cxn ang="0">
                  <a:pos x="157" y="76"/>
                </a:cxn>
                <a:cxn ang="0">
                  <a:pos x="151" y="63"/>
                </a:cxn>
                <a:cxn ang="0">
                  <a:pos x="144" y="56"/>
                </a:cxn>
                <a:cxn ang="0">
                  <a:pos x="138" y="51"/>
                </a:cxn>
                <a:cxn ang="0">
                  <a:pos x="111" y="39"/>
                </a:cxn>
                <a:cxn ang="0">
                  <a:pos x="80" y="32"/>
                </a:cxn>
                <a:cxn ang="0">
                  <a:pos x="71" y="31"/>
                </a:cxn>
                <a:cxn ang="0">
                  <a:pos x="55" y="32"/>
                </a:cxn>
                <a:cxn ang="0">
                  <a:pos x="44" y="37"/>
                </a:cxn>
                <a:cxn ang="0">
                  <a:pos x="44" y="37"/>
                </a:cxn>
                <a:cxn ang="0">
                  <a:pos x="42" y="37"/>
                </a:cxn>
                <a:cxn ang="0">
                  <a:pos x="34" y="42"/>
                </a:cxn>
                <a:cxn ang="0">
                  <a:pos x="31" y="45"/>
                </a:cxn>
                <a:cxn ang="0">
                  <a:pos x="31" y="45"/>
                </a:cxn>
                <a:cxn ang="0">
                  <a:pos x="35" y="48"/>
                </a:cxn>
                <a:cxn ang="0">
                  <a:pos x="20" y="75"/>
                </a:cxn>
                <a:cxn ang="0">
                  <a:pos x="6" y="63"/>
                </a:cxn>
                <a:cxn ang="0">
                  <a:pos x="0" y="47"/>
                </a:cxn>
                <a:cxn ang="0">
                  <a:pos x="0" y="47"/>
                </a:cxn>
                <a:cxn ang="0">
                  <a:pos x="3" y="32"/>
                </a:cxn>
                <a:cxn ang="0">
                  <a:pos x="11" y="21"/>
                </a:cxn>
                <a:cxn ang="0">
                  <a:pos x="11" y="21"/>
                </a:cxn>
                <a:cxn ang="0">
                  <a:pos x="30" y="8"/>
                </a:cxn>
                <a:cxn ang="0">
                  <a:pos x="30" y="8"/>
                </a:cxn>
                <a:cxn ang="0">
                  <a:pos x="49" y="1"/>
                </a:cxn>
                <a:cxn ang="0">
                  <a:pos x="71" y="0"/>
                </a:cxn>
                <a:cxn ang="0">
                  <a:pos x="71" y="0"/>
                </a:cxn>
                <a:cxn ang="0">
                  <a:pos x="97" y="3"/>
                </a:cxn>
                <a:cxn ang="0">
                  <a:pos x="123" y="8"/>
                </a:cxn>
                <a:cxn ang="0">
                  <a:pos x="145" y="20"/>
                </a:cxn>
                <a:cxn ang="0">
                  <a:pos x="165" y="32"/>
                </a:cxn>
                <a:cxn ang="0">
                  <a:pos x="165" y="32"/>
                </a:cxn>
                <a:cxn ang="0">
                  <a:pos x="183" y="56"/>
                </a:cxn>
                <a:cxn ang="0">
                  <a:pos x="189" y="82"/>
                </a:cxn>
                <a:cxn ang="0">
                  <a:pos x="189" y="82"/>
                </a:cxn>
                <a:cxn ang="0">
                  <a:pos x="186" y="97"/>
                </a:cxn>
                <a:cxn ang="0">
                  <a:pos x="181" y="111"/>
                </a:cxn>
                <a:cxn ang="0">
                  <a:pos x="161" y="135"/>
                </a:cxn>
                <a:cxn ang="0">
                  <a:pos x="161" y="135"/>
                </a:cxn>
                <a:cxn ang="0">
                  <a:pos x="148" y="147"/>
                </a:cxn>
                <a:cxn ang="0">
                  <a:pos x="134" y="152"/>
                </a:cxn>
                <a:cxn ang="0">
                  <a:pos x="121" y="155"/>
                </a:cxn>
                <a:cxn ang="0">
                  <a:pos x="100" y="151"/>
                </a:cxn>
                <a:cxn ang="0">
                  <a:pos x="82" y="144"/>
                </a:cxn>
                <a:cxn ang="0">
                  <a:pos x="65" y="192"/>
                </a:cxn>
                <a:cxn ang="0">
                  <a:pos x="61" y="147"/>
                </a:cxn>
                <a:cxn ang="0">
                  <a:pos x="58" y="106"/>
                </a:cxn>
              </a:cxnLst>
              <a:rect l="0" t="0" r="r" b="b"/>
              <a:pathLst>
                <a:path w="189" h="192">
                  <a:moveTo>
                    <a:pt x="58" y="106"/>
                  </a:moveTo>
                  <a:lnTo>
                    <a:pt x="82" y="120"/>
                  </a:lnTo>
                  <a:lnTo>
                    <a:pt x="82" y="120"/>
                  </a:lnTo>
                  <a:lnTo>
                    <a:pt x="92" y="123"/>
                  </a:lnTo>
                  <a:lnTo>
                    <a:pt x="103" y="124"/>
                  </a:lnTo>
                  <a:lnTo>
                    <a:pt x="103" y="124"/>
                  </a:lnTo>
                  <a:lnTo>
                    <a:pt x="103" y="124"/>
                  </a:lnTo>
                  <a:lnTo>
                    <a:pt x="113" y="124"/>
                  </a:lnTo>
                  <a:lnTo>
                    <a:pt x="123" y="121"/>
                  </a:lnTo>
                  <a:lnTo>
                    <a:pt x="133" y="117"/>
                  </a:lnTo>
                  <a:lnTo>
                    <a:pt x="141" y="110"/>
                  </a:lnTo>
                  <a:lnTo>
                    <a:pt x="141" y="110"/>
                  </a:lnTo>
                  <a:lnTo>
                    <a:pt x="141" y="110"/>
                  </a:lnTo>
                  <a:lnTo>
                    <a:pt x="148" y="104"/>
                  </a:lnTo>
                  <a:lnTo>
                    <a:pt x="154" y="96"/>
                  </a:lnTo>
                  <a:lnTo>
                    <a:pt x="157" y="89"/>
                  </a:lnTo>
                  <a:lnTo>
                    <a:pt x="158" y="82"/>
                  </a:lnTo>
                  <a:lnTo>
                    <a:pt x="158" y="82"/>
                  </a:lnTo>
                  <a:lnTo>
                    <a:pt x="158" y="82"/>
                  </a:lnTo>
                  <a:lnTo>
                    <a:pt x="157" y="76"/>
                  </a:lnTo>
                  <a:lnTo>
                    <a:pt x="155" y="70"/>
                  </a:lnTo>
                  <a:lnTo>
                    <a:pt x="151" y="63"/>
                  </a:lnTo>
                  <a:lnTo>
                    <a:pt x="144" y="56"/>
                  </a:lnTo>
                  <a:lnTo>
                    <a:pt x="144" y="56"/>
                  </a:lnTo>
                  <a:lnTo>
                    <a:pt x="144" y="56"/>
                  </a:lnTo>
                  <a:lnTo>
                    <a:pt x="138" y="51"/>
                  </a:lnTo>
                  <a:lnTo>
                    <a:pt x="130" y="47"/>
                  </a:lnTo>
                  <a:lnTo>
                    <a:pt x="111" y="39"/>
                  </a:lnTo>
                  <a:lnTo>
                    <a:pt x="92" y="34"/>
                  </a:lnTo>
                  <a:lnTo>
                    <a:pt x="80" y="32"/>
                  </a:lnTo>
                  <a:lnTo>
                    <a:pt x="71" y="31"/>
                  </a:lnTo>
                  <a:lnTo>
                    <a:pt x="71" y="31"/>
                  </a:lnTo>
                  <a:lnTo>
                    <a:pt x="71" y="31"/>
                  </a:lnTo>
                  <a:lnTo>
                    <a:pt x="55" y="32"/>
                  </a:lnTo>
                  <a:lnTo>
                    <a:pt x="49" y="35"/>
                  </a:lnTo>
                  <a:lnTo>
                    <a:pt x="44" y="37"/>
                  </a:lnTo>
                  <a:lnTo>
                    <a:pt x="44" y="37"/>
                  </a:lnTo>
                  <a:lnTo>
                    <a:pt x="44" y="37"/>
                  </a:lnTo>
                  <a:lnTo>
                    <a:pt x="42" y="37"/>
                  </a:lnTo>
                  <a:lnTo>
                    <a:pt x="42" y="37"/>
                  </a:lnTo>
                  <a:lnTo>
                    <a:pt x="34" y="42"/>
                  </a:lnTo>
                  <a:lnTo>
                    <a:pt x="34" y="42"/>
                  </a:lnTo>
                  <a:lnTo>
                    <a:pt x="34" y="42"/>
                  </a:lnTo>
                  <a:lnTo>
                    <a:pt x="31" y="45"/>
                  </a:lnTo>
                  <a:lnTo>
                    <a:pt x="31" y="45"/>
                  </a:lnTo>
                  <a:lnTo>
                    <a:pt x="31" y="45"/>
                  </a:lnTo>
                  <a:lnTo>
                    <a:pt x="35" y="48"/>
                  </a:lnTo>
                  <a:lnTo>
                    <a:pt x="35" y="48"/>
                  </a:lnTo>
                  <a:lnTo>
                    <a:pt x="20" y="75"/>
                  </a:lnTo>
                  <a:lnTo>
                    <a:pt x="20" y="75"/>
                  </a:lnTo>
                  <a:lnTo>
                    <a:pt x="11" y="70"/>
                  </a:lnTo>
                  <a:lnTo>
                    <a:pt x="6" y="63"/>
                  </a:lnTo>
                  <a:lnTo>
                    <a:pt x="2" y="55"/>
                  </a:lnTo>
                  <a:lnTo>
                    <a:pt x="0" y="47"/>
                  </a:lnTo>
                  <a:lnTo>
                    <a:pt x="0" y="47"/>
                  </a:lnTo>
                  <a:lnTo>
                    <a:pt x="0" y="47"/>
                  </a:lnTo>
                  <a:lnTo>
                    <a:pt x="0" y="38"/>
                  </a:lnTo>
                  <a:lnTo>
                    <a:pt x="3" y="32"/>
                  </a:lnTo>
                  <a:lnTo>
                    <a:pt x="7" y="27"/>
                  </a:lnTo>
                  <a:lnTo>
                    <a:pt x="11" y="21"/>
                  </a:lnTo>
                  <a:lnTo>
                    <a:pt x="11" y="21"/>
                  </a:lnTo>
                  <a:lnTo>
                    <a:pt x="11" y="21"/>
                  </a:lnTo>
                  <a:lnTo>
                    <a:pt x="20" y="14"/>
                  </a:lnTo>
                  <a:lnTo>
                    <a:pt x="30" y="8"/>
                  </a:lnTo>
                  <a:lnTo>
                    <a:pt x="30" y="8"/>
                  </a:lnTo>
                  <a:lnTo>
                    <a:pt x="30" y="8"/>
                  </a:lnTo>
                  <a:lnTo>
                    <a:pt x="40" y="4"/>
                  </a:lnTo>
                  <a:lnTo>
                    <a:pt x="49" y="1"/>
                  </a:lnTo>
                  <a:lnTo>
                    <a:pt x="61" y="0"/>
                  </a:lnTo>
                  <a:lnTo>
                    <a:pt x="71" y="0"/>
                  </a:lnTo>
                  <a:lnTo>
                    <a:pt x="71" y="0"/>
                  </a:lnTo>
                  <a:lnTo>
                    <a:pt x="71" y="0"/>
                  </a:lnTo>
                  <a:lnTo>
                    <a:pt x="83" y="1"/>
                  </a:lnTo>
                  <a:lnTo>
                    <a:pt x="97" y="3"/>
                  </a:lnTo>
                  <a:lnTo>
                    <a:pt x="110" y="6"/>
                  </a:lnTo>
                  <a:lnTo>
                    <a:pt x="123" y="8"/>
                  </a:lnTo>
                  <a:lnTo>
                    <a:pt x="134" y="14"/>
                  </a:lnTo>
                  <a:lnTo>
                    <a:pt x="145" y="20"/>
                  </a:lnTo>
                  <a:lnTo>
                    <a:pt x="155" y="25"/>
                  </a:lnTo>
                  <a:lnTo>
                    <a:pt x="165" y="32"/>
                  </a:lnTo>
                  <a:lnTo>
                    <a:pt x="165" y="32"/>
                  </a:lnTo>
                  <a:lnTo>
                    <a:pt x="165" y="32"/>
                  </a:lnTo>
                  <a:lnTo>
                    <a:pt x="175" y="44"/>
                  </a:lnTo>
                  <a:lnTo>
                    <a:pt x="183" y="56"/>
                  </a:lnTo>
                  <a:lnTo>
                    <a:pt x="188" y="69"/>
                  </a:lnTo>
                  <a:lnTo>
                    <a:pt x="189" y="82"/>
                  </a:lnTo>
                  <a:lnTo>
                    <a:pt x="189" y="82"/>
                  </a:lnTo>
                  <a:lnTo>
                    <a:pt x="189" y="82"/>
                  </a:lnTo>
                  <a:lnTo>
                    <a:pt x="189" y="90"/>
                  </a:lnTo>
                  <a:lnTo>
                    <a:pt x="186" y="97"/>
                  </a:lnTo>
                  <a:lnTo>
                    <a:pt x="185" y="104"/>
                  </a:lnTo>
                  <a:lnTo>
                    <a:pt x="181" y="111"/>
                  </a:lnTo>
                  <a:lnTo>
                    <a:pt x="172" y="124"/>
                  </a:lnTo>
                  <a:lnTo>
                    <a:pt x="161" y="135"/>
                  </a:lnTo>
                  <a:lnTo>
                    <a:pt x="161" y="135"/>
                  </a:lnTo>
                  <a:lnTo>
                    <a:pt x="161" y="135"/>
                  </a:lnTo>
                  <a:lnTo>
                    <a:pt x="154" y="141"/>
                  </a:lnTo>
                  <a:lnTo>
                    <a:pt x="148" y="147"/>
                  </a:lnTo>
                  <a:lnTo>
                    <a:pt x="141" y="149"/>
                  </a:lnTo>
                  <a:lnTo>
                    <a:pt x="134" y="152"/>
                  </a:lnTo>
                  <a:lnTo>
                    <a:pt x="128" y="154"/>
                  </a:lnTo>
                  <a:lnTo>
                    <a:pt x="121" y="155"/>
                  </a:lnTo>
                  <a:lnTo>
                    <a:pt x="110" y="154"/>
                  </a:lnTo>
                  <a:lnTo>
                    <a:pt x="100" y="151"/>
                  </a:lnTo>
                  <a:lnTo>
                    <a:pt x="92" y="148"/>
                  </a:lnTo>
                  <a:lnTo>
                    <a:pt x="82" y="144"/>
                  </a:lnTo>
                  <a:lnTo>
                    <a:pt x="65" y="192"/>
                  </a:lnTo>
                  <a:lnTo>
                    <a:pt x="65" y="192"/>
                  </a:lnTo>
                  <a:lnTo>
                    <a:pt x="64" y="176"/>
                  </a:lnTo>
                  <a:lnTo>
                    <a:pt x="61" y="147"/>
                  </a:lnTo>
                  <a:lnTo>
                    <a:pt x="58" y="106"/>
                  </a:lnTo>
                  <a:lnTo>
                    <a:pt x="58" y="106"/>
                  </a:lnTo>
                  <a:close/>
                </a:path>
              </a:pathLst>
            </a:custGeom>
            <a:solidFill>
              <a:schemeClr val="tx2">
                <a:lumMod val="60000"/>
                <a:lumOff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 name="Freeform 21"/>
            <p:cNvSpPr>
              <a:spLocks/>
            </p:cNvSpPr>
            <p:nvPr/>
          </p:nvSpPr>
          <p:spPr bwMode="auto">
            <a:xfrm>
              <a:off x="707" y="334"/>
              <a:ext cx="51" cy="51"/>
            </a:xfrm>
            <a:custGeom>
              <a:avLst/>
              <a:gdLst/>
              <a:ahLst/>
              <a:cxnLst>
                <a:cxn ang="0">
                  <a:pos x="51" y="25"/>
                </a:cxn>
                <a:cxn ang="0">
                  <a:pos x="51" y="25"/>
                </a:cxn>
                <a:cxn ang="0">
                  <a:pos x="51" y="21"/>
                </a:cxn>
                <a:cxn ang="0">
                  <a:pos x="49" y="15"/>
                </a:cxn>
                <a:cxn ang="0">
                  <a:pos x="47" y="11"/>
                </a:cxn>
                <a:cxn ang="0">
                  <a:pos x="44" y="7"/>
                </a:cxn>
                <a:cxn ang="0">
                  <a:pos x="39" y="4"/>
                </a:cxn>
                <a:cxn ang="0">
                  <a:pos x="35" y="3"/>
                </a:cxn>
                <a:cxn ang="0">
                  <a:pos x="31" y="1"/>
                </a:cxn>
                <a:cxn ang="0">
                  <a:pos x="25" y="0"/>
                </a:cxn>
                <a:cxn ang="0">
                  <a:pos x="25" y="0"/>
                </a:cxn>
                <a:cxn ang="0">
                  <a:pos x="21" y="1"/>
                </a:cxn>
                <a:cxn ang="0">
                  <a:pos x="16" y="3"/>
                </a:cxn>
                <a:cxn ang="0">
                  <a:pos x="11" y="4"/>
                </a:cxn>
                <a:cxn ang="0">
                  <a:pos x="8" y="7"/>
                </a:cxn>
                <a:cxn ang="0">
                  <a:pos x="4" y="11"/>
                </a:cxn>
                <a:cxn ang="0">
                  <a:pos x="3" y="15"/>
                </a:cxn>
                <a:cxn ang="0">
                  <a:pos x="1" y="21"/>
                </a:cxn>
                <a:cxn ang="0">
                  <a:pos x="0" y="25"/>
                </a:cxn>
                <a:cxn ang="0">
                  <a:pos x="0" y="25"/>
                </a:cxn>
                <a:cxn ang="0">
                  <a:pos x="1" y="31"/>
                </a:cxn>
                <a:cxn ang="0">
                  <a:pos x="3" y="35"/>
                </a:cxn>
                <a:cxn ang="0">
                  <a:pos x="4" y="39"/>
                </a:cxn>
                <a:cxn ang="0">
                  <a:pos x="8" y="44"/>
                </a:cxn>
                <a:cxn ang="0">
                  <a:pos x="11" y="46"/>
                </a:cxn>
                <a:cxn ang="0">
                  <a:pos x="16" y="49"/>
                </a:cxn>
                <a:cxn ang="0">
                  <a:pos x="21" y="51"/>
                </a:cxn>
                <a:cxn ang="0">
                  <a:pos x="25" y="51"/>
                </a:cxn>
                <a:cxn ang="0">
                  <a:pos x="25" y="51"/>
                </a:cxn>
                <a:cxn ang="0">
                  <a:pos x="31" y="51"/>
                </a:cxn>
                <a:cxn ang="0">
                  <a:pos x="35" y="49"/>
                </a:cxn>
                <a:cxn ang="0">
                  <a:pos x="39" y="46"/>
                </a:cxn>
                <a:cxn ang="0">
                  <a:pos x="44" y="44"/>
                </a:cxn>
                <a:cxn ang="0">
                  <a:pos x="47" y="39"/>
                </a:cxn>
                <a:cxn ang="0">
                  <a:pos x="49" y="35"/>
                </a:cxn>
                <a:cxn ang="0">
                  <a:pos x="51" y="31"/>
                </a:cxn>
                <a:cxn ang="0">
                  <a:pos x="51" y="25"/>
                </a:cxn>
                <a:cxn ang="0">
                  <a:pos x="51" y="25"/>
                </a:cxn>
              </a:cxnLst>
              <a:rect l="0" t="0" r="r" b="b"/>
              <a:pathLst>
                <a:path w="51" h="51">
                  <a:moveTo>
                    <a:pt x="51" y="25"/>
                  </a:moveTo>
                  <a:lnTo>
                    <a:pt x="51" y="25"/>
                  </a:lnTo>
                  <a:lnTo>
                    <a:pt x="51" y="21"/>
                  </a:lnTo>
                  <a:lnTo>
                    <a:pt x="49" y="15"/>
                  </a:lnTo>
                  <a:lnTo>
                    <a:pt x="47" y="11"/>
                  </a:lnTo>
                  <a:lnTo>
                    <a:pt x="44" y="7"/>
                  </a:lnTo>
                  <a:lnTo>
                    <a:pt x="39" y="4"/>
                  </a:lnTo>
                  <a:lnTo>
                    <a:pt x="35" y="3"/>
                  </a:lnTo>
                  <a:lnTo>
                    <a:pt x="31" y="1"/>
                  </a:lnTo>
                  <a:lnTo>
                    <a:pt x="25" y="0"/>
                  </a:lnTo>
                  <a:lnTo>
                    <a:pt x="25" y="0"/>
                  </a:lnTo>
                  <a:lnTo>
                    <a:pt x="21" y="1"/>
                  </a:lnTo>
                  <a:lnTo>
                    <a:pt x="16" y="3"/>
                  </a:lnTo>
                  <a:lnTo>
                    <a:pt x="11" y="4"/>
                  </a:lnTo>
                  <a:lnTo>
                    <a:pt x="8" y="7"/>
                  </a:lnTo>
                  <a:lnTo>
                    <a:pt x="4" y="11"/>
                  </a:lnTo>
                  <a:lnTo>
                    <a:pt x="3" y="15"/>
                  </a:lnTo>
                  <a:lnTo>
                    <a:pt x="1" y="21"/>
                  </a:lnTo>
                  <a:lnTo>
                    <a:pt x="0" y="25"/>
                  </a:lnTo>
                  <a:lnTo>
                    <a:pt x="0" y="25"/>
                  </a:lnTo>
                  <a:lnTo>
                    <a:pt x="1" y="31"/>
                  </a:lnTo>
                  <a:lnTo>
                    <a:pt x="3" y="35"/>
                  </a:lnTo>
                  <a:lnTo>
                    <a:pt x="4" y="39"/>
                  </a:lnTo>
                  <a:lnTo>
                    <a:pt x="8" y="44"/>
                  </a:lnTo>
                  <a:lnTo>
                    <a:pt x="11" y="46"/>
                  </a:lnTo>
                  <a:lnTo>
                    <a:pt x="16" y="49"/>
                  </a:lnTo>
                  <a:lnTo>
                    <a:pt x="21" y="51"/>
                  </a:lnTo>
                  <a:lnTo>
                    <a:pt x="25" y="51"/>
                  </a:lnTo>
                  <a:lnTo>
                    <a:pt x="25" y="51"/>
                  </a:lnTo>
                  <a:lnTo>
                    <a:pt x="31" y="51"/>
                  </a:lnTo>
                  <a:lnTo>
                    <a:pt x="35" y="49"/>
                  </a:lnTo>
                  <a:lnTo>
                    <a:pt x="39" y="46"/>
                  </a:lnTo>
                  <a:lnTo>
                    <a:pt x="44" y="44"/>
                  </a:lnTo>
                  <a:lnTo>
                    <a:pt x="47" y="39"/>
                  </a:lnTo>
                  <a:lnTo>
                    <a:pt x="49" y="35"/>
                  </a:lnTo>
                  <a:lnTo>
                    <a:pt x="51" y="31"/>
                  </a:lnTo>
                  <a:lnTo>
                    <a:pt x="51" y="25"/>
                  </a:lnTo>
                  <a:lnTo>
                    <a:pt x="51" y="25"/>
                  </a:lnTo>
                  <a:close/>
                </a:path>
              </a:pathLst>
            </a:custGeom>
            <a:solidFill>
              <a:schemeClr val="tx2">
                <a:lumMod val="60000"/>
                <a:lumOff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 name="Freeform 22"/>
            <p:cNvSpPr>
              <a:spLocks/>
            </p:cNvSpPr>
            <p:nvPr/>
          </p:nvSpPr>
          <p:spPr bwMode="auto">
            <a:xfrm>
              <a:off x="676" y="173"/>
              <a:ext cx="45" cy="44"/>
            </a:xfrm>
            <a:custGeom>
              <a:avLst/>
              <a:gdLst/>
              <a:ahLst/>
              <a:cxnLst>
                <a:cxn ang="0">
                  <a:pos x="45" y="21"/>
                </a:cxn>
                <a:cxn ang="0">
                  <a:pos x="45" y="21"/>
                </a:cxn>
                <a:cxn ang="0">
                  <a:pos x="45" y="27"/>
                </a:cxn>
                <a:cxn ang="0">
                  <a:pos x="44" y="31"/>
                </a:cxn>
                <a:cxn ang="0">
                  <a:pos x="38" y="37"/>
                </a:cxn>
                <a:cxn ang="0">
                  <a:pos x="31" y="42"/>
                </a:cxn>
                <a:cxn ang="0">
                  <a:pos x="27" y="44"/>
                </a:cxn>
                <a:cxn ang="0">
                  <a:pos x="23" y="44"/>
                </a:cxn>
                <a:cxn ang="0">
                  <a:pos x="23" y="44"/>
                </a:cxn>
                <a:cxn ang="0">
                  <a:pos x="18" y="44"/>
                </a:cxn>
                <a:cxn ang="0">
                  <a:pos x="14" y="42"/>
                </a:cxn>
                <a:cxn ang="0">
                  <a:pos x="7" y="37"/>
                </a:cxn>
                <a:cxn ang="0">
                  <a:pos x="1" y="31"/>
                </a:cxn>
                <a:cxn ang="0">
                  <a:pos x="0" y="27"/>
                </a:cxn>
                <a:cxn ang="0">
                  <a:pos x="0" y="21"/>
                </a:cxn>
                <a:cxn ang="0">
                  <a:pos x="0" y="21"/>
                </a:cxn>
                <a:cxn ang="0">
                  <a:pos x="0" y="17"/>
                </a:cxn>
                <a:cxn ang="0">
                  <a:pos x="1" y="13"/>
                </a:cxn>
                <a:cxn ang="0">
                  <a:pos x="7" y="7"/>
                </a:cxn>
                <a:cxn ang="0">
                  <a:pos x="14" y="1"/>
                </a:cxn>
                <a:cxn ang="0">
                  <a:pos x="18" y="0"/>
                </a:cxn>
                <a:cxn ang="0">
                  <a:pos x="23" y="0"/>
                </a:cxn>
                <a:cxn ang="0">
                  <a:pos x="23" y="0"/>
                </a:cxn>
                <a:cxn ang="0">
                  <a:pos x="27" y="0"/>
                </a:cxn>
                <a:cxn ang="0">
                  <a:pos x="31" y="1"/>
                </a:cxn>
                <a:cxn ang="0">
                  <a:pos x="38" y="7"/>
                </a:cxn>
                <a:cxn ang="0">
                  <a:pos x="44" y="13"/>
                </a:cxn>
                <a:cxn ang="0">
                  <a:pos x="45" y="17"/>
                </a:cxn>
                <a:cxn ang="0">
                  <a:pos x="45" y="21"/>
                </a:cxn>
                <a:cxn ang="0">
                  <a:pos x="45" y="21"/>
                </a:cxn>
              </a:cxnLst>
              <a:rect l="0" t="0" r="r" b="b"/>
              <a:pathLst>
                <a:path w="45" h="44">
                  <a:moveTo>
                    <a:pt x="45" y="21"/>
                  </a:moveTo>
                  <a:lnTo>
                    <a:pt x="45" y="21"/>
                  </a:lnTo>
                  <a:lnTo>
                    <a:pt x="45" y="27"/>
                  </a:lnTo>
                  <a:lnTo>
                    <a:pt x="44" y="31"/>
                  </a:lnTo>
                  <a:lnTo>
                    <a:pt x="38" y="37"/>
                  </a:lnTo>
                  <a:lnTo>
                    <a:pt x="31" y="42"/>
                  </a:lnTo>
                  <a:lnTo>
                    <a:pt x="27" y="44"/>
                  </a:lnTo>
                  <a:lnTo>
                    <a:pt x="23" y="44"/>
                  </a:lnTo>
                  <a:lnTo>
                    <a:pt x="23" y="44"/>
                  </a:lnTo>
                  <a:lnTo>
                    <a:pt x="18" y="44"/>
                  </a:lnTo>
                  <a:lnTo>
                    <a:pt x="14" y="42"/>
                  </a:lnTo>
                  <a:lnTo>
                    <a:pt x="7" y="37"/>
                  </a:lnTo>
                  <a:lnTo>
                    <a:pt x="1" y="31"/>
                  </a:lnTo>
                  <a:lnTo>
                    <a:pt x="0" y="27"/>
                  </a:lnTo>
                  <a:lnTo>
                    <a:pt x="0" y="21"/>
                  </a:lnTo>
                  <a:lnTo>
                    <a:pt x="0" y="21"/>
                  </a:lnTo>
                  <a:lnTo>
                    <a:pt x="0" y="17"/>
                  </a:lnTo>
                  <a:lnTo>
                    <a:pt x="1" y="13"/>
                  </a:lnTo>
                  <a:lnTo>
                    <a:pt x="7" y="7"/>
                  </a:lnTo>
                  <a:lnTo>
                    <a:pt x="14" y="1"/>
                  </a:lnTo>
                  <a:lnTo>
                    <a:pt x="18" y="0"/>
                  </a:lnTo>
                  <a:lnTo>
                    <a:pt x="23" y="0"/>
                  </a:lnTo>
                  <a:lnTo>
                    <a:pt x="23" y="0"/>
                  </a:lnTo>
                  <a:lnTo>
                    <a:pt x="27" y="0"/>
                  </a:lnTo>
                  <a:lnTo>
                    <a:pt x="31" y="1"/>
                  </a:lnTo>
                  <a:lnTo>
                    <a:pt x="38" y="7"/>
                  </a:lnTo>
                  <a:lnTo>
                    <a:pt x="44" y="13"/>
                  </a:lnTo>
                  <a:lnTo>
                    <a:pt x="45" y="17"/>
                  </a:lnTo>
                  <a:lnTo>
                    <a:pt x="45" y="21"/>
                  </a:lnTo>
                  <a:lnTo>
                    <a:pt x="45" y="21"/>
                  </a:lnTo>
                  <a:close/>
                </a:path>
              </a:pathLst>
            </a:custGeom>
            <a:solidFill>
              <a:schemeClr val="tx2">
                <a:lumMod val="60000"/>
                <a:lumOff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solidFill>
                  <a:schemeClr val="tx2">
                    <a:lumMod val="60000"/>
                    <a:lumOff val="40000"/>
                  </a:schemeClr>
                </a:solidFill>
              </a:endParaRPr>
            </a:p>
          </p:txBody>
        </p:sp>
        <p:sp>
          <p:nvSpPr>
            <p:cNvPr id="18" name="Freeform 23"/>
            <p:cNvSpPr>
              <a:spLocks/>
            </p:cNvSpPr>
            <p:nvPr/>
          </p:nvSpPr>
          <p:spPr bwMode="auto">
            <a:xfrm>
              <a:off x="511" y="417"/>
              <a:ext cx="76" cy="45"/>
            </a:xfrm>
            <a:custGeom>
              <a:avLst/>
              <a:gdLst/>
              <a:ahLst/>
              <a:cxnLst>
                <a:cxn ang="0">
                  <a:pos x="0" y="45"/>
                </a:cxn>
                <a:cxn ang="0">
                  <a:pos x="0" y="45"/>
                </a:cxn>
                <a:cxn ang="0">
                  <a:pos x="4" y="34"/>
                </a:cxn>
                <a:cxn ang="0">
                  <a:pos x="10" y="24"/>
                </a:cxn>
                <a:cxn ang="0">
                  <a:pos x="18" y="13"/>
                </a:cxn>
                <a:cxn ang="0">
                  <a:pos x="24" y="8"/>
                </a:cxn>
                <a:cxn ang="0">
                  <a:pos x="28" y="4"/>
                </a:cxn>
                <a:cxn ang="0">
                  <a:pos x="35" y="1"/>
                </a:cxn>
                <a:cxn ang="0">
                  <a:pos x="42" y="0"/>
                </a:cxn>
                <a:cxn ang="0">
                  <a:pos x="49" y="1"/>
                </a:cxn>
                <a:cxn ang="0">
                  <a:pos x="58" y="4"/>
                </a:cxn>
                <a:cxn ang="0">
                  <a:pos x="66" y="8"/>
                </a:cxn>
                <a:cxn ang="0">
                  <a:pos x="76" y="17"/>
                </a:cxn>
                <a:cxn ang="0">
                  <a:pos x="76" y="17"/>
                </a:cxn>
                <a:cxn ang="0">
                  <a:pos x="69" y="14"/>
                </a:cxn>
                <a:cxn ang="0">
                  <a:pos x="61" y="11"/>
                </a:cxn>
                <a:cxn ang="0">
                  <a:pos x="51" y="11"/>
                </a:cxn>
                <a:cxn ang="0">
                  <a:pos x="38" y="14"/>
                </a:cxn>
                <a:cxn ang="0">
                  <a:pos x="33" y="15"/>
                </a:cxn>
                <a:cxn ang="0">
                  <a:pos x="26" y="18"/>
                </a:cxn>
                <a:cxn ang="0">
                  <a:pos x="20" y="24"/>
                </a:cxn>
                <a:cxn ang="0">
                  <a:pos x="13" y="30"/>
                </a:cxn>
                <a:cxn ang="0">
                  <a:pos x="6" y="37"/>
                </a:cxn>
                <a:cxn ang="0">
                  <a:pos x="0" y="45"/>
                </a:cxn>
                <a:cxn ang="0">
                  <a:pos x="0" y="45"/>
                </a:cxn>
              </a:cxnLst>
              <a:rect l="0" t="0" r="r" b="b"/>
              <a:pathLst>
                <a:path w="76" h="45">
                  <a:moveTo>
                    <a:pt x="0" y="45"/>
                  </a:moveTo>
                  <a:lnTo>
                    <a:pt x="0" y="45"/>
                  </a:lnTo>
                  <a:lnTo>
                    <a:pt x="4" y="34"/>
                  </a:lnTo>
                  <a:lnTo>
                    <a:pt x="10" y="24"/>
                  </a:lnTo>
                  <a:lnTo>
                    <a:pt x="18" y="13"/>
                  </a:lnTo>
                  <a:lnTo>
                    <a:pt x="24" y="8"/>
                  </a:lnTo>
                  <a:lnTo>
                    <a:pt x="28" y="4"/>
                  </a:lnTo>
                  <a:lnTo>
                    <a:pt x="35" y="1"/>
                  </a:lnTo>
                  <a:lnTo>
                    <a:pt x="42" y="0"/>
                  </a:lnTo>
                  <a:lnTo>
                    <a:pt x="49" y="1"/>
                  </a:lnTo>
                  <a:lnTo>
                    <a:pt x="58" y="4"/>
                  </a:lnTo>
                  <a:lnTo>
                    <a:pt x="66" y="8"/>
                  </a:lnTo>
                  <a:lnTo>
                    <a:pt x="76" y="17"/>
                  </a:lnTo>
                  <a:lnTo>
                    <a:pt x="76" y="17"/>
                  </a:lnTo>
                  <a:lnTo>
                    <a:pt x="69" y="14"/>
                  </a:lnTo>
                  <a:lnTo>
                    <a:pt x="61" y="11"/>
                  </a:lnTo>
                  <a:lnTo>
                    <a:pt x="51" y="11"/>
                  </a:lnTo>
                  <a:lnTo>
                    <a:pt x="38" y="14"/>
                  </a:lnTo>
                  <a:lnTo>
                    <a:pt x="33" y="15"/>
                  </a:lnTo>
                  <a:lnTo>
                    <a:pt x="26" y="18"/>
                  </a:lnTo>
                  <a:lnTo>
                    <a:pt x="20" y="24"/>
                  </a:lnTo>
                  <a:lnTo>
                    <a:pt x="13" y="30"/>
                  </a:lnTo>
                  <a:lnTo>
                    <a:pt x="6" y="37"/>
                  </a:lnTo>
                  <a:lnTo>
                    <a:pt x="0" y="45"/>
                  </a:lnTo>
                  <a:lnTo>
                    <a:pt x="0" y="4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grpSp>
        <p:nvGrpSpPr>
          <p:cNvPr id="19" name="Group 26"/>
          <p:cNvGrpSpPr>
            <a:grpSpLocks noChangeAspect="1"/>
          </p:cNvGrpSpPr>
          <p:nvPr/>
        </p:nvGrpSpPr>
        <p:grpSpPr bwMode="auto">
          <a:xfrm>
            <a:off x="7500938" y="5357813"/>
            <a:ext cx="1150937" cy="1111250"/>
            <a:chOff x="4725" y="3375"/>
            <a:chExt cx="725" cy="700"/>
          </a:xfrm>
        </p:grpSpPr>
        <p:sp>
          <p:nvSpPr>
            <p:cNvPr id="20" name="AutoShape 25"/>
            <p:cNvSpPr>
              <a:spLocks noChangeAspect="1" noChangeArrowheads="1" noTextEdit="1"/>
            </p:cNvSpPr>
            <p:nvPr/>
          </p:nvSpPr>
          <p:spPr bwMode="auto">
            <a:xfrm>
              <a:off x="4725" y="3375"/>
              <a:ext cx="725" cy="7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21" name="Freeform 27"/>
            <p:cNvSpPr>
              <a:spLocks/>
            </p:cNvSpPr>
            <p:nvPr/>
          </p:nvSpPr>
          <p:spPr bwMode="auto">
            <a:xfrm>
              <a:off x="4862" y="3945"/>
              <a:ext cx="422" cy="130"/>
            </a:xfrm>
            <a:custGeom>
              <a:avLst/>
              <a:gdLst/>
              <a:ahLst/>
              <a:cxnLst>
                <a:cxn ang="0">
                  <a:pos x="422" y="39"/>
                </a:cxn>
                <a:cxn ang="0">
                  <a:pos x="93" y="0"/>
                </a:cxn>
                <a:cxn ang="0">
                  <a:pos x="0" y="61"/>
                </a:cxn>
                <a:cxn ang="0">
                  <a:pos x="323" y="130"/>
                </a:cxn>
                <a:cxn ang="0">
                  <a:pos x="422" y="39"/>
                </a:cxn>
              </a:cxnLst>
              <a:rect l="0" t="0" r="r" b="b"/>
              <a:pathLst>
                <a:path w="422" h="130">
                  <a:moveTo>
                    <a:pt x="422" y="39"/>
                  </a:moveTo>
                  <a:lnTo>
                    <a:pt x="93" y="0"/>
                  </a:lnTo>
                  <a:lnTo>
                    <a:pt x="0" y="61"/>
                  </a:lnTo>
                  <a:lnTo>
                    <a:pt x="323" y="130"/>
                  </a:lnTo>
                  <a:lnTo>
                    <a:pt x="422" y="39"/>
                  </a:lnTo>
                  <a:close/>
                </a:path>
              </a:pathLst>
            </a:custGeom>
            <a:solidFill>
              <a:srgbClr val="CCCCCC"/>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2" name="Freeform 28"/>
            <p:cNvSpPr>
              <a:spLocks/>
            </p:cNvSpPr>
            <p:nvPr/>
          </p:nvSpPr>
          <p:spPr bwMode="auto">
            <a:xfrm>
              <a:off x="5022" y="3867"/>
              <a:ext cx="428" cy="43"/>
            </a:xfrm>
            <a:custGeom>
              <a:avLst/>
              <a:gdLst/>
              <a:ahLst/>
              <a:cxnLst>
                <a:cxn ang="0">
                  <a:pos x="428" y="20"/>
                </a:cxn>
                <a:cxn ang="0">
                  <a:pos x="428" y="20"/>
                </a:cxn>
                <a:cxn ang="0">
                  <a:pos x="427" y="18"/>
                </a:cxn>
                <a:cxn ang="0">
                  <a:pos x="423" y="17"/>
                </a:cxn>
                <a:cxn ang="0">
                  <a:pos x="411" y="12"/>
                </a:cxn>
                <a:cxn ang="0">
                  <a:pos x="391" y="9"/>
                </a:cxn>
                <a:cxn ang="0">
                  <a:pos x="365" y="5"/>
                </a:cxn>
                <a:cxn ang="0">
                  <a:pos x="334" y="3"/>
                </a:cxn>
                <a:cxn ang="0">
                  <a:pos x="296" y="2"/>
                </a:cxn>
                <a:cxn ang="0">
                  <a:pos x="257" y="1"/>
                </a:cxn>
                <a:cxn ang="0">
                  <a:pos x="214" y="0"/>
                </a:cxn>
                <a:cxn ang="0">
                  <a:pos x="214" y="0"/>
                </a:cxn>
                <a:cxn ang="0">
                  <a:pos x="171" y="1"/>
                </a:cxn>
                <a:cxn ang="0">
                  <a:pos x="130" y="2"/>
                </a:cxn>
                <a:cxn ang="0">
                  <a:pos x="94" y="3"/>
                </a:cxn>
                <a:cxn ang="0">
                  <a:pos x="63" y="5"/>
                </a:cxn>
                <a:cxn ang="0">
                  <a:pos x="37" y="9"/>
                </a:cxn>
                <a:cxn ang="0">
                  <a:pos x="17" y="12"/>
                </a:cxn>
                <a:cxn ang="0">
                  <a:pos x="4" y="17"/>
                </a:cxn>
                <a:cxn ang="0">
                  <a:pos x="1" y="18"/>
                </a:cxn>
                <a:cxn ang="0">
                  <a:pos x="0" y="20"/>
                </a:cxn>
                <a:cxn ang="0">
                  <a:pos x="0" y="20"/>
                </a:cxn>
                <a:cxn ang="0">
                  <a:pos x="1" y="23"/>
                </a:cxn>
                <a:cxn ang="0">
                  <a:pos x="4" y="25"/>
                </a:cxn>
                <a:cxn ang="0">
                  <a:pos x="17" y="29"/>
                </a:cxn>
                <a:cxn ang="0">
                  <a:pos x="37" y="33"/>
                </a:cxn>
                <a:cxn ang="0">
                  <a:pos x="63" y="36"/>
                </a:cxn>
                <a:cxn ang="0">
                  <a:pos x="94" y="38"/>
                </a:cxn>
                <a:cxn ang="0">
                  <a:pos x="130" y="40"/>
                </a:cxn>
                <a:cxn ang="0">
                  <a:pos x="171" y="41"/>
                </a:cxn>
                <a:cxn ang="0">
                  <a:pos x="214" y="43"/>
                </a:cxn>
                <a:cxn ang="0">
                  <a:pos x="214" y="43"/>
                </a:cxn>
                <a:cxn ang="0">
                  <a:pos x="257" y="41"/>
                </a:cxn>
                <a:cxn ang="0">
                  <a:pos x="296" y="40"/>
                </a:cxn>
                <a:cxn ang="0">
                  <a:pos x="334" y="38"/>
                </a:cxn>
                <a:cxn ang="0">
                  <a:pos x="365" y="36"/>
                </a:cxn>
                <a:cxn ang="0">
                  <a:pos x="391" y="33"/>
                </a:cxn>
                <a:cxn ang="0">
                  <a:pos x="411" y="29"/>
                </a:cxn>
                <a:cxn ang="0">
                  <a:pos x="423" y="25"/>
                </a:cxn>
                <a:cxn ang="0">
                  <a:pos x="427" y="23"/>
                </a:cxn>
                <a:cxn ang="0">
                  <a:pos x="428" y="20"/>
                </a:cxn>
                <a:cxn ang="0">
                  <a:pos x="428" y="20"/>
                </a:cxn>
              </a:cxnLst>
              <a:rect l="0" t="0" r="r" b="b"/>
              <a:pathLst>
                <a:path w="428" h="43">
                  <a:moveTo>
                    <a:pt x="428" y="20"/>
                  </a:moveTo>
                  <a:lnTo>
                    <a:pt x="428" y="20"/>
                  </a:lnTo>
                  <a:lnTo>
                    <a:pt x="427" y="18"/>
                  </a:lnTo>
                  <a:lnTo>
                    <a:pt x="423" y="17"/>
                  </a:lnTo>
                  <a:lnTo>
                    <a:pt x="411" y="12"/>
                  </a:lnTo>
                  <a:lnTo>
                    <a:pt x="391" y="9"/>
                  </a:lnTo>
                  <a:lnTo>
                    <a:pt x="365" y="5"/>
                  </a:lnTo>
                  <a:lnTo>
                    <a:pt x="334" y="3"/>
                  </a:lnTo>
                  <a:lnTo>
                    <a:pt x="296" y="2"/>
                  </a:lnTo>
                  <a:lnTo>
                    <a:pt x="257" y="1"/>
                  </a:lnTo>
                  <a:lnTo>
                    <a:pt x="214" y="0"/>
                  </a:lnTo>
                  <a:lnTo>
                    <a:pt x="214" y="0"/>
                  </a:lnTo>
                  <a:lnTo>
                    <a:pt x="171" y="1"/>
                  </a:lnTo>
                  <a:lnTo>
                    <a:pt x="130" y="2"/>
                  </a:lnTo>
                  <a:lnTo>
                    <a:pt x="94" y="3"/>
                  </a:lnTo>
                  <a:lnTo>
                    <a:pt x="63" y="5"/>
                  </a:lnTo>
                  <a:lnTo>
                    <a:pt x="37" y="9"/>
                  </a:lnTo>
                  <a:lnTo>
                    <a:pt x="17" y="12"/>
                  </a:lnTo>
                  <a:lnTo>
                    <a:pt x="4" y="17"/>
                  </a:lnTo>
                  <a:lnTo>
                    <a:pt x="1" y="18"/>
                  </a:lnTo>
                  <a:lnTo>
                    <a:pt x="0" y="20"/>
                  </a:lnTo>
                  <a:lnTo>
                    <a:pt x="0" y="20"/>
                  </a:lnTo>
                  <a:lnTo>
                    <a:pt x="1" y="23"/>
                  </a:lnTo>
                  <a:lnTo>
                    <a:pt x="4" y="25"/>
                  </a:lnTo>
                  <a:lnTo>
                    <a:pt x="17" y="29"/>
                  </a:lnTo>
                  <a:lnTo>
                    <a:pt x="37" y="33"/>
                  </a:lnTo>
                  <a:lnTo>
                    <a:pt x="63" y="36"/>
                  </a:lnTo>
                  <a:lnTo>
                    <a:pt x="94" y="38"/>
                  </a:lnTo>
                  <a:lnTo>
                    <a:pt x="130" y="40"/>
                  </a:lnTo>
                  <a:lnTo>
                    <a:pt x="171" y="41"/>
                  </a:lnTo>
                  <a:lnTo>
                    <a:pt x="214" y="43"/>
                  </a:lnTo>
                  <a:lnTo>
                    <a:pt x="214" y="43"/>
                  </a:lnTo>
                  <a:lnTo>
                    <a:pt x="257" y="41"/>
                  </a:lnTo>
                  <a:lnTo>
                    <a:pt x="296" y="40"/>
                  </a:lnTo>
                  <a:lnTo>
                    <a:pt x="334" y="38"/>
                  </a:lnTo>
                  <a:lnTo>
                    <a:pt x="365" y="36"/>
                  </a:lnTo>
                  <a:lnTo>
                    <a:pt x="391" y="33"/>
                  </a:lnTo>
                  <a:lnTo>
                    <a:pt x="411" y="29"/>
                  </a:lnTo>
                  <a:lnTo>
                    <a:pt x="423" y="25"/>
                  </a:lnTo>
                  <a:lnTo>
                    <a:pt x="427" y="23"/>
                  </a:lnTo>
                  <a:lnTo>
                    <a:pt x="428" y="20"/>
                  </a:lnTo>
                  <a:lnTo>
                    <a:pt x="428" y="20"/>
                  </a:lnTo>
                  <a:close/>
                </a:path>
              </a:pathLst>
            </a:custGeom>
            <a:solidFill>
              <a:srgbClr val="CCCCCC"/>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3" name="Freeform 29"/>
            <p:cNvSpPr>
              <a:spLocks/>
            </p:cNvSpPr>
            <p:nvPr/>
          </p:nvSpPr>
          <p:spPr bwMode="auto">
            <a:xfrm>
              <a:off x="5071" y="3631"/>
              <a:ext cx="291" cy="175"/>
            </a:xfrm>
            <a:custGeom>
              <a:avLst/>
              <a:gdLst/>
              <a:ahLst/>
              <a:cxnLst>
                <a:cxn ang="0">
                  <a:pos x="291" y="0"/>
                </a:cxn>
                <a:cxn ang="0">
                  <a:pos x="291" y="0"/>
                </a:cxn>
                <a:cxn ang="0">
                  <a:pos x="277" y="12"/>
                </a:cxn>
                <a:cxn ang="0">
                  <a:pos x="261" y="24"/>
                </a:cxn>
                <a:cxn ang="0">
                  <a:pos x="245" y="33"/>
                </a:cxn>
                <a:cxn ang="0">
                  <a:pos x="228" y="42"/>
                </a:cxn>
                <a:cxn ang="0">
                  <a:pos x="209" y="50"/>
                </a:cxn>
                <a:cxn ang="0">
                  <a:pos x="189" y="56"/>
                </a:cxn>
                <a:cxn ang="0">
                  <a:pos x="168" y="62"/>
                </a:cxn>
                <a:cxn ang="0">
                  <a:pos x="147" y="65"/>
                </a:cxn>
                <a:cxn ang="0">
                  <a:pos x="147" y="65"/>
                </a:cxn>
                <a:cxn ang="0">
                  <a:pos x="126" y="68"/>
                </a:cxn>
                <a:cxn ang="0">
                  <a:pos x="106" y="69"/>
                </a:cxn>
                <a:cxn ang="0">
                  <a:pos x="86" y="68"/>
                </a:cxn>
                <a:cxn ang="0">
                  <a:pos x="67" y="64"/>
                </a:cxn>
                <a:cxn ang="0">
                  <a:pos x="49" y="61"/>
                </a:cxn>
                <a:cxn ang="0">
                  <a:pos x="31" y="55"/>
                </a:cxn>
                <a:cxn ang="0">
                  <a:pos x="15" y="48"/>
                </a:cxn>
                <a:cxn ang="0">
                  <a:pos x="0" y="40"/>
                </a:cxn>
                <a:cxn ang="0">
                  <a:pos x="28" y="147"/>
                </a:cxn>
                <a:cxn ang="0">
                  <a:pos x="28" y="147"/>
                </a:cxn>
                <a:cxn ang="0">
                  <a:pos x="30" y="152"/>
                </a:cxn>
                <a:cxn ang="0">
                  <a:pos x="32" y="155"/>
                </a:cxn>
                <a:cxn ang="0">
                  <a:pos x="36" y="159"/>
                </a:cxn>
                <a:cxn ang="0">
                  <a:pos x="42" y="162"/>
                </a:cxn>
                <a:cxn ang="0">
                  <a:pos x="47" y="166"/>
                </a:cxn>
                <a:cxn ang="0">
                  <a:pos x="53" y="168"/>
                </a:cxn>
                <a:cxn ang="0">
                  <a:pos x="69" y="171"/>
                </a:cxn>
                <a:cxn ang="0">
                  <a:pos x="88" y="174"/>
                </a:cxn>
                <a:cxn ang="0">
                  <a:pos x="109" y="175"/>
                </a:cxn>
                <a:cxn ang="0">
                  <a:pos x="131" y="173"/>
                </a:cxn>
                <a:cxn ang="0">
                  <a:pos x="156" y="170"/>
                </a:cxn>
                <a:cxn ang="0">
                  <a:pos x="156" y="170"/>
                </a:cxn>
                <a:cxn ang="0">
                  <a:pos x="181" y="164"/>
                </a:cxn>
                <a:cxn ang="0">
                  <a:pos x="204" y="159"/>
                </a:cxn>
                <a:cxn ang="0">
                  <a:pos x="227" y="152"/>
                </a:cxn>
                <a:cxn ang="0">
                  <a:pos x="245" y="144"/>
                </a:cxn>
                <a:cxn ang="0">
                  <a:pos x="261" y="134"/>
                </a:cxn>
                <a:cxn ang="0">
                  <a:pos x="273" y="125"/>
                </a:cxn>
                <a:cxn ang="0">
                  <a:pos x="278" y="120"/>
                </a:cxn>
                <a:cxn ang="0">
                  <a:pos x="281" y="116"/>
                </a:cxn>
                <a:cxn ang="0">
                  <a:pos x="284" y="111"/>
                </a:cxn>
                <a:cxn ang="0">
                  <a:pos x="285" y="107"/>
                </a:cxn>
                <a:cxn ang="0">
                  <a:pos x="291" y="0"/>
                </a:cxn>
              </a:cxnLst>
              <a:rect l="0" t="0" r="r" b="b"/>
              <a:pathLst>
                <a:path w="291" h="175">
                  <a:moveTo>
                    <a:pt x="291" y="0"/>
                  </a:moveTo>
                  <a:lnTo>
                    <a:pt x="291" y="0"/>
                  </a:lnTo>
                  <a:lnTo>
                    <a:pt x="277" y="12"/>
                  </a:lnTo>
                  <a:lnTo>
                    <a:pt x="261" y="24"/>
                  </a:lnTo>
                  <a:lnTo>
                    <a:pt x="245" y="33"/>
                  </a:lnTo>
                  <a:lnTo>
                    <a:pt x="228" y="42"/>
                  </a:lnTo>
                  <a:lnTo>
                    <a:pt x="209" y="50"/>
                  </a:lnTo>
                  <a:lnTo>
                    <a:pt x="189" y="56"/>
                  </a:lnTo>
                  <a:lnTo>
                    <a:pt x="168" y="62"/>
                  </a:lnTo>
                  <a:lnTo>
                    <a:pt x="147" y="65"/>
                  </a:lnTo>
                  <a:lnTo>
                    <a:pt x="147" y="65"/>
                  </a:lnTo>
                  <a:lnTo>
                    <a:pt x="126" y="68"/>
                  </a:lnTo>
                  <a:lnTo>
                    <a:pt x="106" y="69"/>
                  </a:lnTo>
                  <a:lnTo>
                    <a:pt x="86" y="68"/>
                  </a:lnTo>
                  <a:lnTo>
                    <a:pt x="67" y="64"/>
                  </a:lnTo>
                  <a:lnTo>
                    <a:pt x="49" y="61"/>
                  </a:lnTo>
                  <a:lnTo>
                    <a:pt x="31" y="55"/>
                  </a:lnTo>
                  <a:lnTo>
                    <a:pt x="15" y="48"/>
                  </a:lnTo>
                  <a:lnTo>
                    <a:pt x="0" y="40"/>
                  </a:lnTo>
                  <a:lnTo>
                    <a:pt x="28" y="147"/>
                  </a:lnTo>
                  <a:lnTo>
                    <a:pt x="28" y="147"/>
                  </a:lnTo>
                  <a:lnTo>
                    <a:pt x="30" y="152"/>
                  </a:lnTo>
                  <a:lnTo>
                    <a:pt x="32" y="155"/>
                  </a:lnTo>
                  <a:lnTo>
                    <a:pt x="36" y="159"/>
                  </a:lnTo>
                  <a:lnTo>
                    <a:pt x="42" y="162"/>
                  </a:lnTo>
                  <a:lnTo>
                    <a:pt x="47" y="166"/>
                  </a:lnTo>
                  <a:lnTo>
                    <a:pt x="53" y="168"/>
                  </a:lnTo>
                  <a:lnTo>
                    <a:pt x="69" y="171"/>
                  </a:lnTo>
                  <a:lnTo>
                    <a:pt x="88" y="174"/>
                  </a:lnTo>
                  <a:lnTo>
                    <a:pt x="109" y="175"/>
                  </a:lnTo>
                  <a:lnTo>
                    <a:pt x="131" y="173"/>
                  </a:lnTo>
                  <a:lnTo>
                    <a:pt x="156" y="170"/>
                  </a:lnTo>
                  <a:lnTo>
                    <a:pt x="156" y="170"/>
                  </a:lnTo>
                  <a:lnTo>
                    <a:pt x="181" y="164"/>
                  </a:lnTo>
                  <a:lnTo>
                    <a:pt x="204" y="159"/>
                  </a:lnTo>
                  <a:lnTo>
                    <a:pt x="227" y="152"/>
                  </a:lnTo>
                  <a:lnTo>
                    <a:pt x="245" y="144"/>
                  </a:lnTo>
                  <a:lnTo>
                    <a:pt x="261" y="134"/>
                  </a:lnTo>
                  <a:lnTo>
                    <a:pt x="273" y="125"/>
                  </a:lnTo>
                  <a:lnTo>
                    <a:pt x="278" y="120"/>
                  </a:lnTo>
                  <a:lnTo>
                    <a:pt x="281" y="116"/>
                  </a:lnTo>
                  <a:lnTo>
                    <a:pt x="284" y="111"/>
                  </a:lnTo>
                  <a:lnTo>
                    <a:pt x="285" y="107"/>
                  </a:lnTo>
                  <a:lnTo>
                    <a:pt x="291"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4" name="Freeform 30"/>
            <p:cNvSpPr>
              <a:spLocks/>
            </p:cNvSpPr>
            <p:nvPr/>
          </p:nvSpPr>
          <p:spPr bwMode="auto">
            <a:xfrm>
              <a:off x="5099" y="3722"/>
              <a:ext cx="108" cy="181"/>
            </a:xfrm>
            <a:custGeom>
              <a:avLst/>
              <a:gdLst/>
              <a:ahLst/>
              <a:cxnLst>
                <a:cxn ang="0">
                  <a:pos x="86" y="5"/>
                </a:cxn>
                <a:cxn ang="0">
                  <a:pos x="86" y="5"/>
                </a:cxn>
                <a:cxn ang="0">
                  <a:pos x="79" y="13"/>
                </a:cxn>
                <a:cxn ang="0">
                  <a:pos x="72" y="23"/>
                </a:cxn>
                <a:cxn ang="0">
                  <a:pos x="64" y="37"/>
                </a:cxn>
                <a:cxn ang="0">
                  <a:pos x="55" y="56"/>
                </a:cxn>
                <a:cxn ang="0">
                  <a:pos x="51" y="66"/>
                </a:cxn>
                <a:cxn ang="0">
                  <a:pos x="48" y="79"/>
                </a:cxn>
                <a:cxn ang="0">
                  <a:pos x="45" y="92"/>
                </a:cxn>
                <a:cxn ang="0">
                  <a:pos x="43" y="107"/>
                </a:cxn>
                <a:cxn ang="0">
                  <a:pos x="41" y="124"/>
                </a:cxn>
                <a:cxn ang="0">
                  <a:pos x="41" y="141"/>
                </a:cxn>
                <a:cxn ang="0">
                  <a:pos x="41" y="141"/>
                </a:cxn>
                <a:cxn ang="0">
                  <a:pos x="33" y="143"/>
                </a:cxn>
                <a:cxn ang="0">
                  <a:pos x="25" y="146"/>
                </a:cxn>
                <a:cxn ang="0">
                  <a:pos x="17" y="149"/>
                </a:cxn>
                <a:cxn ang="0">
                  <a:pos x="9" y="154"/>
                </a:cxn>
                <a:cxn ang="0">
                  <a:pos x="3" y="161"/>
                </a:cxn>
                <a:cxn ang="0">
                  <a:pos x="1" y="164"/>
                </a:cxn>
                <a:cxn ang="0">
                  <a:pos x="0" y="168"/>
                </a:cxn>
                <a:cxn ang="0">
                  <a:pos x="0" y="172"/>
                </a:cxn>
                <a:cxn ang="0">
                  <a:pos x="1" y="177"/>
                </a:cxn>
                <a:cxn ang="0">
                  <a:pos x="1" y="177"/>
                </a:cxn>
                <a:cxn ang="0">
                  <a:pos x="5" y="179"/>
                </a:cxn>
                <a:cxn ang="0">
                  <a:pos x="11" y="181"/>
                </a:cxn>
                <a:cxn ang="0">
                  <a:pos x="19" y="181"/>
                </a:cxn>
                <a:cxn ang="0">
                  <a:pos x="64" y="161"/>
                </a:cxn>
                <a:cxn ang="0">
                  <a:pos x="64" y="161"/>
                </a:cxn>
                <a:cxn ang="0">
                  <a:pos x="65" y="160"/>
                </a:cxn>
                <a:cxn ang="0">
                  <a:pos x="67" y="156"/>
                </a:cxn>
                <a:cxn ang="0">
                  <a:pos x="68" y="152"/>
                </a:cxn>
                <a:cxn ang="0">
                  <a:pos x="68" y="149"/>
                </a:cxn>
                <a:cxn ang="0">
                  <a:pos x="67" y="146"/>
                </a:cxn>
                <a:cxn ang="0">
                  <a:pos x="59" y="138"/>
                </a:cxn>
                <a:cxn ang="0">
                  <a:pos x="59" y="138"/>
                </a:cxn>
                <a:cxn ang="0">
                  <a:pos x="59" y="125"/>
                </a:cxn>
                <a:cxn ang="0">
                  <a:pos x="59" y="112"/>
                </a:cxn>
                <a:cxn ang="0">
                  <a:pos x="61" y="94"/>
                </a:cxn>
                <a:cxn ang="0">
                  <a:pos x="64" y="85"/>
                </a:cxn>
                <a:cxn ang="0">
                  <a:pos x="66" y="76"/>
                </a:cxn>
                <a:cxn ang="0">
                  <a:pos x="69" y="66"/>
                </a:cxn>
                <a:cxn ang="0">
                  <a:pos x="75" y="56"/>
                </a:cxn>
                <a:cxn ang="0">
                  <a:pos x="81" y="47"/>
                </a:cxn>
                <a:cxn ang="0">
                  <a:pos x="88" y="36"/>
                </a:cxn>
                <a:cxn ang="0">
                  <a:pos x="97" y="28"/>
                </a:cxn>
                <a:cxn ang="0">
                  <a:pos x="108" y="19"/>
                </a:cxn>
                <a:cxn ang="0">
                  <a:pos x="108" y="19"/>
                </a:cxn>
                <a:cxn ang="0">
                  <a:pos x="108" y="14"/>
                </a:cxn>
                <a:cxn ang="0">
                  <a:pos x="108" y="11"/>
                </a:cxn>
                <a:cxn ang="0">
                  <a:pos x="108" y="6"/>
                </a:cxn>
                <a:cxn ang="0">
                  <a:pos x="105" y="2"/>
                </a:cxn>
                <a:cxn ang="0">
                  <a:pos x="103" y="1"/>
                </a:cxn>
                <a:cxn ang="0">
                  <a:pos x="101" y="0"/>
                </a:cxn>
                <a:cxn ang="0">
                  <a:pos x="98" y="0"/>
                </a:cxn>
                <a:cxn ang="0">
                  <a:pos x="95" y="1"/>
                </a:cxn>
                <a:cxn ang="0">
                  <a:pos x="86" y="5"/>
                </a:cxn>
                <a:cxn ang="0">
                  <a:pos x="86" y="5"/>
                </a:cxn>
              </a:cxnLst>
              <a:rect l="0" t="0" r="r" b="b"/>
              <a:pathLst>
                <a:path w="108" h="181">
                  <a:moveTo>
                    <a:pt x="86" y="5"/>
                  </a:moveTo>
                  <a:lnTo>
                    <a:pt x="86" y="5"/>
                  </a:lnTo>
                  <a:lnTo>
                    <a:pt x="79" y="13"/>
                  </a:lnTo>
                  <a:lnTo>
                    <a:pt x="72" y="23"/>
                  </a:lnTo>
                  <a:lnTo>
                    <a:pt x="64" y="37"/>
                  </a:lnTo>
                  <a:lnTo>
                    <a:pt x="55" y="56"/>
                  </a:lnTo>
                  <a:lnTo>
                    <a:pt x="51" y="66"/>
                  </a:lnTo>
                  <a:lnTo>
                    <a:pt x="48" y="79"/>
                  </a:lnTo>
                  <a:lnTo>
                    <a:pt x="45" y="92"/>
                  </a:lnTo>
                  <a:lnTo>
                    <a:pt x="43" y="107"/>
                  </a:lnTo>
                  <a:lnTo>
                    <a:pt x="41" y="124"/>
                  </a:lnTo>
                  <a:lnTo>
                    <a:pt x="41" y="141"/>
                  </a:lnTo>
                  <a:lnTo>
                    <a:pt x="41" y="141"/>
                  </a:lnTo>
                  <a:lnTo>
                    <a:pt x="33" y="143"/>
                  </a:lnTo>
                  <a:lnTo>
                    <a:pt x="25" y="146"/>
                  </a:lnTo>
                  <a:lnTo>
                    <a:pt x="17" y="149"/>
                  </a:lnTo>
                  <a:lnTo>
                    <a:pt x="9" y="154"/>
                  </a:lnTo>
                  <a:lnTo>
                    <a:pt x="3" y="161"/>
                  </a:lnTo>
                  <a:lnTo>
                    <a:pt x="1" y="164"/>
                  </a:lnTo>
                  <a:lnTo>
                    <a:pt x="0" y="168"/>
                  </a:lnTo>
                  <a:lnTo>
                    <a:pt x="0" y="172"/>
                  </a:lnTo>
                  <a:lnTo>
                    <a:pt x="1" y="177"/>
                  </a:lnTo>
                  <a:lnTo>
                    <a:pt x="1" y="177"/>
                  </a:lnTo>
                  <a:lnTo>
                    <a:pt x="5" y="179"/>
                  </a:lnTo>
                  <a:lnTo>
                    <a:pt x="11" y="181"/>
                  </a:lnTo>
                  <a:lnTo>
                    <a:pt x="19" y="181"/>
                  </a:lnTo>
                  <a:lnTo>
                    <a:pt x="64" y="161"/>
                  </a:lnTo>
                  <a:lnTo>
                    <a:pt x="64" y="161"/>
                  </a:lnTo>
                  <a:lnTo>
                    <a:pt x="65" y="160"/>
                  </a:lnTo>
                  <a:lnTo>
                    <a:pt x="67" y="156"/>
                  </a:lnTo>
                  <a:lnTo>
                    <a:pt x="68" y="152"/>
                  </a:lnTo>
                  <a:lnTo>
                    <a:pt x="68" y="149"/>
                  </a:lnTo>
                  <a:lnTo>
                    <a:pt x="67" y="146"/>
                  </a:lnTo>
                  <a:lnTo>
                    <a:pt x="59" y="138"/>
                  </a:lnTo>
                  <a:lnTo>
                    <a:pt x="59" y="138"/>
                  </a:lnTo>
                  <a:lnTo>
                    <a:pt x="59" y="125"/>
                  </a:lnTo>
                  <a:lnTo>
                    <a:pt x="59" y="112"/>
                  </a:lnTo>
                  <a:lnTo>
                    <a:pt x="61" y="94"/>
                  </a:lnTo>
                  <a:lnTo>
                    <a:pt x="64" y="85"/>
                  </a:lnTo>
                  <a:lnTo>
                    <a:pt x="66" y="76"/>
                  </a:lnTo>
                  <a:lnTo>
                    <a:pt x="69" y="66"/>
                  </a:lnTo>
                  <a:lnTo>
                    <a:pt x="75" y="56"/>
                  </a:lnTo>
                  <a:lnTo>
                    <a:pt x="81" y="47"/>
                  </a:lnTo>
                  <a:lnTo>
                    <a:pt x="88" y="36"/>
                  </a:lnTo>
                  <a:lnTo>
                    <a:pt x="97" y="28"/>
                  </a:lnTo>
                  <a:lnTo>
                    <a:pt x="108" y="19"/>
                  </a:lnTo>
                  <a:lnTo>
                    <a:pt x="108" y="19"/>
                  </a:lnTo>
                  <a:lnTo>
                    <a:pt x="108" y="14"/>
                  </a:lnTo>
                  <a:lnTo>
                    <a:pt x="108" y="11"/>
                  </a:lnTo>
                  <a:lnTo>
                    <a:pt x="108" y="6"/>
                  </a:lnTo>
                  <a:lnTo>
                    <a:pt x="105" y="2"/>
                  </a:lnTo>
                  <a:lnTo>
                    <a:pt x="103" y="1"/>
                  </a:lnTo>
                  <a:lnTo>
                    <a:pt x="101" y="0"/>
                  </a:lnTo>
                  <a:lnTo>
                    <a:pt x="98" y="0"/>
                  </a:lnTo>
                  <a:lnTo>
                    <a:pt x="95" y="1"/>
                  </a:lnTo>
                  <a:lnTo>
                    <a:pt x="86" y="5"/>
                  </a:lnTo>
                  <a:lnTo>
                    <a:pt x="86" y="5"/>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5" name="Freeform 31"/>
            <p:cNvSpPr>
              <a:spLocks/>
            </p:cNvSpPr>
            <p:nvPr/>
          </p:nvSpPr>
          <p:spPr bwMode="auto">
            <a:xfrm>
              <a:off x="5263" y="3714"/>
              <a:ext cx="109" cy="180"/>
            </a:xfrm>
            <a:custGeom>
              <a:avLst/>
              <a:gdLst/>
              <a:ahLst/>
              <a:cxnLst>
                <a:cxn ang="0">
                  <a:pos x="23" y="5"/>
                </a:cxn>
                <a:cxn ang="0">
                  <a:pos x="23" y="5"/>
                </a:cxn>
                <a:cxn ang="0">
                  <a:pos x="30" y="13"/>
                </a:cxn>
                <a:cxn ang="0">
                  <a:pos x="37" y="22"/>
                </a:cxn>
                <a:cxn ang="0">
                  <a:pos x="45" y="36"/>
                </a:cxn>
                <a:cxn ang="0">
                  <a:pos x="53" y="56"/>
                </a:cxn>
                <a:cxn ang="0">
                  <a:pos x="57" y="66"/>
                </a:cxn>
                <a:cxn ang="0">
                  <a:pos x="60" y="79"/>
                </a:cxn>
                <a:cxn ang="0">
                  <a:pos x="64" y="92"/>
                </a:cxn>
                <a:cxn ang="0">
                  <a:pos x="66" y="107"/>
                </a:cxn>
                <a:cxn ang="0">
                  <a:pos x="67" y="123"/>
                </a:cxn>
                <a:cxn ang="0">
                  <a:pos x="67" y="140"/>
                </a:cxn>
                <a:cxn ang="0">
                  <a:pos x="67" y="140"/>
                </a:cxn>
                <a:cxn ang="0">
                  <a:pos x="75" y="142"/>
                </a:cxn>
                <a:cxn ang="0">
                  <a:pos x="83" y="146"/>
                </a:cxn>
                <a:cxn ang="0">
                  <a:pos x="92" y="149"/>
                </a:cxn>
                <a:cxn ang="0">
                  <a:pos x="100" y="154"/>
                </a:cxn>
                <a:cxn ang="0">
                  <a:pos x="106" y="161"/>
                </a:cxn>
                <a:cxn ang="0">
                  <a:pos x="108" y="164"/>
                </a:cxn>
                <a:cxn ang="0">
                  <a:pos x="109" y="168"/>
                </a:cxn>
                <a:cxn ang="0">
                  <a:pos x="109" y="172"/>
                </a:cxn>
                <a:cxn ang="0">
                  <a:pos x="108" y="177"/>
                </a:cxn>
                <a:cxn ang="0">
                  <a:pos x="108" y="177"/>
                </a:cxn>
                <a:cxn ang="0">
                  <a:pos x="103" y="179"/>
                </a:cxn>
                <a:cxn ang="0">
                  <a:pos x="97" y="180"/>
                </a:cxn>
                <a:cxn ang="0">
                  <a:pos x="88" y="180"/>
                </a:cxn>
                <a:cxn ang="0">
                  <a:pos x="45" y="160"/>
                </a:cxn>
                <a:cxn ang="0">
                  <a:pos x="45" y="160"/>
                </a:cxn>
                <a:cxn ang="0">
                  <a:pos x="44" y="158"/>
                </a:cxn>
                <a:cxn ang="0">
                  <a:pos x="42" y="156"/>
                </a:cxn>
                <a:cxn ang="0">
                  <a:pos x="40" y="151"/>
                </a:cxn>
                <a:cxn ang="0">
                  <a:pos x="40" y="148"/>
                </a:cxn>
                <a:cxn ang="0">
                  <a:pos x="42" y="146"/>
                </a:cxn>
                <a:cxn ang="0">
                  <a:pos x="49" y="136"/>
                </a:cxn>
                <a:cxn ang="0">
                  <a:pos x="49" y="136"/>
                </a:cxn>
                <a:cxn ang="0">
                  <a:pos x="50" y="125"/>
                </a:cxn>
                <a:cxn ang="0">
                  <a:pos x="50" y="111"/>
                </a:cxn>
                <a:cxn ang="0">
                  <a:pos x="47" y="94"/>
                </a:cxn>
                <a:cxn ang="0">
                  <a:pos x="45" y="85"/>
                </a:cxn>
                <a:cxn ang="0">
                  <a:pos x="43" y="76"/>
                </a:cxn>
                <a:cxn ang="0">
                  <a:pos x="38" y="65"/>
                </a:cxn>
                <a:cxn ang="0">
                  <a:pos x="33" y="56"/>
                </a:cxn>
                <a:cxn ang="0">
                  <a:pos x="28" y="45"/>
                </a:cxn>
                <a:cxn ang="0">
                  <a:pos x="21" y="36"/>
                </a:cxn>
                <a:cxn ang="0">
                  <a:pos x="11" y="27"/>
                </a:cxn>
                <a:cxn ang="0">
                  <a:pos x="1" y="19"/>
                </a:cxn>
                <a:cxn ang="0">
                  <a:pos x="1" y="19"/>
                </a:cxn>
                <a:cxn ang="0">
                  <a:pos x="0" y="14"/>
                </a:cxn>
                <a:cxn ang="0">
                  <a:pos x="1" y="9"/>
                </a:cxn>
                <a:cxn ang="0">
                  <a:pos x="1" y="6"/>
                </a:cxn>
                <a:cxn ang="0">
                  <a:pos x="3" y="2"/>
                </a:cxn>
                <a:cxn ang="0">
                  <a:pos x="5" y="1"/>
                </a:cxn>
                <a:cxn ang="0">
                  <a:pos x="8" y="0"/>
                </a:cxn>
                <a:cxn ang="0">
                  <a:pos x="10" y="0"/>
                </a:cxn>
                <a:cxn ang="0">
                  <a:pos x="14" y="1"/>
                </a:cxn>
                <a:cxn ang="0">
                  <a:pos x="23" y="5"/>
                </a:cxn>
                <a:cxn ang="0">
                  <a:pos x="23" y="5"/>
                </a:cxn>
              </a:cxnLst>
              <a:rect l="0" t="0" r="r" b="b"/>
              <a:pathLst>
                <a:path w="109" h="180">
                  <a:moveTo>
                    <a:pt x="23" y="5"/>
                  </a:moveTo>
                  <a:lnTo>
                    <a:pt x="23" y="5"/>
                  </a:lnTo>
                  <a:lnTo>
                    <a:pt x="30" y="13"/>
                  </a:lnTo>
                  <a:lnTo>
                    <a:pt x="37" y="22"/>
                  </a:lnTo>
                  <a:lnTo>
                    <a:pt x="45" y="36"/>
                  </a:lnTo>
                  <a:lnTo>
                    <a:pt x="53" y="56"/>
                  </a:lnTo>
                  <a:lnTo>
                    <a:pt x="57" y="66"/>
                  </a:lnTo>
                  <a:lnTo>
                    <a:pt x="60" y="79"/>
                  </a:lnTo>
                  <a:lnTo>
                    <a:pt x="64" y="92"/>
                  </a:lnTo>
                  <a:lnTo>
                    <a:pt x="66" y="107"/>
                  </a:lnTo>
                  <a:lnTo>
                    <a:pt x="67" y="123"/>
                  </a:lnTo>
                  <a:lnTo>
                    <a:pt x="67" y="140"/>
                  </a:lnTo>
                  <a:lnTo>
                    <a:pt x="67" y="140"/>
                  </a:lnTo>
                  <a:lnTo>
                    <a:pt x="75" y="142"/>
                  </a:lnTo>
                  <a:lnTo>
                    <a:pt x="83" y="146"/>
                  </a:lnTo>
                  <a:lnTo>
                    <a:pt x="92" y="149"/>
                  </a:lnTo>
                  <a:lnTo>
                    <a:pt x="100" y="154"/>
                  </a:lnTo>
                  <a:lnTo>
                    <a:pt x="106" y="161"/>
                  </a:lnTo>
                  <a:lnTo>
                    <a:pt x="108" y="164"/>
                  </a:lnTo>
                  <a:lnTo>
                    <a:pt x="109" y="168"/>
                  </a:lnTo>
                  <a:lnTo>
                    <a:pt x="109" y="172"/>
                  </a:lnTo>
                  <a:lnTo>
                    <a:pt x="108" y="177"/>
                  </a:lnTo>
                  <a:lnTo>
                    <a:pt x="108" y="177"/>
                  </a:lnTo>
                  <a:lnTo>
                    <a:pt x="103" y="179"/>
                  </a:lnTo>
                  <a:lnTo>
                    <a:pt x="97" y="180"/>
                  </a:lnTo>
                  <a:lnTo>
                    <a:pt x="88" y="180"/>
                  </a:lnTo>
                  <a:lnTo>
                    <a:pt x="45" y="160"/>
                  </a:lnTo>
                  <a:lnTo>
                    <a:pt x="45" y="160"/>
                  </a:lnTo>
                  <a:lnTo>
                    <a:pt x="44" y="158"/>
                  </a:lnTo>
                  <a:lnTo>
                    <a:pt x="42" y="156"/>
                  </a:lnTo>
                  <a:lnTo>
                    <a:pt x="40" y="151"/>
                  </a:lnTo>
                  <a:lnTo>
                    <a:pt x="40" y="148"/>
                  </a:lnTo>
                  <a:lnTo>
                    <a:pt x="42" y="146"/>
                  </a:lnTo>
                  <a:lnTo>
                    <a:pt x="49" y="136"/>
                  </a:lnTo>
                  <a:lnTo>
                    <a:pt x="49" y="136"/>
                  </a:lnTo>
                  <a:lnTo>
                    <a:pt x="50" y="125"/>
                  </a:lnTo>
                  <a:lnTo>
                    <a:pt x="50" y="111"/>
                  </a:lnTo>
                  <a:lnTo>
                    <a:pt x="47" y="94"/>
                  </a:lnTo>
                  <a:lnTo>
                    <a:pt x="45" y="85"/>
                  </a:lnTo>
                  <a:lnTo>
                    <a:pt x="43" y="76"/>
                  </a:lnTo>
                  <a:lnTo>
                    <a:pt x="38" y="65"/>
                  </a:lnTo>
                  <a:lnTo>
                    <a:pt x="33" y="56"/>
                  </a:lnTo>
                  <a:lnTo>
                    <a:pt x="28" y="45"/>
                  </a:lnTo>
                  <a:lnTo>
                    <a:pt x="21" y="36"/>
                  </a:lnTo>
                  <a:lnTo>
                    <a:pt x="11" y="27"/>
                  </a:lnTo>
                  <a:lnTo>
                    <a:pt x="1" y="19"/>
                  </a:lnTo>
                  <a:lnTo>
                    <a:pt x="1" y="19"/>
                  </a:lnTo>
                  <a:lnTo>
                    <a:pt x="0" y="14"/>
                  </a:lnTo>
                  <a:lnTo>
                    <a:pt x="1" y="9"/>
                  </a:lnTo>
                  <a:lnTo>
                    <a:pt x="1" y="6"/>
                  </a:lnTo>
                  <a:lnTo>
                    <a:pt x="3" y="2"/>
                  </a:lnTo>
                  <a:lnTo>
                    <a:pt x="5" y="1"/>
                  </a:lnTo>
                  <a:lnTo>
                    <a:pt x="8" y="0"/>
                  </a:lnTo>
                  <a:lnTo>
                    <a:pt x="10" y="0"/>
                  </a:lnTo>
                  <a:lnTo>
                    <a:pt x="14" y="1"/>
                  </a:lnTo>
                  <a:lnTo>
                    <a:pt x="23" y="5"/>
                  </a:lnTo>
                  <a:lnTo>
                    <a:pt x="23" y="5"/>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6" name="Freeform 32"/>
            <p:cNvSpPr>
              <a:spLocks/>
            </p:cNvSpPr>
            <p:nvPr/>
          </p:nvSpPr>
          <p:spPr bwMode="auto">
            <a:xfrm>
              <a:off x="5014" y="3455"/>
              <a:ext cx="373" cy="234"/>
            </a:xfrm>
            <a:custGeom>
              <a:avLst/>
              <a:gdLst/>
              <a:ahLst/>
              <a:cxnLst>
                <a:cxn ang="0">
                  <a:pos x="373" y="92"/>
                </a:cxn>
                <a:cxn ang="0">
                  <a:pos x="366" y="70"/>
                </a:cxn>
                <a:cxn ang="0">
                  <a:pos x="352" y="50"/>
                </a:cxn>
                <a:cxn ang="0">
                  <a:pos x="332" y="33"/>
                </a:cxn>
                <a:cxn ang="0">
                  <a:pos x="308" y="19"/>
                </a:cxn>
                <a:cxn ang="0">
                  <a:pos x="279" y="9"/>
                </a:cxn>
                <a:cxn ang="0">
                  <a:pos x="245" y="3"/>
                </a:cxn>
                <a:cxn ang="0">
                  <a:pos x="209" y="0"/>
                </a:cxn>
                <a:cxn ang="0">
                  <a:pos x="172" y="3"/>
                </a:cxn>
                <a:cxn ang="0">
                  <a:pos x="153" y="6"/>
                </a:cxn>
                <a:cxn ang="0">
                  <a:pos x="117" y="16"/>
                </a:cxn>
                <a:cxn ang="0">
                  <a:pos x="85" y="28"/>
                </a:cxn>
                <a:cxn ang="0">
                  <a:pos x="57" y="45"/>
                </a:cxn>
                <a:cxn ang="0">
                  <a:pos x="33" y="63"/>
                </a:cxn>
                <a:cxn ang="0">
                  <a:pos x="16" y="84"/>
                </a:cxn>
                <a:cxn ang="0">
                  <a:pos x="4" y="106"/>
                </a:cxn>
                <a:cxn ang="0">
                  <a:pos x="0" y="130"/>
                </a:cxn>
                <a:cxn ang="0">
                  <a:pos x="0" y="141"/>
                </a:cxn>
                <a:cxn ang="0">
                  <a:pos x="7" y="165"/>
                </a:cxn>
                <a:cxn ang="0">
                  <a:pos x="21" y="184"/>
                </a:cxn>
                <a:cxn ang="0">
                  <a:pos x="40" y="202"/>
                </a:cxn>
                <a:cxn ang="0">
                  <a:pos x="65" y="216"/>
                </a:cxn>
                <a:cxn ang="0">
                  <a:pos x="95" y="225"/>
                </a:cxn>
                <a:cxn ang="0">
                  <a:pos x="128" y="232"/>
                </a:cxn>
                <a:cxn ang="0">
                  <a:pos x="164" y="234"/>
                </a:cxn>
                <a:cxn ang="0">
                  <a:pos x="202" y="232"/>
                </a:cxn>
                <a:cxn ang="0">
                  <a:pos x="221" y="229"/>
                </a:cxn>
                <a:cxn ang="0">
                  <a:pos x="257" y="219"/>
                </a:cxn>
                <a:cxn ang="0">
                  <a:pos x="288" y="207"/>
                </a:cxn>
                <a:cxn ang="0">
                  <a:pos x="317" y="190"/>
                </a:cxn>
                <a:cxn ang="0">
                  <a:pos x="341" y="172"/>
                </a:cxn>
                <a:cxn ang="0">
                  <a:pos x="358" y="151"/>
                </a:cxn>
                <a:cxn ang="0">
                  <a:pos x="370" y="128"/>
                </a:cxn>
                <a:cxn ang="0">
                  <a:pos x="373" y="105"/>
                </a:cxn>
                <a:cxn ang="0">
                  <a:pos x="373" y="92"/>
                </a:cxn>
              </a:cxnLst>
              <a:rect l="0" t="0" r="r" b="b"/>
              <a:pathLst>
                <a:path w="373" h="234">
                  <a:moveTo>
                    <a:pt x="373" y="92"/>
                  </a:moveTo>
                  <a:lnTo>
                    <a:pt x="373" y="92"/>
                  </a:lnTo>
                  <a:lnTo>
                    <a:pt x="371" y="81"/>
                  </a:lnTo>
                  <a:lnTo>
                    <a:pt x="366" y="70"/>
                  </a:lnTo>
                  <a:lnTo>
                    <a:pt x="360" y="60"/>
                  </a:lnTo>
                  <a:lnTo>
                    <a:pt x="352" y="50"/>
                  </a:lnTo>
                  <a:lnTo>
                    <a:pt x="343" y="41"/>
                  </a:lnTo>
                  <a:lnTo>
                    <a:pt x="332" y="33"/>
                  </a:lnTo>
                  <a:lnTo>
                    <a:pt x="321" y="26"/>
                  </a:lnTo>
                  <a:lnTo>
                    <a:pt x="308" y="19"/>
                  </a:lnTo>
                  <a:lnTo>
                    <a:pt x="294" y="13"/>
                  </a:lnTo>
                  <a:lnTo>
                    <a:pt x="279" y="9"/>
                  </a:lnTo>
                  <a:lnTo>
                    <a:pt x="263" y="5"/>
                  </a:lnTo>
                  <a:lnTo>
                    <a:pt x="245" y="3"/>
                  </a:lnTo>
                  <a:lnTo>
                    <a:pt x="228" y="0"/>
                  </a:lnTo>
                  <a:lnTo>
                    <a:pt x="209" y="0"/>
                  </a:lnTo>
                  <a:lnTo>
                    <a:pt x="190" y="0"/>
                  </a:lnTo>
                  <a:lnTo>
                    <a:pt x="172" y="3"/>
                  </a:lnTo>
                  <a:lnTo>
                    <a:pt x="172" y="3"/>
                  </a:lnTo>
                  <a:lnTo>
                    <a:pt x="153" y="6"/>
                  </a:lnTo>
                  <a:lnTo>
                    <a:pt x="135" y="10"/>
                  </a:lnTo>
                  <a:lnTo>
                    <a:pt x="117" y="16"/>
                  </a:lnTo>
                  <a:lnTo>
                    <a:pt x="101" y="21"/>
                  </a:lnTo>
                  <a:lnTo>
                    <a:pt x="85" y="28"/>
                  </a:lnTo>
                  <a:lnTo>
                    <a:pt x="69" y="35"/>
                  </a:lnTo>
                  <a:lnTo>
                    <a:pt x="57" y="45"/>
                  </a:lnTo>
                  <a:lnTo>
                    <a:pt x="44" y="54"/>
                  </a:lnTo>
                  <a:lnTo>
                    <a:pt x="33" y="63"/>
                  </a:lnTo>
                  <a:lnTo>
                    <a:pt x="24" y="74"/>
                  </a:lnTo>
                  <a:lnTo>
                    <a:pt x="16" y="84"/>
                  </a:lnTo>
                  <a:lnTo>
                    <a:pt x="9" y="95"/>
                  </a:lnTo>
                  <a:lnTo>
                    <a:pt x="4" y="106"/>
                  </a:lnTo>
                  <a:lnTo>
                    <a:pt x="1" y="118"/>
                  </a:lnTo>
                  <a:lnTo>
                    <a:pt x="0" y="130"/>
                  </a:lnTo>
                  <a:lnTo>
                    <a:pt x="0" y="141"/>
                  </a:lnTo>
                  <a:lnTo>
                    <a:pt x="0" y="141"/>
                  </a:lnTo>
                  <a:lnTo>
                    <a:pt x="3" y="153"/>
                  </a:lnTo>
                  <a:lnTo>
                    <a:pt x="7" y="165"/>
                  </a:lnTo>
                  <a:lnTo>
                    <a:pt x="12" y="174"/>
                  </a:lnTo>
                  <a:lnTo>
                    <a:pt x="21" y="184"/>
                  </a:lnTo>
                  <a:lnTo>
                    <a:pt x="30" y="194"/>
                  </a:lnTo>
                  <a:lnTo>
                    <a:pt x="40" y="202"/>
                  </a:lnTo>
                  <a:lnTo>
                    <a:pt x="52" y="209"/>
                  </a:lnTo>
                  <a:lnTo>
                    <a:pt x="65" y="216"/>
                  </a:lnTo>
                  <a:lnTo>
                    <a:pt x="80" y="220"/>
                  </a:lnTo>
                  <a:lnTo>
                    <a:pt x="95" y="225"/>
                  </a:lnTo>
                  <a:lnTo>
                    <a:pt x="111" y="230"/>
                  </a:lnTo>
                  <a:lnTo>
                    <a:pt x="128" y="232"/>
                  </a:lnTo>
                  <a:lnTo>
                    <a:pt x="145" y="233"/>
                  </a:lnTo>
                  <a:lnTo>
                    <a:pt x="164" y="234"/>
                  </a:lnTo>
                  <a:lnTo>
                    <a:pt x="182" y="233"/>
                  </a:lnTo>
                  <a:lnTo>
                    <a:pt x="202" y="232"/>
                  </a:lnTo>
                  <a:lnTo>
                    <a:pt x="202" y="232"/>
                  </a:lnTo>
                  <a:lnTo>
                    <a:pt x="221" y="229"/>
                  </a:lnTo>
                  <a:lnTo>
                    <a:pt x="239" y="224"/>
                  </a:lnTo>
                  <a:lnTo>
                    <a:pt x="257" y="219"/>
                  </a:lnTo>
                  <a:lnTo>
                    <a:pt x="273" y="214"/>
                  </a:lnTo>
                  <a:lnTo>
                    <a:pt x="288" y="207"/>
                  </a:lnTo>
                  <a:lnTo>
                    <a:pt x="303" y="198"/>
                  </a:lnTo>
                  <a:lnTo>
                    <a:pt x="317" y="190"/>
                  </a:lnTo>
                  <a:lnTo>
                    <a:pt x="329" y="181"/>
                  </a:lnTo>
                  <a:lnTo>
                    <a:pt x="341" y="172"/>
                  </a:lnTo>
                  <a:lnTo>
                    <a:pt x="350" y="161"/>
                  </a:lnTo>
                  <a:lnTo>
                    <a:pt x="358" y="151"/>
                  </a:lnTo>
                  <a:lnTo>
                    <a:pt x="364" y="139"/>
                  </a:lnTo>
                  <a:lnTo>
                    <a:pt x="370" y="128"/>
                  </a:lnTo>
                  <a:lnTo>
                    <a:pt x="372" y="117"/>
                  </a:lnTo>
                  <a:lnTo>
                    <a:pt x="373" y="105"/>
                  </a:lnTo>
                  <a:lnTo>
                    <a:pt x="373" y="92"/>
                  </a:lnTo>
                  <a:lnTo>
                    <a:pt x="373" y="9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7" name="Freeform 33"/>
            <p:cNvSpPr>
              <a:spLocks/>
            </p:cNvSpPr>
            <p:nvPr/>
          </p:nvSpPr>
          <p:spPr bwMode="auto">
            <a:xfrm>
              <a:off x="5067" y="3551"/>
              <a:ext cx="51" cy="49"/>
            </a:xfrm>
            <a:custGeom>
              <a:avLst/>
              <a:gdLst/>
              <a:ahLst/>
              <a:cxnLst>
                <a:cxn ang="0">
                  <a:pos x="29" y="43"/>
                </a:cxn>
                <a:cxn ang="0">
                  <a:pos x="29" y="43"/>
                </a:cxn>
                <a:cxn ang="0">
                  <a:pos x="39" y="42"/>
                </a:cxn>
                <a:cxn ang="0">
                  <a:pos x="47" y="42"/>
                </a:cxn>
                <a:cxn ang="0">
                  <a:pos x="47" y="42"/>
                </a:cxn>
                <a:cxn ang="0">
                  <a:pos x="49" y="37"/>
                </a:cxn>
                <a:cxn ang="0">
                  <a:pos x="49" y="37"/>
                </a:cxn>
                <a:cxn ang="0">
                  <a:pos x="51" y="32"/>
                </a:cxn>
                <a:cxn ang="0">
                  <a:pos x="51" y="27"/>
                </a:cxn>
                <a:cxn ang="0">
                  <a:pos x="51" y="21"/>
                </a:cxn>
                <a:cxn ang="0">
                  <a:pos x="50" y="16"/>
                </a:cxn>
                <a:cxn ang="0">
                  <a:pos x="48" y="12"/>
                </a:cxn>
                <a:cxn ang="0">
                  <a:pos x="44" y="8"/>
                </a:cxn>
                <a:cxn ang="0">
                  <a:pos x="41" y="5"/>
                </a:cxn>
                <a:cxn ang="0">
                  <a:pos x="36" y="2"/>
                </a:cxn>
                <a:cxn ang="0">
                  <a:pos x="36" y="2"/>
                </a:cxn>
                <a:cxn ang="0">
                  <a:pos x="32" y="0"/>
                </a:cxn>
                <a:cxn ang="0">
                  <a:pos x="27" y="0"/>
                </a:cxn>
                <a:cxn ang="0">
                  <a:pos x="22" y="1"/>
                </a:cxn>
                <a:cxn ang="0">
                  <a:pos x="16" y="3"/>
                </a:cxn>
                <a:cxn ang="0">
                  <a:pos x="13" y="6"/>
                </a:cxn>
                <a:cxn ang="0">
                  <a:pos x="8" y="9"/>
                </a:cxn>
                <a:cxn ang="0">
                  <a:pos x="5" y="14"/>
                </a:cxn>
                <a:cxn ang="0">
                  <a:pos x="2" y="19"/>
                </a:cxn>
                <a:cxn ang="0">
                  <a:pos x="2" y="19"/>
                </a:cxn>
                <a:cxn ang="0">
                  <a:pos x="0" y="27"/>
                </a:cxn>
                <a:cxn ang="0">
                  <a:pos x="0" y="35"/>
                </a:cxn>
                <a:cxn ang="0">
                  <a:pos x="2" y="43"/>
                </a:cxn>
                <a:cxn ang="0">
                  <a:pos x="7" y="49"/>
                </a:cxn>
                <a:cxn ang="0">
                  <a:pos x="7" y="49"/>
                </a:cxn>
                <a:cxn ang="0">
                  <a:pos x="16" y="45"/>
                </a:cxn>
                <a:cxn ang="0">
                  <a:pos x="29" y="43"/>
                </a:cxn>
                <a:cxn ang="0">
                  <a:pos x="29" y="43"/>
                </a:cxn>
              </a:cxnLst>
              <a:rect l="0" t="0" r="r" b="b"/>
              <a:pathLst>
                <a:path w="51" h="49">
                  <a:moveTo>
                    <a:pt x="29" y="43"/>
                  </a:moveTo>
                  <a:lnTo>
                    <a:pt x="29" y="43"/>
                  </a:lnTo>
                  <a:lnTo>
                    <a:pt x="39" y="42"/>
                  </a:lnTo>
                  <a:lnTo>
                    <a:pt x="47" y="42"/>
                  </a:lnTo>
                  <a:lnTo>
                    <a:pt x="47" y="42"/>
                  </a:lnTo>
                  <a:lnTo>
                    <a:pt x="49" y="37"/>
                  </a:lnTo>
                  <a:lnTo>
                    <a:pt x="49" y="37"/>
                  </a:lnTo>
                  <a:lnTo>
                    <a:pt x="51" y="32"/>
                  </a:lnTo>
                  <a:lnTo>
                    <a:pt x="51" y="27"/>
                  </a:lnTo>
                  <a:lnTo>
                    <a:pt x="51" y="21"/>
                  </a:lnTo>
                  <a:lnTo>
                    <a:pt x="50" y="16"/>
                  </a:lnTo>
                  <a:lnTo>
                    <a:pt x="48" y="12"/>
                  </a:lnTo>
                  <a:lnTo>
                    <a:pt x="44" y="8"/>
                  </a:lnTo>
                  <a:lnTo>
                    <a:pt x="41" y="5"/>
                  </a:lnTo>
                  <a:lnTo>
                    <a:pt x="36" y="2"/>
                  </a:lnTo>
                  <a:lnTo>
                    <a:pt x="36" y="2"/>
                  </a:lnTo>
                  <a:lnTo>
                    <a:pt x="32" y="0"/>
                  </a:lnTo>
                  <a:lnTo>
                    <a:pt x="27" y="0"/>
                  </a:lnTo>
                  <a:lnTo>
                    <a:pt x="22" y="1"/>
                  </a:lnTo>
                  <a:lnTo>
                    <a:pt x="16" y="3"/>
                  </a:lnTo>
                  <a:lnTo>
                    <a:pt x="13" y="6"/>
                  </a:lnTo>
                  <a:lnTo>
                    <a:pt x="8" y="9"/>
                  </a:lnTo>
                  <a:lnTo>
                    <a:pt x="5" y="14"/>
                  </a:lnTo>
                  <a:lnTo>
                    <a:pt x="2" y="19"/>
                  </a:lnTo>
                  <a:lnTo>
                    <a:pt x="2" y="19"/>
                  </a:lnTo>
                  <a:lnTo>
                    <a:pt x="0" y="27"/>
                  </a:lnTo>
                  <a:lnTo>
                    <a:pt x="0" y="35"/>
                  </a:lnTo>
                  <a:lnTo>
                    <a:pt x="2" y="43"/>
                  </a:lnTo>
                  <a:lnTo>
                    <a:pt x="7" y="49"/>
                  </a:lnTo>
                  <a:lnTo>
                    <a:pt x="7" y="49"/>
                  </a:lnTo>
                  <a:lnTo>
                    <a:pt x="16" y="45"/>
                  </a:lnTo>
                  <a:lnTo>
                    <a:pt x="29" y="43"/>
                  </a:lnTo>
                  <a:lnTo>
                    <a:pt x="29" y="43"/>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8" name="Freeform 34"/>
            <p:cNvSpPr>
              <a:spLocks/>
            </p:cNvSpPr>
            <p:nvPr/>
          </p:nvSpPr>
          <p:spPr bwMode="auto">
            <a:xfrm>
              <a:off x="5204" y="3535"/>
              <a:ext cx="53" cy="50"/>
            </a:xfrm>
            <a:custGeom>
              <a:avLst/>
              <a:gdLst/>
              <a:ahLst/>
              <a:cxnLst>
                <a:cxn ang="0">
                  <a:pos x="14" y="50"/>
                </a:cxn>
                <a:cxn ang="0">
                  <a:pos x="14" y="50"/>
                </a:cxn>
                <a:cxn ang="0">
                  <a:pos x="26" y="47"/>
                </a:cxn>
                <a:cxn ang="0">
                  <a:pos x="39" y="45"/>
                </a:cxn>
                <a:cxn ang="0">
                  <a:pos x="39" y="45"/>
                </a:cxn>
                <a:cxn ang="0">
                  <a:pos x="49" y="44"/>
                </a:cxn>
                <a:cxn ang="0">
                  <a:pos x="49" y="44"/>
                </a:cxn>
                <a:cxn ang="0">
                  <a:pos x="52" y="37"/>
                </a:cxn>
                <a:cxn ang="0">
                  <a:pos x="53" y="30"/>
                </a:cxn>
                <a:cxn ang="0">
                  <a:pos x="52" y="22"/>
                </a:cxn>
                <a:cxn ang="0">
                  <a:pos x="48" y="15"/>
                </a:cxn>
                <a:cxn ang="0">
                  <a:pos x="48" y="15"/>
                </a:cxn>
                <a:cxn ang="0">
                  <a:pos x="45" y="10"/>
                </a:cxn>
                <a:cxn ang="0">
                  <a:pos x="41" y="5"/>
                </a:cxn>
                <a:cxn ang="0">
                  <a:pos x="37" y="3"/>
                </a:cxn>
                <a:cxn ang="0">
                  <a:pos x="32" y="1"/>
                </a:cxn>
                <a:cxn ang="0">
                  <a:pos x="27" y="0"/>
                </a:cxn>
                <a:cxn ang="0">
                  <a:pos x="21" y="0"/>
                </a:cxn>
                <a:cxn ang="0">
                  <a:pos x="17" y="1"/>
                </a:cxn>
                <a:cxn ang="0">
                  <a:pos x="12" y="2"/>
                </a:cxn>
                <a:cxn ang="0">
                  <a:pos x="12" y="2"/>
                </a:cxn>
                <a:cxn ang="0">
                  <a:pos x="9" y="5"/>
                </a:cxn>
                <a:cxn ang="0">
                  <a:pos x="5" y="9"/>
                </a:cxn>
                <a:cxn ang="0">
                  <a:pos x="3" y="14"/>
                </a:cxn>
                <a:cxn ang="0">
                  <a:pos x="2" y="18"/>
                </a:cxn>
                <a:cxn ang="0">
                  <a:pos x="0" y="24"/>
                </a:cxn>
                <a:cxn ang="0">
                  <a:pos x="0" y="29"/>
                </a:cxn>
                <a:cxn ang="0">
                  <a:pos x="3" y="35"/>
                </a:cxn>
                <a:cxn ang="0">
                  <a:pos x="5" y="39"/>
                </a:cxn>
                <a:cxn ang="0">
                  <a:pos x="5" y="39"/>
                </a:cxn>
                <a:cxn ang="0">
                  <a:pos x="10" y="45"/>
                </a:cxn>
                <a:cxn ang="0">
                  <a:pos x="14" y="50"/>
                </a:cxn>
                <a:cxn ang="0">
                  <a:pos x="14" y="50"/>
                </a:cxn>
              </a:cxnLst>
              <a:rect l="0" t="0" r="r" b="b"/>
              <a:pathLst>
                <a:path w="53" h="50">
                  <a:moveTo>
                    <a:pt x="14" y="50"/>
                  </a:moveTo>
                  <a:lnTo>
                    <a:pt x="14" y="50"/>
                  </a:lnTo>
                  <a:lnTo>
                    <a:pt x="26" y="47"/>
                  </a:lnTo>
                  <a:lnTo>
                    <a:pt x="39" y="45"/>
                  </a:lnTo>
                  <a:lnTo>
                    <a:pt x="39" y="45"/>
                  </a:lnTo>
                  <a:lnTo>
                    <a:pt x="49" y="44"/>
                  </a:lnTo>
                  <a:lnTo>
                    <a:pt x="49" y="44"/>
                  </a:lnTo>
                  <a:lnTo>
                    <a:pt x="52" y="37"/>
                  </a:lnTo>
                  <a:lnTo>
                    <a:pt x="53" y="30"/>
                  </a:lnTo>
                  <a:lnTo>
                    <a:pt x="52" y="22"/>
                  </a:lnTo>
                  <a:lnTo>
                    <a:pt x="48" y="15"/>
                  </a:lnTo>
                  <a:lnTo>
                    <a:pt x="48" y="15"/>
                  </a:lnTo>
                  <a:lnTo>
                    <a:pt x="45" y="10"/>
                  </a:lnTo>
                  <a:lnTo>
                    <a:pt x="41" y="5"/>
                  </a:lnTo>
                  <a:lnTo>
                    <a:pt x="37" y="3"/>
                  </a:lnTo>
                  <a:lnTo>
                    <a:pt x="32" y="1"/>
                  </a:lnTo>
                  <a:lnTo>
                    <a:pt x="27" y="0"/>
                  </a:lnTo>
                  <a:lnTo>
                    <a:pt x="21" y="0"/>
                  </a:lnTo>
                  <a:lnTo>
                    <a:pt x="17" y="1"/>
                  </a:lnTo>
                  <a:lnTo>
                    <a:pt x="12" y="2"/>
                  </a:lnTo>
                  <a:lnTo>
                    <a:pt x="12" y="2"/>
                  </a:lnTo>
                  <a:lnTo>
                    <a:pt x="9" y="5"/>
                  </a:lnTo>
                  <a:lnTo>
                    <a:pt x="5" y="9"/>
                  </a:lnTo>
                  <a:lnTo>
                    <a:pt x="3" y="14"/>
                  </a:lnTo>
                  <a:lnTo>
                    <a:pt x="2" y="18"/>
                  </a:lnTo>
                  <a:lnTo>
                    <a:pt x="0" y="24"/>
                  </a:lnTo>
                  <a:lnTo>
                    <a:pt x="0" y="29"/>
                  </a:lnTo>
                  <a:lnTo>
                    <a:pt x="3" y="35"/>
                  </a:lnTo>
                  <a:lnTo>
                    <a:pt x="5" y="39"/>
                  </a:lnTo>
                  <a:lnTo>
                    <a:pt x="5" y="39"/>
                  </a:lnTo>
                  <a:lnTo>
                    <a:pt x="10" y="45"/>
                  </a:lnTo>
                  <a:lnTo>
                    <a:pt x="14" y="50"/>
                  </a:lnTo>
                  <a:lnTo>
                    <a:pt x="14" y="5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9" name="Freeform 35"/>
            <p:cNvSpPr>
              <a:spLocks/>
            </p:cNvSpPr>
            <p:nvPr/>
          </p:nvSpPr>
          <p:spPr bwMode="auto">
            <a:xfrm>
              <a:off x="5083" y="3572"/>
              <a:ext cx="24" cy="36"/>
            </a:xfrm>
            <a:custGeom>
              <a:avLst/>
              <a:gdLst/>
              <a:ahLst/>
              <a:cxnLst>
                <a:cxn ang="0">
                  <a:pos x="24" y="16"/>
                </a:cxn>
                <a:cxn ang="0">
                  <a:pos x="24" y="16"/>
                </a:cxn>
                <a:cxn ang="0">
                  <a:pos x="21" y="9"/>
                </a:cxn>
                <a:cxn ang="0">
                  <a:pos x="18" y="4"/>
                </a:cxn>
                <a:cxn ang="0">
                  <a:pos x="14" y="1"/>
                </a:cxn>
                <a:cxn ang="0">
                  <a:pos x="12" y="0"/>
                </a:cxn>
                <a:cxn ang="0">
                  <a:pos x="10" y="0"/>
                </a:cxn>
                <a:cxn ang="0">
                  <a:pos x="10" y="0"/>
                </a:cxn>
                <a:cxn ang="0">
                  <a:pos x="7" y="1"/>
                </a:cxn>
                <a:cxn ang="0">
                  <a:pos x="5" y="2"/>
                </a:cxn>
                <a:cxn ang="0">
                  <a:pos x="2" y="7"/>
                </a:cxn>
                <a:cxn ang="0">
                  <a:pos x="0" y="13"/>
                </a:cxn>
                <a:cxn ang="0">
                  <a:pos x="0" y="20"/>
                </a:cxn>
                <a:cxn ang="0">
                  <a:pos x="0" y="20"/>
                </a:cxn>
                <a:cxn ang="0">
                  <a:pos x="2" y="25"/>
                </a:cxn>
                <a:cxn ang="0">
                  <a:pos x="5" y="31"/>
                </a:cxn>
                <a:cxn ang="0">
                  <a:pos x="10" y="35"/>
                </a:cxn>
                <a:cxn ang="0">
                  <a:pos x="12" y="35"/>
                </a:cxn>
                <a:cxn ang="0">
                  <a:pos x="14" y="36"/>
                </a:cxn>
                <a:cxn ang="0">
                  <a:pos x="14" y="36"/>
                </a:cxn>
                <a:cxn ang="0">
                  <a:pos x="17" y="35"/>
                </a:cxn>
                <a:cxn ang="0">
                  <a:pos x="18" y="34"/>
                </a:cxn>
                <a:cxn ang="0">
                  <a:pos x="21" y="29"/>
                </a:cxn>
                <a:cxn ang="0">
                  <a:pos x="24" y="23"/>
                </a:cxn>
                <a:cxn ang="0">
                  <a:pos x="24" y="16"/>
                </a:cxn>
                <a:cxn ang="0">
                  <a:pos x="24" y="16"/>
                </a:cxn>
              </a:cxnLst>
              <a:rect l="0" t="0" r="r" b="b"/>
              <a:pathLst>
                <a:path w="24" h="36">
                  <a:moveTo>
                    <a:pt x="24" y="16"/>
                  </a:moveTo>
                  <a:lnTo>
                    <a:pt x="24" y="16"/>
                  </a:lnTo>
                  <a:lnTo>
                    <a:pt x="21" y="9"/>
                  </a:lnTo>
                  <a:lnTo>
                    <a:pt x="18" y="4"/>
                  </a:lnTo>
                  <a:lnTo>
                    <a:pt x="14" y="1"/>
                  </a:lnTo>
                  <a:lnTo>
                    <a:pt x="12" y="0"/>
                  </a:lnTo>
                  <a:lnTo>
                    <a:pt x="10" y="0"/>
                  </a:lnTo>
                  <a:lnTo>
                    <a:pt x="10" y="0"/>
                  </a:lnTo>
                  <a:lnTo>
                    <a:pt x="7" y="1"/>
                  </a:lnTo>
                  <a:lnTo>
                    <a:pt x="5" y="2"/>
                  </a:lnTo>
                  <a:lnTo>
                    <a:pt x="2" y="7"/>
                  </a:lnTo>
                  <a:lnTo>
                    <a:pt x="0" y="13"/>
                  </a:lnTo>
                  <a:lnTo>
                    <a:pt x="0" y="20"/>
                  </a:lnTo>
                  <a:lnTo>
                    <a:pt x="0" y="20"/>
                  </a:lnTo>
                  <a:lnTo>
                    <a:pt x="2" y="25"/>
                  </a:lnTo>
                  <a:lnTo>
                    <a:pt x="5" y="31"/>
                  </a:lnTo>
                  <a:lnTo>
                    <a:pt x="10" y="35"/>
                  </a:lnTo>
                  <a:lnTo>
                    <a:pt x="12" y="35"/>
                  </a:lnTo>
                  <a:lnTo>
                    <a:pt x="14" y="36"/>
                  </a:lnTo>
                  <a:lnTo>
                    <a:pt x="14" y="36"/>
                  </a:lnTo>
                  <a:lnTo>
                    <a:pt x="17" y="35"/>
                  </a:lnTo>
                  <a:lnTo>
                    <a:pt x="18" y="34"/>
                  </a:lnTo>
                  <a:lnTo>
                    <a:pt x="21" y="29"/>
                  </a:lnTo>
                  <a:lnTo>
                    <a:pt x="24" y="23"/>
                  </a:lnTo>
                  <a:lnTo>
                    <a:pt x="24" y="16"/>
                  </a:lnTo>
                  <a:lnTo>
                    <a:pt x="24" y="16"/>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0" name="Freeform 36"/>
            <p:cNvSpPr>
              <a:spLocks/>
            </p:cNvSpPr>
            <p:nvPr/>
          </p:nvSpPr>
          <p:spPr bwMode="auto">
            <a:xfrm>
              <a:off x="5220" y="3556"/>
              <a:ext cx="23" cy="34"/>
            </a:xfrm>
            <a:custGeom>
              <a:avLst/>
              <a:gdLst/>
              <a:ahLst/>
              <a:cxnLst>
                <a:cxn ang="0">
                  <a:pos x="23" y="15"/>
                </a:cxn>
                <a:cxn ang="0">
                  <a:pos x="23" y="15"/>
                </a:cxn>
                <a:cxn ang="0">
                  <a:pos x="21" y="9"/>
                </a:cxn>
                <a:cxn ang="0">
                  <a:pos x="18" y="3"/>
                </a:cxn>
                <a:cxn ang="0">
                  <a:pos x="14" y="0"/>
                </a:cxn>
                <a:cxn ang="0">
                  <a:pos x="11" y="0"/>
                </a:cxn>
                <a:cxn ang="0">
                  <a:pos x="9" y="0"/>
                </a:cxn>
                <a:cxn ang="0">
                  <a:pos x="9" y="0"/>
                </a:cxn>
                <a:cxn ang="0">
                  <a:pos x="7" y="0"/>
                </a:cxn>
                <a:cxn ang="0">
                  <a:pos x="4" y="1"/>
                </a:cxn>
                <a:cxn ang="0">
                  <a:pos x="2" y="5"/>
                </a:cxn>
                <a:cxn ang="0">
                  <a:pos x="0" y="11"/>
                </a:cxn>
                <a:cxn ang="0">
                  <a:pos x="0" y="18"/>
                </a:cxn>
                <a:cxn ang="0">
                  <a:pos x="0" y="18"/>
                </a:cxn>
                <a:cxn ang="0">
                  <a:pos x="2" y="25"/>
                </a:cxn>
                <a:cxn ang="0">
                  <a:pos x="4" y="30"/>
                </a:cxn>
                <a:cxn ang="0">
                  <a:pos x="9" y="33"/>
                </a:cxn>
                <a:cxn ang="0">
                  <a:pos x="11" y="34"/>
                </a:cxn>
                <a:cxn ang="0">
                  <a:pos x="14" y="34"/>
                </a:cxn>
                <a:cxn ang="0">
                  <a:pos x="14" y="34"/>
                </a:cxn>
                <a:cxn ang="0">
                  <a:pos x="16" y="33"/>
                </a:cxn>
                <a:cxn ang="0">
                  <a:pos x="18" y="32"/>
                </a:cxn>
                <a:cxn ang="0">
                  <a:pos x="22" y="29"/>
                </a:cxn>
                <a:cxn ang="0">
                  <a:pos x="23" y="22"/>
                </a:cxn>
                <a:cxn ang="0">
                  <a:pos x="23" y="15"/>
                </a:cxn>
                <a:cxn ang="0">
                  <a:pos x="23" y="15"/>
                </a:cxn>
              </a:cxnLst>
              <a:rect l="0" t="0" r="r" b="b"/>
              <a:pathLst>
                <a:path w="23" h="34">
                  <a:moveTo>
                    <a:pt x="23" y="15"/>
                  </a:moveTo>
                  <a:lnTo>
                    <a:pt x="23" y="15"/>
                  </a:lnTo>
                  <a:lnTo>
                    <a:pt x="21" y="9"/>
                  </a:lnTo>
                  <a:lnTo>
                    <a:pt x="18" y="3"/>
                  </a:lnTo>
                  <a:lnTo>
                    <a:pt x="14" y="0"/>
                  </a:lnTo>
                  <a:lnTo>
                    <a:pt x="11" y="0"/>
                  </a:lnTo>
                  <a:lnTo>
                    <a:pt x="9" y="0"/>
                  </a:lnTo>
                  <a:lnTo>
                    <a:pt x="9" y="0"/>
                  </a:lnTo>
                  <a:lnTo>
                    <a:pt x="7" y="0"/>
                  </a:lnTo>
                  <a:lnTo>
                    <a:pt x="4" y="1"/>
                  </a:lnTo>
                  <a:lnTo>
                    <a:pt x="2" y="5"/>
                  </a:lnTo>
                  <a:lnTo>
                    <a:pt x="0" y="11"/>
                  </a:lnTo>
                  <a:lnTo>
                    <a:pt x="0" y="18"/>
                  </a:lnTo>
                  <a:lnTo>
                    <a:pt x="0" y="18"/>
                  </a:lnTo>
                  <a:lnTo>
                    <a:pt x="2" y="25"/>
                  </a:lnTo>
                  <a:lnTo>
                    <a:pt x="4" y="30"/>
                  </a:lnTo>
                  <a:lnTo>
                    <a:pt x="9" y="33"/>
                  </a:lnTo>
                  <a:lnTo>
                    <a:pt x="11" y="34"/>
                  </a:lnTo>
                  <a:lnTo>
                    <a:pt x="14" y="34"/>
                  </a:lnTo>
                  <a:lnTo>
                    <a:pt x="14" y="34"/>
                  </a:lnTo>
                  <a:lnTo>
                    <a:pt x="16" y="33"/>
                  </a:lnTo>
                  <a:lnTo>
                    <a:pt x="18" y="32"/>
                  </a:lnTo>
                  <a:lnTo>
                    <a:pt x="22" y="29"/>
                  </a:lnTo>
                  <a:lnTo>
                    <a:pt x="23" y="22"/>
                  </a:lnTo>
                  <a:lnTo>
                    <a:pt x="23" y="15"/>
                  </a:lnTo>
                  <a:lnTo>
                    <a:pt x="23" y="15"/>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1" name="Freeform 37"/>
            <p:cNvSpPr>
              <a:spLocks/>
            </p:cNvSpPr>
            <p:nvPr/>
          </p:nvSpPr>
          <p:spPr bwMode="auto">
            <a:xfrm>
              <a:off x="5092" y="3679"/>
              <a:ext cx="25" cy="7"/>
            </a:xfrm>
            <a:custGeom>
              <a:avLst/>
              <a:gdLst/>
              <a:ahLst/>
              <a:cxnLst>
                <a:cxn ang="0">
                  <a:pos x="11" y="0"/>
                </a:cxn>
                <a:cxn ang="0">
                  <a:pos x="25" y="3"/>
                </a:cxn>
                <a:cxn ang="0">
                  <a:pos x="10" y="7"/>
                </a:cxn>
                <a:cxn ang="0">
                  <a:pos x="0" y="2"/>
                </a:cxn>
                <a:cxn ang="0">
                  <a:pos x="11" y="0"/>
                </a:cxn>
              </a:cxnLst>
              <a:rect l="0" t="0" r="r" b="b"/>
              <a:pathLst>
                <a:path w="25" h="7">
                  <a:moveTo>
                    <a:pt x="11" y="0"/>
                  </a:moveTo>
                  <a:lnTo>
                    <a:pt x="25" y="3"/>
                  </a:lnTo>
                  <a:lnTo>
                    <a:pt x="10" y="7"/>
                  </a:lnTo>
                  <a:lnTo>
                    <a:pt x="0" y="2"/>
                  </a:lnTo>
                  <a:lnTo>
                    <a:pt x="11"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2" name="Freeform 38"/>
            <p:cNvSpPr>
              <a:spLocks/>
            </p:cNvSpPr>
            <p:nvPr/>
          </p:nvSpPr>
          <p:spPr bwMode="auto">
            <a:xfrm>
              <a:off x="5101" y="3628"/>
              <a:ext cx="126" cy="14"/>
            </a:xfrm>
            <a:custGeom>
              <a:avLst/>
              <a:gdLst/>
              <a:ahLst/>
              <a:cxnLst>
                <a:cxn ang="0">
                  <a:pos x="126" y="14"/>
                </a:cxn>
                <a:cxn ang="0">
                  <a:pos x="126" y="14"/>
                </a:cxn>
                <a:cxn ang="0">
                  <a:pos x="114" y="9"/>
                </a:cxn>
                <a:cxn ang="0">
                  <a:pos x="101" y="6"/>
                </a:cxn>
                <a:cxn ang="0">
                  <a:pos x="84" y="2"/>
                </a:cxn>
                <a:cxn ang="0">
                  <a:pos x="65" y="0"/>
                </a:cxn>
                <a:cxn ang="0">
                  <a:pos x="55" y="0"/>
                </a:cxn>
                <a:cxn ang="0">
                  <a:pos x="44" y="1"/>
                </a:cxn>
                <a:cxn ang="0">
                  <a:pos x="32" y="2"/>
                </a:cxn>
                <a:cxn ang="0">
                  <a:pos x="22" y="4"/>
                </a:cxn>
                <a:cxn ang="0">
                  <a:pos x="10" y="8"/>
                </a:cxn>
                <a:cxn ang="0">
                  <a:pos x="0" y="13"/>
                </a:cxn>
                <a:cxn ang="0">
                  <a:pos x="0" y="13"/>
                </a:cxn>
                <a:cxn ang="0">
                  <a:pos x="9" y="11"/>
                </a:cxn>
                <a:cxn ang="0">
                  <a:pos x="36" y="9"/>
                </a:cxn>
                <a:cxn ang="0">
                  <a:pos x="55" y="8"/>
                </a:cxn>
                <a:cxn ang="0">
                  <a:pos x="76" y="9"/>
                </a:cxn>
                <a:cxn ang="0">
                  <a:pos x="100" y="10"/>
                </a:cxn>
                <a:cxn ang="0">
                  <a:pos x="126" y="14"/>
                </a:cxn>
                <a:cxn ang="0">
                  <a:pos x="126" y="14"/>
                </a:cxn>
              </a:cxnLst>
              <a:rect l="0" t="0" r="r" b="b"/>
              <a:pathLst>
                <a:path w="126" h="14">
                  <a:moveTo>
                    <a:pt x="126" y="14"/>
                  </a:moveTo>
                  <a:lnTo>
                    <a:pt x="126" y="14"/>
                  </a:lnTo>
                  <a:lnTo>
                    <a:pt x="114" y="9"/>
                  </a:lnTo>
                  <a:lnTo>
                    <a:pt x="101" y="6"/>
                  </a:lnTo>
                  <a:lnTo>
                    <a:pt x="84" y="2"/>
                  </a:lnTo>
                  <a:lnTo>
                    <a:pt x="65" y="0"/>
                  </a:lnTo>
                  <a:lnTo>
                    <a:pt x="55" y="0"/>
                  </a:lnTo>
                  <a:lnTo>
                    <a:pt x="44" y="1"/>
                  </a:lnTo>
                  <a:lnTo>
                    <a:pt x="32" y="2"/>
                  </a:lnTo>
                  <a:lnTo>
                    <a:pt x="22" y="4"/>
                  </a:lnTo>
                  <a:lnTo>
                    <a:pt x="10" y="8"/>
                  </a:lnTo>
                  <a:lnTo>
                    <a:pt x="0" y="13"/>
                  </a:lnTo>
                  <a:lnTo>
                    <a:pt x="0" y="13"/>
                  </a:lnTo>
                  <a:lnTo>
                    <a:pt x="9" y="11"/>
                  </a:lnTo>
                  <a:lnTo>
                    <a:pt x="36" y="9"/>
                  </a:lnTo>
                  <a:lnTo>
                    <a:pt x="55" y="8"/>
                  </a:lnTo>
                  <a:lnTo>
                    <a:pt x="76" y="9"/>
                  </a:lnTo>
                  <a:lnTo>
                    <a:pt x="100" y="10"/>
                  </a:lnTo>
                  <a:lnTo>
                    <a:pt x="126" y="14"/>
                  </a:lnTo>
                  <a:lnTo>
                    <a:pt x="126" y="14"/>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3" name="Freeform 39"/>
            <p:cNvSpPr>
              <a:spLocks/>
            </p:cNvSpPr>
            <p:nvPr/>
          </p:nvSpPr>
          <p:spPr bwMode="auto">
            <a:xfrm>
              <a:off x="5334" y="3438"/>
              <a:ext cx="101" cy="261"/>
            </a:xfrm>
            <a:custGeom>
              <a:avLst/>
              <a:gdLst/>
              <a:ahLst/>
              <a:cxnLst>
                <a:cxn ang="0">
                  <a:pos x="24" y="198"/>
                </a:cxn>
                <a:cxn ang="0">
                  <a:pos x="24" y="198"/>
                </a:cxn>
                <a:cxn ang="0">
                  <a:pos x="33" y="186"/>
                </a:cxn>
                <a:cxn ang="0">
                  <a:pos x="54" y="162"/>
                </a:cxn>
                <a:cxn ang="0">
                  <a:pos x="66" y="147"/>
                </a:cxn>
                <a:cxn ang="0">
                  <a:pos x="75" y="134"/>
                </a:cxn>
                <a:cxn ang="0">
                  <a:pos x="81" y="125"/>
                </a:cxn>
                <a:cxn ang="0">
                  <a:pos x="82" y="120"/>
                </a:cxn>
                <a:cxn ang="0">
                  <a:pos x="81" y="118"/>
                </a:cxn>
                <a:cxn ang="0">
                  <a:pos x="81" y="118"/>
                </a:cxn>
                <a:cxn ang="0">
                  <a:pos x="79" y="105"/>
                </a:cxn>
                <a:cxn ang="0">
                  <a:pos x="76" y="91"/>
                </a:cxn>
                <a:cxn ang="0">
                  <a:pos x="72" y="74"/>
                </a:cxn>
                <a:cxn ang="0">
                  <a:pos x="67" y="58"/>
                </a:cxn>
                <a:cxn ang="0">
                  <a:pos x="60" y="44"/>
                </a:cxn>
                <a:cxn ang="0">
                  <a:pos x="55" y="38"/>
                </a:cxn>
                <a:cxn ang="0">
                  <a:pos x="52" y="33"/>
                </a:cxn>
                <a:cxn ang="0">
                  <a:pos x="47" y="29"/>
                </a:cxn>
                <a:cxn ang="0">
                  <a:pos x="42" y="28"/>
                </a:cxn>
                <a:cxn ang="0">
                  <a:pos x="42" y="28"/>
                </a:cxn>
                <a:cxn ang="0">
                  <a:pos x="40" y="30"/>
                </a:cxn>
                <a:cxn ang="0">
                  <a:pos x="35" y="34"/>
                </a:cxn>
                <a:cxn ang="0">
                  <a:pos x="31" y="36"/>
                </a:cxn>
                <a:cxn ang="0">
                  <a:pos x="28" y="36"/>
                </a:cxn>
                <a:cxn ang="0">
                  <a:pos x="23" y="35"/>
                </a:cxn>
                <a:cxn ang="0">
                  <a:pos x="19" y="31"/>
                </a:cxn>
                <a:cxn ang="0">
                  <a:pos x="0" y="31"/>
                </a:cxn>
                <a:cxn ang="0">
                  <a:pos x="0" y="31"/>
                </a:cxn>
                <a:cxn ang="0">
                  <a:pos x="0" y="27"/>
                </a:cxn>
                <a:cxn ang="0">
                  <a:pos x="0" y="22"/>
                </a:cxn>
                <a:cxn ang="0">
                  <a:pos x="2" y="17"/>
                </a:cxn>
                <a:cxn ang="0">
                  <a:pos x="5" y="12"/>
                </a:cxn>
                <a:cxn ang="0">
                  <a:pos x="12" y="7"/>
                </a:cxn>
                <a:cxn ang="0">
                  <a:pos x="23" y="2"/>
                </a:cxn>
                <a:cxn ang="0">
                  <a:pos x="37" y="0"/>
                </a:cxn>
                <a:cxn ang="0">
                  <a:pos x="68" y="21"/>
                </a:cxn>
                <a:cxn ang="0">
                  <a:pos x="68" y="21"/>
                </a:cxn>
                <a:cxn ang="0">
                  <a:pos x="76" y="37"/>
                </a:cxn>
                <a:cxn ang="0">
                  <a:pos x="83" y="55"/>
                </a:cxn>
                <a:cxn ang="0">
                  <a:pos x="92" y="74"/>
                </a:cxn>
                <a:cxn ang="0">
                  <a:pos x="97" y="95"/>
                </a:cxn>
                <a:cxn ang="0">
                  <a:pos x="100" y="106"/>
                </a:cxn>
                <a:cxn ang="0">
                  <a:pos x="101" y="116"/>
                </a:cxn>
                <a:cxn ang="0">
                  <a:pos x="101" y="125"/>
                </a:cxn>
                <a:cxn ang="0">
                  <a:pos x="101" y="133"/>
                </a:cxn>
                <a:cxn ang="0">
                  <a:pos x="99" y="140"/>
                </a:cxn>
                <a:cxn ang="0">
                  <a:pos x="94" y="144"/>
                </a:cxn>
                <a:cxn ang="0">
                  <a:pos x="21" y="261"/>
                </a:cxn>
                <a:cxn ang="0">
                  <a:pos x="24" y="198"/>
                </a:cxn>
              </a:cxnLst>
              <a:rect l="0" t="0" r="r" b="b"/>
              <a:pathLst>
                <a:path w="101" h="261">
                  <a:moveTo>
                    <a:pt x="24" y="198"/>
                  </a:moveTo>
                  <a:lnTo>
                    <a:pt x="24" y="198"/>
                  </a:lnTo>
                  <a:lnTo>
                    <a:pt x="33" y="186"/>
                  </a:lnTo>
                  <a:lnTo>
                    <a:pt x="54" y="162"/>
                  </a:lnTo>
                  <a:lnTo>
                    <a:pt x="66" y="147"/>
                  </a:lnTo>
                  <a:lnTo>
                    <a:pt x="75" y="134"/>
                  </a:lnTo>
                  <a:lnTo>
                    <a:pt x="81" y="125"/>
                  </a:lnTo>
                  <a:lnTo>
                    <a:pt x="82" y="120"/>
                  </a:lnTo>
                  <a:lnTo>
                    <a:pt x="81" y="118"/>
                  </a:lnTo>
                  <a:lnTo>
                    <a:pt x="81" y="118"/>
                  </a:lnTo>
                  <a:lnTo>
                    <a:pt x="79" y="105"/>
                  </a:lnTo>
                  <a:lnTo>
                    <a:pt x="76" y="91"/>
                  </a:lnTo>
                  <a:lnTo>
                    <a:pt x="72" y="74"/>
                  </a:lnTo>
                  <a:lnTo>
                    <a:pt x="67" y="58"/>
                  </a:lnTo>
                  <a:lnTo>
                    <a:pt x="60" y="44"/>
                  </a:lnTo>
                  <a:lnTo>
                    <a:pt x="55" y="38"/>
                  </a:lnTo>
                  <a:lnTo>
                    <a:pt x="52" y="33"/>
                  </a:lnTo>
                  <a:lnTo>
                    <a:pt x="47" y="29"/>
                  </a:lnTo>
                  <a:lnTo>
                    <a:pt x="42" y="28"/>
                  </a:lnTo>
                  <a:lnTo>
                    <a:pt x="42" y="28"/>
                  </a:lnTo>
                  <a:lnTo>
                    <a:pt x="40" y="30"/>
                  </a:lnTo>
                  <a:lnTo>
                    <a:pt x="35" y="34"/>
                  </a:lnTo>
                  <a:lnTo>
                    <a:pt x="31" y="36"/>
                  </a:lnTo>
                  <a:lnTo>
                    <a:pt x="28" y="36"/>
                  </a:lnTo>
                  <a:lnTo>
                    <a:pt x="23" y="35"/>
                  </a:lnTo>
                  <a:lnTo>
                    <a:pt x="19" y="31"/>
                  </a:lnTo>
                  <a:lnTo>
                    <a:pt x="0" y="31"/>
                  </a:lnTo>
                  <a:lnTo>
                    <a:pt x="0" y="31"/>
                  </a:lnTo>
                  <a:lnTo>
                    <a:pt x="0" y="27"/>
                  </a:lnTo>
                  <a:lnTo>
                    <a:pt x="0" y="22"/>
                  </a:lnTo>
                  <a:lnTo>
                    <a:pt x="2" y="17"/>
                  </a:lnTo>
                  <a:lnTo>
                    <a:pt x="5" y="12"/>
                  </a:lnTo>
                  <a:lnTo>
                    <a:pt x="12" y="7"/>
                  </a:lnTo>
                  <a:lnTo>
                    <a:pt x="23" y="2"/>
                  </a:lnTo>
                  <a:lnTo>
                    <a:pt x="37" y="0"/>
                  </a:lnTo>
                  <a:lnTo>
                    <a:pt x="68" y="21"/>
                  </a:lnTo>
                  <a:lnTo>
                    <a:pt x="68" y="21"/>
                  </a:lnTo>
                  <a:lnTo>
                    <a:pt x="76" y="37"/>
                  </a:lnTo>
                  <a:lnTo>
                    <a:pt x="83" y="55"/>
                  </a:lnTo>
                  <a:lnTo>
                    <a:pt x="92" y="74"/>
                  </a:lnTo>
                  <a:lnTo>
                    <a:pt x="97" y="95"/>
                  </a:lnTo>
                  <a:lnTo>
                    <a:pt x="100" y="106"/>
                  </a:lnTo>
                  <a:lnTo>
                    <a:pt x="101" y="116"/>
                  </a:lnTo>
                  <a:lnTo>
                    <a:pt x="101" y="125"/>
                  </a:lnTo>
                  <a:lnTo>
                    <a:pt x="101" y="133"/>
                  </a:lnTo>
                  <a:lnTo>
                    <a:pt x="99" y="140"/>
                  </a:lnTo>
                  <a:lnTo>
                    <a:pt x="94" y="144"/>
                  </a:lnTo>
                  <a:lnTo>
                    <a:pt x="21" y="261"/>
                  </a:lnTo>
                  <a:lnTo>
                    <a:pt x="24" y="198"/>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4" name="Freeform 40"/>
            <p:cNvSpPr>
              <a:spLocks/>
            </p:cNvSpPr>
            <p:nvPr/>
          </p:nvSpPr>
          <p:spPr bwMode="auto">
            <a:xfrm>
              <a:off x="4825" y="3778"/>
              <a:ext cx="293" cy="249"/>
            </a:xfrm>
            <a:custGeom>
              <a:avLst/>
              <a:gdLst/>
              <a:ahLst/>
              <a:cxnLst>
                <a:cxn ang="0">
                  <a:pos x="71" y="0"/>
                </a:cxn>
                <a:cxn ang="0">
                  <a:pos x="0" y="22"/>
                </a:cxn>
                <a:cxn ang="0">
                  <a:pos x="37" y="228"/>
                </a:cxn>
                <a:cxn ang="0">
                  <a:pos x="221" y="249"/>
                </a:cxn>
                <a:cxn ang="0">
                  <a:pos x="275" y="196"/>
                </a:cxn>
                <a:cxn ang="0">
                  <a:pos x="293" y="9"/>
                </a:cxn>
                <a:cxn ang="0">
                  <a:pos x="71" y="0"/>
                </a:cxn>
              </a:cxnLst>
              <a:rect l="0" t="0" r="r" b="b"/>
              <a:pathLst>
                <a:path w="293" h="249">
                  <a:moveTo>
                    <a:pt x="71" y="0"/>
                  </a:moveTo>
                  <a:lnTo>
                    <a:pt x="0" y="22"/>
                  </a:lnTo>
                  <a:lnTo>
                    <a:pt x="37" y="228"/>
                  </a:lnTo>
                  <a:lnTo>
                    <a:pt x="221" y="249"/>
                  </a:lnTo>
                  <a:lnTo>
                    <a:pt x="275" y="196"/>
                  </a:lnTo>
                  <a:lnTo>
                    <a:pt x="293" y="9"/>
                  </a:lnTo>
                  <a:lnTo>
                    <a:pt x="71" y="0"/>
                  </a:lnTo>
                  <a:close/>
                </a:path>
              </a:pathLst>
            </a:custGeom>
            <a:solidFill>
              <a:schemeClr val="tx2">
                <a:lumMod val="60000"/>
                <a:lumOff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5" name="Freeform 41"/>
            <p:cNvSpPr>
              <a:spLocks/>
            </p:cNvSpPr>
            <p:nvPr/>
          </p:nvSpPr>
          <p:spPr bwMode="auto">
            <a:xfrm>
              <a:off x="4725" y="3632"/>
              <a:ext cx="199" cy="181"/>
            </a:xfrm>
            <a:custGeom>
              <a:avLst/>
              <a:gdLst/>
              <a:ahLst/>
              <a:cxnLst>
                <a:cxn ang="0">
                  <a:pos x="105" y="181"/>
                </a:cxn>
                <a:cxn ang="0">
                  <a:pos x="0" y="41"/>
                </a:cxn>
                <a:cxn ang="0">
                  <a:pos x="138" y="0"/>
                </a:cxn>
                <a:cxn ang="0">
                  <a:pos x="199" y="152"/>
                </a:cxn>
                <a:cxn ang="0">
                  <a:pos x="105" y="181"/>
                </a:cxn>
              </a:cxnLst>
              <a:rect l="0" t="0" r="r" b="b"/>
              <a:pathLst>
                <a:path w="199" h="181">
                  <a:moveTo>
                    <a:pt x="105" y="181"/>
                  </a:moveTo>
                  <a:lnTo>
                    <a:pt x="0" y="41"/>
                  </a:lnTo>
                  <a:lnTo>
                    <a:pt x="138" y="0"/>
                  </a:lnTo>
                  <a:lnTo>
                    <a:pt x="199" y="152"/>
                  </a:lnTo>
                  <a:lnTo>
                    <a:pt x="105" y="181"/>
                  </a:lnTo>
                  <a:close/>
                </a:path>
              </a:pathLst>
            </a:custGeom>
            <a:solidFill>
              <a:schemeClr val="tx2">
                <a:lumMod val="60000"/>
                <a:lumOff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6" name="Freeform 42"/>
            <p:cNvSpPr>
              <a:spLocks/>
            </p:cNvSpPr>
            <p:nvPr/>
          </p:nvSpPr>
          <p:spPr bwMode="auto">
            <a:xfrm>
              <a:off x="4846" y="3795"/>
              <a:ext cx="249" cy="41"/>
            </a:xfrm>
            <a:custGeom>
              <a:avLst/>
              <a:gdLst/>
              <a:ahLst/>
              <a:cxnLst>
                <a:cxn ang="0">
                  <a:pos x="0" y="24"/>
                </a:cxn>
                <a:cxn ang="0">
                  <a:pos x="52" y="0"/>
                </a:cxn>
                <a:cxn ang="0">
                  <a:pos x="249" y="4"/>
                </a:cxn>
                <a:cxn ang="0">
                  <a:pos x="175" y="41"/>
                </a:cxn>
                <a:cxn ang="0">
                  <a:pos x="0" y="24"/>
                </a:cxn>
              </a:cxnLst>
              <a:rect l="0" t="0" r="r" b="b"/>
              <a:pathLst>
                <a:path w="249" h="41">
                  <a:moveTo>
                    <a:pt x="0" y="24"/>
                  </a:moveTo>
                  <a:lnTo>
                    <a:pt x="52" y="0"/>
                  </a:lnTo>
                  <a:lnTo>
                    <a:pt x="249" y="4"/>
                  </a:lnTo>
                  <a:lnTo>
                    <a:pt x="175" y="41"/>
                  </a:lnTo>
                  <a:lnTo>
                    <a:pt x="0" y="24"/>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7" name="Freeform 43"/>
            <p:cNvSpPr>
              <a:spLocks/>
            </p:cNvSpPr>
            <p:nvPr/>
          </p:nvSpPr>
          <p:spPr bwMode="auto">
            <a:xfrm>
              <a:off x="5002" y="3653"/>
              <a:ext cx="134" cy="85"/>
            </a:xfrm>
            <a:custGeom>
              <a:avLst/>
              <a:gdLst/>
              <a:ahLst/>
              <a:cxnLst>
                <a:cxn ang="0">
                  <a:pos x="134" y="83"/>
                </a:cxn>
                <a:cxn ang="0">
                  <a:pos x="134" y="83"/>
                </a:cxn>
                <a:cxn ang="0">
                  <a:pos x="91" y="84"/>
                </a:cxn>
                <a:cxn ang="0">
                  <a:pos x="48" y="85"/>
                </a:cxn>
                <a:cxn ang="0">
                  <a:pos x="48" y="85"/>
                </a:cxn>
                <a:cxn ang="0">
                  <a:pos x="38" y="85"/>
                </a:cxn>
                <a:cxn ang="0">
                  <a:pos x="24" y="84"/>
                </a:cxn>
                <a:cxn ang="0">
                  <a:pos x="12" y="81"/>
                </a:cxn>
                <a:cxn ang="0">
                  <a:pos x="7" y="78"/>
                </a:cxn>
                <a:cxn ang="0">
                  <a:pos x="2" y="76"/>
                </a:cxn>
                <a:cxn ang="0">
                  <a:pos x="2" y="76"/>
                </a:cxn>
                <a:cxn ang="0">
                  <a:pos x="1" y="73"/>
                </a:cxn>
                <a:cxn ang="0">
                  <a:pos x="0" y="70"/>
                </a:cxn>
                <a:cxn ang="0">
                  <a:pos x="1" y="66"/>
                </a:cxn>
                <a:cxn ang="0">
                  <a:pos x="2" y="61"/>
                </a:cxn>
                <a:cxn ang="0">
                  <a:pos x="6" y="52"/>
                </a:cxn>
                <a:cxn ang="0">
                  <a:pos x="12" y="40"/>
                </a:cxn>
                <a:cxn ang="0">
                  <a:pos x="19" y="29"/>
                </a:cxn>
                <a:cxn ang="0">
                  <a:pos x="27" y="20"/>
                </a:cxn>
                <a:cxn ang="0">
                  <a:pos x="38" y="6"/>
                </a:cxn>
                <a:cxn ang="0">
                  <a:pos x="38" y="6"/>
                </a:cxn>
                <a:cxn ang="0">
                  <a:pos x="42" y="3"/>
                </a:cxn>
                <a:cxn ang="0">
                  <a:pos x="45" y="2"/>
                </a:cxn>
                <a:cxn ang="0">
                  <a:pos x="49" y="0"/>
                </a:cxn>
                <a:cxn ang="0">
                  <a:pos x="52" y="0"/>
                </a:cxn>
                <a:cxn ang="0">
                  <a:pos x="59" y="2"/>
                </a:cxn>
                <a:cxn ang="0">
                  <a:pos x="64" y="5"/>
                </a:cxn>
                <a:cxn ang="0">
                  <a:pos x="67" y="11"/>
                </a:cxn>
                <a:cxn ang="0">
                  <a:pos x="67" y="13"/>
                </a:cxn>
                <a:cxn ang="0">
                  <a:pos x="67" y="16"/>
                </a:cxn>
                <a:cxn ang="0">
                  <a:pos x="66" y="19"/>
                </a:cxn>
                <a:cxn ang="0">
                  <a:pos x="65" y="21"/>
                </a:cxn>
                <a:cxn ang="0">
                  <a:pos x="63" y="24"/>
                </a:cxn>
                <a:cxn ang="0">
                  <a:pos x="59" y="25"/>
                </a:cxn>
                <a:cxn ang="0">
                  <a:pos x="59" y="25"/>
                </a:cxn>
                <a:cxn ang="0">
                  <a:pos x="56" y="26"/>
                </a:cxn>
                <a:cxn ang="0">
                  <a:pos x="52" y="26"/>
                </a:cxn>
                <a:cxn ang="0">
                  <a:pos x="47" y="26"/>
                </a:cxn>
                <a:cxn ang="0">
                  <a:pos x="44" y="26"/>
                </a:cxn>
                <a:cxn ang="0">
                  <a:pos x="42" y="27"/>
                </a:cxn>
                <a:cxn ang="0">
                  <a:pos x="38" y="28"/>
                </a:cxn>
                <a:cxn ang="0">
                  <a:pos x="36" y="32"/>
                </a:cxn>
                <a:cxn ang="0">
                  <a:pos x="36" y="32"/>
                </a:cxn>
                <a:cxn ang="0">
                  <a:pos x="23" y="47"/>
                </a:cxn>
                <a:cxn ang="0">
                  <a:pos x="16" y="56"/>
                </a:cxn>
                <a:cxn ang="0">
                  <a:pos x="13" y="63"/>
                </a:cxn>
                <a:cxn ang="0">
                  <a:pos x="13" y="63"/>
                </a:cxn>
                <a:cxn ang="0">
                  <a:pos x="19" y="64"/>
                </a:cxn>
                <a:cxn ang="0">
                  <a:pos x="28" y="64"/>
                </a:cxn>
                <a:cxn ang="0">
                  <a:pos x="49" y="62"/>
                </a:cxn>
                <a:cxn ang="0">
                  <a:pos x="70" y="59"/>
                </a:cxn>
                <a:cxn ang="0">
                  <a:pos x="85" y="55"/>
                </a:cxn>
                <a:cxn ang="0">
                  <a:pos x="85" y="55"/>
                </a:cxn>
                <a:cxn ang="0">
                  <a:pos x="90" y="54"/>
                </a:cxn>
                <a:cxn ang="0">
                  <a:pos x="95" y="53"/>
                </a:cxn>
                <a:cxn ang="0">
                  <a:pos x="100" y="54"/>
                </a:cxn>
                <a:cxn ang="0">
                  <a:pos x="105" y="55"/>
                </a:cxn>
                <a:cxn ang="0">
                  <a:pos x="108" y="57"/>
                </a:cxn>
                <a:cxn ang="0">
                  <a:pos x="112" y="60"/>
                </a:cxn>
                <a:cxn ang="0">
                  <a:pos x="114" y="64"/>
                </a:cxn>
                <a:cxn ang="0">
                  <a:pos x="115" y="69"/>
                </a:cxn>
                <a:cxn ang="0">
                  <a:pos x="134" y="83"/>
                </a:cxn>
              </a:cxnLst>
              <a:rect l="0" t="0" r="r" b="b"/>
              <a:pathLst>
                <a:path w="134" h="85">
                  <a:moveTo>
                    <a:pt x="134" y="83"/>
                  </a:moveTo>
                  <a:lnTo>
                    <a:pt x="134" y="83"/>
                  </a:lnTo>
                  <a:lnTo>
                    <a:pt x="91" y="84"/>
                  </a:lnTo>
                  <a:lnTo>
                    <a:pt x="48" y="85"/>
                  </a:lnTo>
                  <a:lnTo>
                    <a:pt x="48" y="85"/>
                  </a:lnTo>
                  <a:lnTo>
                    <a:pt x="38" y="85"/>
                  </a:lnTo>
                  <a:lnTo>
                    <a:pt x="24" y="84"/>
                  </a:lnTo>
                  <a:lnTo>
                    <a:pt x="12" y="81"/>
                  </a:lnTo>
                  <a:lnTo>
                    <a:pt x="7" y="78"/>
                  </a:lnTo>
                  <a:lnTo>
                    <a:pt x="2" y="76"/>
                  </a:lnTo>
                  <a:lnTo>
                    <a:pt x="2" y="76"/>
                  </a:lnTo>
                  <a:lnTo>
                    <a:pt x="1" y="73"/>
                  </a:lnTo>
                  <a:lnTo>
                    <a:pt x="0" y="70"/>
                  </a:lnTo>
                  <a:lnTo>
                    <a:pt x="1" y="66"/>
                  </a:lnTo>
                  <a:lnTo>
                    <a:pt x="2" y="61"/>
                  </a:lnTo>
                  <a:lnTo>
                    <a:pt x="6" y="52"/>
                  </a:lnTo>
                  <a:lnTo>
                    <a:pt x="12" y="40"/>
                  </a:lnTo>
                  <a:lnTo>
                    <a:pt x="19" y="29"/>
                  </a:lnTo>
                  <a:lnTo>
                    <a:pt x="27" y="20"/>
                  </a:lnTo>
                  <a:lnTo>
                    <a:pt x="38" y="6"/>
                  </a:lnTo>
                  <a:lnTo>
                    <a:pt x="38" y="6"/>
                  </a:lnTo>
                  <a:lnTo>
                    <a:pt x="42" y="3"/>
                  </a:lnTo>
                  <a:lnTo>
                    <a:pt x="45" y="2"/>
                  </a:lnTo>
                  <a:lnTo>
                    <a:pt x="49" y="0"/>
                  </a:lnTo>
                  <a:lnTo>
                    <a:pt x="52" y="0"/>
                  </a:lnTo>
                  <a:lnTo>
                    <a:pt x="59" y="2"/>
                  </a:lnTo>
                  <a:lnTo>
                    <a:pt x="64" y="5"/>
                  </a:lnTo>
                  <a:lnTo>
                    <a:pt x="67" y="11"/>
                  </a:lnTo>
                  <a:lnTo>
                    <a:pt x="67" y="13"/>
                  </a:lnTo>
                  <a:lnTo>
                    <a:pt x="67" y="16"/>
                  </a:lnTo>
                  <a:lnTo>
                    <a:pt x="66" y="19"/>
                  </a:lnTo>
                  <a:lnTo>
                    <a:pt x="65" y="21"/>
                  </a:lnTo>
                  <a:lnTo>
                    <a:pt x="63" y="24"/>
                  </a:lnTo>
                  <a:lnTo>
                    <a:pt x="59" y="25"/>
                  </a:lnTo>
                  <a:lnTo>
                    <a:pt x="59" y="25"/>
                  </a:lnTo>
                  <a:lnTo>
                    <a:pt x="56" y="26"/>
                  </a:lnTo>
                  <a:lnTo>
                    <a:pt x="52" y="26"/>
                  </a:lnTo>
                  <a:lnTo>
                    <a:pt x="47" y="26"/>
                  </a:lnTo>
                  <a:lnTo>
                    <a:pt x="44" y="26"/>
                  </a:lnTo>
                  <a:lnTo>
                    <a:pt x="42" y="27"/>
                  </a:lnTo>
                  <a:lnTo>
                    <a:pt x="38" y="28"/>
                  </a:lnTo>
                  <a:lnTo>
                    <a:pt x="36" y="32"/>
                  </a:lnTo>
                  <a:lnTo>
                    <a:pt x="36" y="32"/>
                  </a:lnTo>
                  <a:lnTo>
                    <a:pt x="23" y="47"/>
                  </a:lnTo>
                  <a:lnTo>
                    <a:pt x="16" y="56"/>
                  </a:lnTo>
                  <a:lnTo>
                    <a:pt x="13" y="63"/>
                  </a:lnTo>
                  <a:lnTo>
                    <a:pt x="13" y="63"/>
                  </a:lnTo>
                  <a:lnTo>
                    <a:pt x="19" y="64"/>
                  </a:lnTo>
                  <a:lnTo>
                    <a:pt x="28" y="64"/>
                  </a:lnTo>
                  <a:lnTo>
                    <a:pt x="49" y="62"/>
                  </a:lnTo>
                  <a:lnTo>
                    <a:pt x="70" y="59"/>
                  </a:lnTo>
                  <a:lnTo>
                    <a:pt x="85" y="55"/>
                  </a:lnTo>
                  <a:lnTo>
                    <a:pt x="85" y="55"/>
                  </a:lnTo>
                  <a:lnTo>
                    <a:pt x="90" y="54"/>
                  </a:lnTo>
                  <a:lnTo>
                    <a:pt x="95" y="53"/>
                  </a:lnTo>
                  <a:lnTo>
                    <a:pt x="100" y="54"/>
                  </a:lnTo>
                  <a:lnTo>
                    <a:pt x="105" y="55"/>
                  </a:lnTo>
                  <a:lnTo>
                    <a:pt x="108" y="57"/>
                  </a:lnTo>
                  <a:lnTo>
                    <a:pt x="112" y="60"/>
                  </a:lnTo>
                  <a:lnTo>
                    <a:pt x="114" y="64"/>
                  </a:lnTo>
                  <a:lnTo>
                    <a:pt x="115" y="69"/>
                  </a:lnTo>
                  <a:lnTo>
                    <a:pt x="134" y="83"/>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8" name="Freeform 44"/>
            <p:cNvSpPr>
              <a:spLocks/>
            </p:cNvSpPr>
            <p:nvPr/>
          </p:nvSpPr>
          <p:spPr bwMode="auto">
            <a:xfrm>
              <a:off x="4879" y="3375"/>
              <a:ext cx="128" cy="133"/>
            </a:xfrm>
            <a:custGeom>
              <a:avLst/>
              <a:gdLst/>
              <a:ahLst/>
              <a:cxnLst>
                <a:cxn ang="0">
                  <a:pos x="121" y="19"/>
                </a:cxn>
                <a:cxn ang="0">
                  <a:pos x="108" y="6"/>
                </a:cxn>
                <a:cxn ang="0">
                  <a:pos x="89" y="0"/>
                </a:cxn>
                <a:cxn ang="0">
                  <a:pos x="81" y="0"/>
                </a:cxn>
                <a:cxn ang="0">
                  <a:pos x="66" y="1"/>
                </a:cxn>
                <a:cxn ang="0">
                  <a:pos x="48" y="6"/>
                </a:cxn>
                <a:cxn ang="0">
                  <a:pos x="33" y="14"/>
                </a:cxn>
                <a:cxn ang="0">
                  <a:pos x="25" y="19"/>
                </a:cxn>
                <a:cxn ang="0">
                  <a:pos x="15" y="28"/>
                </a:cxn>
                <a:cxn ang="0">
                  <a:pos x="7" y="40"/>
                </a:cxn>
                <a:cxn ang="0">
                  <a:pos x="3" y="48"/>
                </a:cxn>
                <a:cxn ang="0">
                  <a:pos x="1" y="56"/>
                </a:cxn>
                <a:cxn ang="0">
                  <a:pos x="0" y="65"/>
                </a:cxn>
                <a:cxn ang="0">
                  <a:pos x="3" y="75"/>
                </a:cxn>
                <a:cxn ang="0">
                  <a:pos x="8" y="79"/>
                </a:cxn>
                <a:cxn ang="0">
                  <a:pos x="17" y="84"/>
                </a:cxn>
                <a:cxn ang="0">
                  <a:pos x="23" y="84"/>
                </a:cxn>
                <a:cxn ang="0">
                  <a:pos x="26" y="84"/>
                </a:cxn>
                <a:cxn ang="0">
                  <a:pos x="38" y="80"/>
                </a:cxn>
                <a:cxn ang="0">
                  <a:pos x="43" y="70"/>
                </a:cxn>
                <a:cxn ang="0">
                  <a:pos x="42" y="64"/>
                </a:cxn>
                <a:cxn ang="0">
                  <a:pos x="33" y="57"/>
                </a:cxn>
                <a:cxn ang="0">
                  <a:pos x="26" y="56"/>
                </a:cxn>
                <a:cxn ang="0">
                  <a:pos x="22" y="57"/>
                </a:cxn>
                <a:cxn ang="0">
                  <a:pos x="24" y="51"/>
                </a:cxn>
                <a:cxn ang="0">
                  <a:pos x="24" y="51"/>
                </a:cxn>
                <a:cxn ang="0">
                  <a:pos x="37" y="37"/>
                </a:cxn>
                <a:cxn ang="0">
                  <a:pos x="43" y="34"/>
                </a:cxn>
                <a:cxn ang="0">
                  <a:pos x="62" y="24"/>
                </a:cxn>
                <a:cxn ang="0">
                  <a:pos x="81" y="22"/>
                </a:cxn>
                <a:cxn ang="0">
                  <a:pos x="87" y="22"/>
                </a:cxn>
                <a:cxn ang="0">
                  <a:pos x="97" y="26"/>
                </a:cxn>
                <a:cxn ang="0">
                  <a:pos x="103" y="31"/>
                </a:cxn>
                <a:cxn ang="0">
                  <a:pos x="106" y="36"/>
                </a:cxn>
                <a:cxn ang="0">
                  <a:pos x="107" y="49"/>
                </a:cxn>
                <a:cxn ang="0">
                  <a:pos x="106" y="56"/>
                </a:cxn>
                <a:cxn ang="0">
                  <a:pos x="100" y="69"/>
                </a:cxn>
                <a:cxn ang="0">
                  <a:pos x="90" y="79"/>
                </a:cxn>
                <a:cxn ang="0">
                  <a:pos x="83" y="83"/>
                </a:cxn>
                <a:cxn ang="0">
                  <a:pos x="58" y="86"/>
                </a:cxn>
                <a:cxn ang="0">
                  <a:pos x="68" y="102"/>
                </a:cxn>
                <a:cxn ang="0">
                  <a:pos x="88" y="129"/>
                </a:cxn>
                <a:cxn ang="0">
                  <a:pos x="90" y="130"/>
                </a:cxn>
                <a:cxn ang="0">
                  <a:pos x="83" y="104"/>
                </a:cxn>
                <a:cxn ang="0">
                  <a:pos x="92" y="101"/>
                </a:cxn>
                <a:cxn ang="0">
                  <a:pos x="102" y="98"/>
                </a:cxn>
                <a:cxn ang="0">
                  <a:pos x="117" y="82"/>
                </a:cxn>
                <a:cxn ang="0">
                  <a:pos x="125" y="62"/>
                </a:cxn>
                <a:cxn ang="0">
                  <a:pos x="128" y="51"/>
                </a:cxn>
                <a:cxn ang="0">
                  <a:pos x="125" y="29"/>
                </a:cxn>
                <a:cxn ang="0">
                  <a:pos x="121" y="19"/>
                </a:cxn>
              </a:cxnLst>
              <a:rect l="0" t="0" r="r" b="b"/>
              <a:pathLst>
                <a:path w="128" h="133">
                  <a:moveTo>
                    <a:pt x="121" y="19"/>
                  </a:moveTo>
                  <a:lnTo>
                    <a:pt x="121" y="19"/>
                  </a:lnTo>
                  <a:lnTo>
                    <a:pt x="115" y="12"/>
                  </a:lnTo>
                  <a:lnTo>
                    <a:pt x="108" y="6"/>
                  </a:lnTo>
                  <a:lnTo>
                    <a:pt x="100" y="2"/>
                  </a:lnTo>
                  <a:lnTo>
                    <a:pt x="89" y="0"/>
                  </a:lnTo>
                  <a:lnTo>
                    <a:pt x="89" y="0"/>
                  </a:lnTo>
                  <a:lnTo>
                    <a:pt x="81" y="0"/>
                  </a:lnTo>
                  <a:lnTo>
                    <a:pt x="74" y="0"/>
                  </a:lnTo>
                  <a:lnTo>
                    <a:pt x="66" y="1"/>
                  </a:lnTo>
                  <a:lnTo>
                    <a:pt x="57" y="3"/>
                  </a:lnTo>
                  <a:lnTo>
                    <a:pt x="48" y="6"/>
                  </a:lnTo>
                  <a:lnTo>
                    <a:pt x="40" y="9"/>
                  </a:lnTo>
                  <a:lnTo>
                    <a:pt x="33" y="14"/>
                  </a:lnTo>
                  <a:lnTo>
                    <a:pt x="25" y="19"/>
                  </a:lnTo>
                  <a:lnTo>
                    <a:pt x="25" y="19"/>
                  </a:lnTo>
                  <a:lnTo>
                    <a:pt x="19" y="23"/>
                  </a:lnTo>
                  <a:lnTo>
                    <a:pt x="15" y="28"/>
                  </a:lnTo>
                  <a:lnTo>
                    <a:pt x="10" y="34"/>
                  </a:lnTo>
                  <a:lnTo>
                    <a:pt x="7" y="40"/>
                  </a:lnTo>
                  <a:lnTo>
                    <a:pt x="7" y="40"/>
                  </a:lnTo>
                  <a:lnTo>
                    <a:pt x="3" y="48"/>
                  </a:lnTo>
                  <a:lnTo>
                    <a:pt x="1" y="56"/>
                  </a:lnTo>
                  <a:lnTo>
                    <a:pt x="1" y="56"/>
                  </a:lnTo>
                  <a:lnTo>
                    <a:pt x="0" y="61"/>
                  </a:lnTo>
                  <a:lnTo>
                    <a:pt x="0" y="65"/>
                  </a:lnTo>
                  <a:lnTo>
                    <a:pt x="1" y="70"/>
                  </a:lnTo>
                  <a:lnTo>
                    <a:pt x="3" y="75"/>
                  </a:lnTo>
                  <a:lnTo>
                    <a:pt x="3" y="75"/>
                  </a:lnTo>
                  <a:lnTo>
                    <a:pt x="8" y="79"/>
                  </a:lnTo>
                  <a:lnTo>
                    <a:pt x="12" y="82"/>
                  </a:lnTo>
                  <a:lnTo>
                    <a:pt x="17" y="84"/>
                  </a:lnTo>
                  <a:lnTo>
                    <a:pt x="23" y="84"/>
                  </a:lnTo>
                  <a:lnTo>
                    <a:pt x="23" y="84"/>
                  </a:lnTo>
                  <a:lnTo>
                    <a:pt x="26" y="84"/>
                  </a:lnTo>
                  <a:lnTo>
                    <a:pt x="26" y="84"/>
                  </a:lnTo>
                  <a:lnTo>
                    <a:pt x="33" y="83"/>
                  </a:lnTo>
                  <a:lnTo>
                    <a:pt x="38" y="80"/>
                  </a:lnTo>
                  <a:lnTo>
                    <a:pt x="42" y="76"/>
                  </a:lnTo>
                  <a:lnTo>
                    <a:pt x="43" y="70"/>
                  </a:lnTo>
                  <a:lnTo>
                    <a:pt x="43" y="70"/>
                  </a:lnTo>
                  <a:lnTo>
                    <a:pt x="42" y="64"/>
                  </a:lnTo>
                  <a:lnTo>
                    <a:pt x="38" y="59"/>
                  </a:lnTo>
                  <a:lnTo>
                    <a:pt x="33" y="57"/>
                  </a:lnTo>
                  <a:lnTo>
                    <a:pt x="26" y="56"/>
                  </a:lnTo>
                  <a:lnTo>
                    <a:pt x="26" y="56"/>
                  </a:lnTo>
                  <a:lnTo>
                    <a:pt x="22" y="57"/>
                  </a:lnTo>
                  <a:lnTo>
                    <a:pt x="22" y="57"/>
                  </a:lnTo>
                  <a:lnTo>
                    <a:pt x="24" y="52"/>
                  </a:lnTo>
                  <a:lnTo>
                    <a:pt x="24" y="51"/>
                  </a:lnTo>
                  <a:lnTo>
                    <a:pt x="24" y="51"/>
                  </a:lnTo>
                  <a:lnTo>
                    <a:pt x="24" y="51"/>
                  </a:lnTo>
                  <a:lnTo>
                    <a:pt x="30" y="44"/>
                  </a:lnTo>
                  <a:lnTo>
                    <a:pt x="37" y="37"/>
                  </a:lnTo>
                  <a:lnTo>
                    <a:pt x="37" y="37"/>
                  </a:lnTo>
                  <a:lnTo>
                    <a:pt x="43" y="34"/>
                  </a:lnTo>
                  <a:lnTo>
                    <a:pt x="50" y="30"/>
                  </a:lnTo>
                  <a:lnTo>
                    <a:pt x="62" y="24"/>
                  </a:lnTo>
                  <a:lnTo>
                    <a:pt x="75" y="22"/>
                  </a:lnTo>
                  <a:lnTo>
                    <a:pt x="81" y="22"/>
                  </a:lnTo>
                  <a:lnTo>
                    <a:pt x="87" y="22"/>
                  </a:lnTo>
                  <a:lnTo>
                    <a:pt x="87" y="22"/>
                  </a:lnTo>
                  <a:lnTo>
                    <a:pt x="93" y="23"/>
                  </a:lnTo>
                  <a:lnTo>
                    <a:pt x="97" y="26"/>
                  </a:lnTo>
                  <a:lnTo>
                    <a:pt x="101" y="29"/>
                  </a:lnTo>
                  <a:lnTo>
                    <a:pt x="103" y="31"/>
                  </a:lnTo>
                  <a:lnTo>
                    <a:pt x="103" y="31"/>
                  </a:lnTo>
                  <a:lnTo>
                    <a:pt x="106" y="36"/>
                  </a:lnTo>
                  <a:lnTo>
                    <a:pt x="107" y="42"/>
                  </a:lnTo>
                  <a:lnTo>
                    <a:pt x="107" y="49"/>
                  </a:lnTo>
                  <a:lnTo>
                    <a:pt x="106" y="56"/>
                  </a:lnTo>
                  <a:lnTo>
                    <a:pt x="106" y="56"/>
                  </a:lnTo>
                  <a:lnTo>
                    <a:pt x="103" y="62"/>
                  </a:lnTo>
                  <a:lnTo>
                    <a:pt x="100" y="69"/>
                  </a:lnTo>
                  <a:lnTo>
                    <a:pt x="95" y="75"/>
                  </a:lnTo>
                  <a:lnTo>
                    <a:pt x="90" y="79"/>
                  </a:lnTo>
                  <a:lnTo>
                    <a:pt x="90" y="79"/>
                  </a:lnTo>
                  <a:lnTo>
                    <a:pt x="83" y="83"/>
                  </a:lnTo>
                  <a:lnTo>
                    <a:pt x="76" y="84"/>
                  </a:lnTo>
                  <a:lnTo>
                    <a:pt x="58" y="86"/>
                  </a:lnTo>
                  <a:lnTo>
                    <a:pt x="68" y="102"/>
                  </a:lnTo>
                  <a:lnTo>
                    <a:pt x="68" y="102"/>
                  </a:lnTo>
                  <a:lnTo>
                    <a:pt x="76" y="112"/>
                  </a:lnTo>
                  <a:lnTo>
                    <a:pt x="88" y="129"/>
                  </a:lnTo>
                  <a:lnTo>
                    <a:pt x="88" y="129"/>
                  </a:lnTo>
                  <a:lnTo>
                    <a:pt x="90" y="130"/>
                  </a:lnTo>
                  <a:lnTo>
                    <a:pt x="94" y="133"/>
                  </a:lnTo>
                  <a:lnTo>
                    <a:pt x="83" y="104"/>
                  </a:lnTo>
                  <a:lnTo>
                    <a:pt x="83" y="104"/>
                  </a:lnTo>
                  <a:lnTo>
                    <a:pt x="92" y="101"/>
                  </a:lnTo>
                  <a:lnTo>
                    <a:pt x="102" y="98"/>
                  </a:lnTo>
                  <a:lnTo>
                    <a:pt x="102" y="98"/>
                  </a:lnTo>
                  <a:lnTo>
                    <a:pt x="110" y="91"/>
                  </a:lnTo>
                  <a:lnTo>
                    <a:pt x="117" y="82"/>
                  </a:lnTo>
                  <a:lnTo>
                    <a:pt x="122" y="72"/>
                  </a:lnTo>
                  <a:lnTo>
                    <a:pt x="125" y="62"/>
                  </a:lnTo>
                  <a:lnTo>
                    <a:pt x="125" y="62"/>
                  </a:lnTo>
                  <a:lnTo>
                    <a:pt x="128" y="51"/>
                  </a:lnTo>
                  <a:lnTo>
                    <a:pt x="128" y="40"/>
                  </a:lnTo>
                  <a:lnTo>
                    <a:pt x="125" y="29"/>
                  </a:lnTo>
                  <a:lnTo>
                    <a:pt x="124" y="24"/>
                  </a:lnTo>
                  <a:lnTo>
                    <a:pt x="121" y="19"/>
                  </a:lnTo>
                  <a:lnTo>
                    <a:pt x="121" y="19"/>
                  </a:lnTo>
                  <a:close/>
                </a:path>
              </a:pathLst>
            </a:custGeom>
            <a:solidFill>
              <a:schemeClr val="tx2">
                <a:lumMod val="60000"/>
                <a:lumOff val="40000"/>
              </a:schemeClr>
            </a:solidFill>
            <a:ln w="9525">
              <a:solidFill>
                <a:schemeClr val="tx2">
                  <a:lumMod val="60000"/>
                  <a:lumOff val="40000"/>
                </a:schemeClr>
              </a:solid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9" name="Freeform 45"/>
            <p:cNvSpPr>
              <a:spLocks/>
            </p:cNvSpPr>
            <p:nvPr/>
          </p:nvSpPr>
          <p:spPr bwMode="auto">
            <a:xfrm>
              <a:off x="4973" y="3517"/>
              <a:ext cx="29" cy="28"/>
            </a:xfrm>
            <a:custGeom>
              <a:avLst/>
              <a:gdLst/>
              <a:ahLst/>
              <a:cxnLst>
                <a:cxn ang="0">
                  <a:pos x="29" y="14"/>
                </a:cxn>
                <a:cxn ang="0">
                  <a:pos x="29" y="14"/>
                </a:cxn>
                <a:cxn ang="0">
                  <a:pos x="28" y="20"/>
                </a:cxn>
                <a:cxn ang="0">
                  <a:pos x="25" y="23"/>
                </a:cxn>
                <a:cxn ang="0">
                  <a:pos x="21" y="27"/>
                </a:cxn>
                <a:cxn ang="0">
                  <a:pos x="15" y="28"/>
                </a:cxn>
                <a:cxn ang="0">
                  <a:pos x="15" y="28"/>
                </a:cxn>
                <a:cxn ang="0">
                  <a:pos x="9" y="27"/>
                </a:cxn>
                <a:cxn ang="0">
                  <a:pos x="5" y="23"/>
                </a:cxn>
                <a:cxn ang="0">
                  <a:pos x="1" y="20"/>
                </a:cxn>
                <a:cxn ang="0">
                  <a:pos x="0" y="14"/>
                </a:cxn>
                <a:cxn ang="0">
                  <a:pos x="0" y="14"/>
                </a:cxn>
                <a:cxn ang="0">
                  <a:pos x="1" y="8"/>
                </a:cxn>
                <a:cxn ang="0">
                  <a:pos x="5" y="5"/>
                </a:cxn>
                <a:cxn ang="0">
                  <a:pos x="9" y="1"/>
                </a:cxn>
                <a:cxn ang="0">
                  <a:pos x="15" y="0"/>
                </a:cxn>
                <a:cxn ang="0">
                  <a:pos x="15" y="0"/>
                </a:cxn>
                <a:cxn ang="0">
                  <a:pos x="21" y="1"/>
                </a:cxn>
                <a:cxn ang="0">
                  <a:pos x="25" y="5"/>
                </a:cxn>
                <a:cxn ang="0">
                  <a:pos x="28" y="8"/>
                </a:cxn>
                <a:cxn ang="0">
                  <a:pos x="29" y="14"/>
                </a:cxn>
                <a:cxn ang="0">
                  <a:pos x="29" y="14"/>
                </a:cxn>
              </a:cxnLst>
              <a:rect l="0" t="0" r="r" b="b"/>
              <a:pathLst>
                <a:path w="29" h="28">
                  <a:moveTo>
                    <a:pt x="29" y="14"/>
                  </a:moveTo>
                  <a:lnTo>
                    <a:pt x="29" y="14"/>
                  </a:lnTo>
                  <a:lnTo>
                    <a:pt x="28" y="20"/>
                  </a:lnTo>
                  <a:lnTo>
                    <a:pt x="25" y="23"/>
                  </a:lnTo>
                  <a:lnTo>
                    <a:pt x="21" y="27"/>
                  </a:lnTo>
                  <a:lnTo>
                    <a:pt x="15" y="28"/>
                  </a:lnTo>
                  <a:lnTo>
                    <a:pt x="15" y="28"/>
                  </a:lnTo>
                  <a:lnTo>
                    <a:pt x="9" y="27"/>
                  </a:lnTo>
                  <a:lnTo>
                    <a:pt x="5" y="23"/>
                  </a:lnTo>
                  <a:lnTo>
                    <a:pt x="1" y="20"/>
                  </a:lnTo>
                  <a:lnTo>
                    <a:pt x="0" y="14"/>
                  </a:lnTo>
                  <a:lnTo>
                    <a:pt x="0" y="14"/>
                  </a:lnTo>
                  <a:lnTo>
                    <a:pt x="1" y="8"/>
                  </a:lnTo>
                  <a:lnTo>
                    <a:pt x="5" y="5"/>
                  </a:lnTo>
                  <a:lnTo>
                    <a:pt x="9" y="1"/>
                  </a:lnTo>
                  <a:lnTo>
                    <a:pt x="15" y="0"/>
                  </a:lnTo>
                  <a:lnTo>
                    <a:pt x="15" y="0"/>
                  </a:lnTo>
                  <a:lnTo>
                    <a:pt x="21" y="1"/>
                  </a:lnTo>
                  <a:lnTo>
                    <a:pt x="25" y="5"/>
                  </a:lnTo>
                  <a:lnTo>
                    <a:pt x="28" y="8"/>
                  </a:lnTo>
                  <a:lnTo>
                    <a:pt x="29" y="14"/>
                  </a:lnTo>
                  <a:lnTo>
                    <a:pt x="29" y="14"/>
                  </a:lnTo>
                  <a:close/>
                </a:path>
              </a:pathLst>
            </a:custGeom>
            <a:solidFill>
              <a:schemeClr val="tx2">
                <a:lumMod val="60000"/>
                <a:lumOff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Tree>
  </p:cSld>
  <p:clrMapOvr>
    <a:masterClrMapping/>
  </p:clrMapOvr>
  <p:transition>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7" name="Group 1"/>
          <p:cNvGrpSpPr>
            <a:grpSpLocks/>
          </p:cNvGrpSpPr>
          <p:nvPr/>
        </p:nvGrpSpPr>
        <p:grpSpPr bwMode="auto">
          <a:xfrm>
            <a:off x="0" y="0"/>
            <a:ext cx="9143999" cy="1412776"/>
            <a:chOff x="-6" y="3399"/>
            <a:chExt cx="12197" cy="4253"/>
          </a:xfrm>
        </p:grpSpPr>
        <p:grpSp>
          <p:nvGrpSpPr>
            <p:cNvPr id="38" name="Group 37"/>
            <p:cNvGrpSpPr>
              <a:grpSpLocks/>
            </p:cNvGrpSpPr>
            <p:nvPr/>
          </p:nvGrpSpPr>
          <p:grpSpPr bwMode="auto">
            <a:xfrm>
              <a:off x="-6" y="3717"/>
              <a:ext cx="12189" cy="3550"/>
              <a:chOff x="18" y="7468"/>
              <a:chExt cx="12189" cy="3550"/>
            </a:xfrm>
          </p:grpSpPr>
          <p:sp>
            <p:nvSpPr>
              <p:cNvPr id="45" name="Freeform 3"/>
              <p:cNvSpPr>
                <a:spLocks/>
              </p:cNvSpPr>
              <p:nvPr/>
            </p:nvSpPr>
            <p:spPr bwMode="auto">
              <a:xfrm>
                <a:off x="18" y="7837"/>
                <a:ext cx="7132" cy="2863"/>
              </a:xfrm>
              <a:custGeom>
                <a:avLst/>
                <a:gdLst/>
                <a:ahLst/>
                <a:cxnLst>
                  <a:cxn ang="0">
                    <a:pos x="0" y="0"/>
                  </a:cxn>
                  <a:cxn ang="0">
                    <a:pos x="17" y="2863"/>
                  </a:cxn>
                  <a:cxn ang="0">
                    <a:pos x="7132" y="2578"/>
                  </a:cxn>
                  <a:cxn ang="0">
                    <a:pos x="7132" y="200"/>
                  </a:cxn>
                  <a:cxn ang="0">
                    <a:pos x="0" y="0"/>
                  </a:cxn>
                </a:cxnLst>
                <a:rect l="0" t="0" r="r" b="b"/>
                <a:pathLst>
                  <a:path w="7132" h="2863">
                    <a:moveTo>
                      <a:pt x="0" y="0"/>
                    </a:moveTo>
                    <a:lnTo>
                      <a:pt x="17" y="2863"/>
                    </a:lnTo>
                    <a:lnTo>
                      <a:pt x="7132" y="2578"/>
                    </a:lnTo>
                    <a:lnTo>
                      <a:pt x="7132" y="200"/>
                    </a:lnTo>
                    <a:lnTo>
                      <a:pt x="0" y="0"/>
                    </a:lnTo>
                    <a:close/>
                  </a:path>
                </a:pathLst>
              </a:custGeom>
              <a:solidFill>
                <a:srgbClr val="A7BFDE">
                  <a:alpha val="5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6" name="Freeform 4"/>
              <p:cNvSpPr>
                <a:spLocks/>
              </p:cNvSpPr>
              <p:nvPr/>
            </p:nvSpPr>
            <p:spPr bwMode="auto">
              <a:xfrm>
                <a:off x="7150" y="7468"/>
                <a:ext cx="3466" cy="3550"/>
              </a:xfrm>
              <a:custGeom>
                <a:avLst/>
                <a:gdLst/>
                <a:ahLst/>
                <a:cxnLst>
                  <a:cxn ang="0">
                    <a:pos x="0" y="569"/>
                  </a:cxn>
                  <a:cxn ang="0">
                    <a:pos x="0" y="2930"/>
                  </a:cxn>
                  <a:cxn ang="0">
                    <a:pos x="3466" y="3550"/>
                  </a:cxn>
                  <a:cxn ang="0">
                    <a:pos x="3466" y="0"/>
                  </a:cxn>
                  <a:cxn ang="0">
                    <a:pos x="0" y="569"/>
                  </a:cxn>
                </a:cxnLst>
                <a:rect l="0" t="0" r="r" b="b"/>
                <a:pathLst>
                  <a:path w="3466" h="3550">
                    <a:moveTo>
                      <a:pt x="0" y="569"/>
                    </a:moveTo>
                    <a:lnTo>
                      <a:pt x="0" y="2930"/>
                    </a:lnTo>
                    <a:lnTo>
                      <a:pt x="3466" y="3550"/>
                    </a:lnTo>
                    <a:lnTo>
                      <a:pt x="3466" y="0"/>
                    </a:lnTo>
                    <a:lnTo>
                      <a:pt x="0" y="569"/>
                    </a:lnTo>
                    <a:close/>
                  </a:path>
                </a:pathLst>
              </a:custGeom>
              <a:solidFill>
                <a:srgbClr val="D3DFEE">
                  <a:alpha val="5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7" name="Freeform 5"/>
              <p:cNvSpPr>
                <a:spLocks/>
              </p:cNvSpPr>
              <p:nvPr/>
            </p:nvSpPr>
            <p:spPr bwMode="auto">
              <a:xfrm>
                <a:off x="10616" y="7468"/>
                <a:ext cx="1591" cy="3550"/>
              </a:xfrm>
              <a:custGeom>
                <a:avLst/>
                <a:gdLst/>
                <a:ahLst/>
                <a:cxnLst>
                  <a:cxn ang="0">
                    <a:pos x="0" y="0"/>
                  </a:cxn>
                  <a:cxn ang="0">
                    <a:pos x="0" y="3550"/>
                  </a:cxn>
                  <a:cxn ang="0">
                    <a:pos x="1591" y="2746"/>
                  </a:cxn>
                  <a:cxn ang="0">
                    <a:pos x="1591" y="737"/>
                  </a:cxn>
                  <a:cxn ang="0">
                    <a:pos x="0" y="0"/>
                  </a:cxn>
                </a:cxnLst>
                <a:rect l="0" t="0" r="r" b="b"/>
                <a:pathLst>
                  <a:path w="1591" h="3550">
                    <a:moveTo>
                      <a:pt x="0" y="0"/>
                    </a:moveTo>
                    <a:lnTo>
                      <a:pt x="0" y="3550"/>
                    </a:lnTo>
                    <a:lnTo>
                      <a:pt x="1591" y="2746"/>
                    </a:lnTo>
                    <a:lnTo>
                      <a:pt x="1591" y="737"/>
                    </a:lnTo>
                    <a:lnTo>
                      <a:pt x="0" y="0"/>
                    </a:lnTo>
                    <a:close/>
                  </a:path>
                </a:pathLst>
              </a:custGeom>
              <a:solidFill>
                <a:srgbClr val="A7BFDE">
                  <a:alpha val="5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39" name="Freeform 6"/>
            <p:cNvSpPr>
              <a:spLocks/>
            </p:cNvSpPr>
            <p:nvPr/>
          </p:nvSpPr>
          <p:spPr bwMode="auto">
            <a:xfrm>
              <a:off x="8071" y="4069"/>
              <a:ext cx="4120" cy="2913"/>
            </a:xfrm>
            <a:custGeom>
              <a:avLst/>
              <a:gdLst/>
              <a:ahLst/>
              <a:cxnLst>
                <a:cxn ang="0">
                  <a:pos x="1" y="251"/>
                </a:cxn>
                <a:cxn ang="0">
                  <a:pos x="0" y="2662"/>
                </a:cxn>
                <a:cxn ang="0">
                  <a:pos x="4120" y="2913"/>
                </a:cxn>
                <a:cxn ang="0">
                  <a:pos x="4120" y="0"/>
                </a:cxn>
                <a:cxn ang="0">
                  <a:pos x="1" y="251"/>
                </a:cxn>
              </a:cxnLst>
              <a:rect l="0" t="0" r="r" b="b"/>
              <a:pathLst>
                <a:path w="4120" h="2913">
                  <a:moveTo>
                    <a:pt x="1" y="251"/>
                  </a:moveTo>
                  <a:lnTo>
                    <a:pt x="0" y="2662"/>
                  </a:lnTo>
                  <a:lnTo>
                    <a:pt x="4120" y="2913"/>
                  </a:lnTo>
                  <a:lnTo>
                    <a:pt x="4120" y="0"/>
                  </a:lnTo>
                  <a:lnTo>
                    <a:pt x="1" y="251"/>
                  </a:lnTo>
                  <a:close/>
                </a:path>
              </a:pathLst>
            </a:custGeom>
            <a:solidFill>
              <a:srgbClr val="D8D8D8"/>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0" name="Freeform 7"/>
            <p:cNvSpPr>
              <a:spLocks/>
            </p:cNvSpPr>
            <p:nvPr/>
          </p:nvSpPr>
          <p:spPr bwMode="auto">
            <a:xfrm>
              <a:off x="4104" y="3399"/>
              <a:ext cx="3985" cy="4236"/>
            </a:xfrm>
            <a:custGeom>
              <a:avLst/>
              <a:gdLst/>
              <a:ahLst/>
              <a:cxnLst>
                <a:cxn ang="0">
                  <a:pos x="0" y="0"/>
                </a:cxn>
                <a:cxn ang="0">
                  <a:pos x="0" y="4236"/>
                </a:cxn>
                <a:cxn ang="0">
                  <a:pos x="3985" y="3349"/>
                </a:cxn>
                <a:cxn ang="0">
                  <a:pos x="3985" y="921"/>
                </a:cxn>
                <a:cxn ang="0">
                  <a:pos x="0" y="0"/>
                </a:cxn>
              </a:cxnLst>
              <a:rect l="0" t="0" r="r" b="b"/>
              <a:pathLst>
                <a:path w="3985" h="4236">
                  <a:moveTo>
                    <a:pt x="0" y="0"/>
                  </a:moveTo>
                  <a:lnTo>
                    <a:pt x="0" y="4236"/>
                  </a:lnTo>
                  <a:lnTo>
                    <a:pt x="3985" y="3349"/>
                  </a:lnTo>
                  <a:lnTo>
                    <a:pt x="3985" y="921"/>
                  </a:lnTo>
                  <a:lnTo>
                    <a:pt x="0" y="0"/>
                  </a:lnTo>
                  <a:close/>
                </a:path>
              </a:pathLst>
            </a:custGeom>
            <a:solidFill>
              <a:srgbClr val="BFBFB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1" name="Freeform 8"/>
            <p:cNvSpPr>
              <a:spLocks/>
            </p:cNvSpPr>
            <p:nvPr/>
          </p:nvSpPr>
          <p:spPr bwMode="auto">
            <a:xfrm>
              <a:off x="18" y="3399"/>
              <a:ext cx="4086" cy="4253"/>
            </a:xfrm>
            <a:custGeom>
              <a:avLst/>
              <a:gdLst/>
              <a:ahLst/>
              <a:cxnLst>
                <a:cxn ang="0">
                  <a:pos x="4086" y="0"/>
                </a:cxn>
                <a:cxn ang="0">
                  <a:pos x="4084" y="4253"/>
                </a:cxn>
                <a:cxn ang="0">
                  <a:pos x="0" y="3198"/>
                </a:cxn>
                <a:cxn ang="0">
                  <a:pos x="0" y="1072"/>
                </a:cxn>
                <a:cxn ang="0">
                  <a:pos x="4086" y="0"/>
                </a:cxn>
              </a:cxnLst>
              <a:rect l="0" t="0" r="r" b="b"/>
              <a:pathLst>
                <a:path w="4086" h="4253">
                  <a:moveTo>
                    <a:pt x="4086" y="0"/>
                  </a:moveTo>
                  <a:lnTo>
                    <a:pt x="4084" y="4253"/>
                  </a:lnTo>
                  <a:lnTo>
                    <a:pt x="0" y="3198"/>
                  </a:lnTo>
                  <a:lnTo>
                    <a:pt x="0" y="1072"/>
                  </a:lnTo>
                  <a:lnTo>
                    <a:pt x="4086" y="0"/>
                  </a:lnTo>
                  <a:close/>
                </a:path>
              </a:pathLst>
            </a:custGeom>
            <a:solidFill>
              <a:srgbClr val="D8D8D8"/>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2" name="Freeform 9"/>
            <p:cNvSpPr>
              <a:spLocks/>
            </p:cNvSpPr>
            <p:nvPr/>
          </p:nvSpPr>
          <p:spPr bwMode="auto">
            <a:xfrm>
              <a:off x="17" y="3617"/>
              <a:ext cx="2076" cy="3851"/>
            </a:xfrm>
            <a:custGeom>
              <a:avLst/>
              <a:gdLst/>
              <a:ahLst/>
              <a:cxnLst>
                <a:cxn ang="0">
                  <a:pos x="0" y="921"/>
                </a:cxn>
                <a:cxn ang="0">
                  <a:pos x="2060" y="0"/>
                </a:cxn>
                <a:cxn ang="0">
                  <a:pos x="2076" y="3851"/>
                </a:cxn>
                <a:cxn ang="0">
                  <a:pos x="0" y="2981"/>
                </a:cxn>
                <a:cxn ang="0">
                  <a:pos x="0" y="921"/>
                </a:cxn>
              </a:cxnLst>
              <a:rect l="0" t="0" r="r" b="b"/>
              <a:pathLst>
                <a:path w="2076" h="3851">
                  <a:moveTo>
                    <a:pt x="0" y="921"/>
                  </a:moveTo>
                  <a:lnTo>
                    <a:pt x="2060" y="0"/>
                  </a:lnTo>
                  <a:lnTo>
                    <a:pt x="2076" y="3851"/>
                  </a:lnTo>
                  <a:lnTo>
                    <a:pt x="0" y="2981"/>
                  </a:lnTo>
                  <a:lnTo>
                    <a:pt x="0" y="921"/>
                  </a:lnTo>
                  <a:close/>
                </a:path>
              </a:pathLst>
            </a:custGeom>
            <a:solidFill>
              <a:srgbClr val="D3DFEE">
                <a:alpha val="7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3" name="Freeform 10"/>
            <p:cNvSpPr>
              <a:spLocks/>
            </p:cNvSpPr>
            <p:nvPr/>
          </p:nvSpPr>
          <p:spPr bwMode="auto">
            <a:xfrm>
              <a:off x="2077" y="3617"/>
              <a:ext cx="6011" cy="3835"/>
            </a:xfrm>
            <a:custGeom>
              <a:avLst/>
              <a:gdLst/>
              <a:ahLst/>
              <a:cxnLst>
                <a:cxn ang="0">
                  <a:pos x="0" y="0"/>
                </a:cxn>
                <a:cxn ang="0">
                  <a:pos x="17" y="3835"/>
                </a:cxn>
                <a:cxn ang="0">
                  <a:pos x="6011" y="2629"/>
                </a:cxn>
                <a:cxn ang="0">
                  <a:pos x="6011" y="1239"/>
                </a:cxn>
                <a:cxn ang="0">
                  <a:pos x="0" y="0"/>
                </a:cxn>
              </a:cxnLst>
              <a:rect l="0" t="0" r="r" b="b"/>
              <a:pathLst>
                <a:path w="6011" h="3835">
                  <a:moveTo>
                    <a:pt x="0" y="0"/>
                  </a:moveTo>
                  <a:lnTo>
                    <a:pt x="17" y="3835"/>
                  </a:lnTo>
                  <a:lnTo>
                    <a:pt x="6011" y="2629"/>
                  </a:lnTo>
                  <a:lnTo>
                    <a:pt x="6011" y="1239"/>
                  </a:lnTo>
                  <a:lnTo>
                    <a:pt x="0" y="0"/>
                  </a:lnTo>
                  <a:close/>
                </a:path>
              </a:pathLst>
            </a:custGeom>
            <a:solidFill>
              <a:srgbClr val="A7BFDE">
                <a:alpha val="7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4" name="Freeform 11"/>
            <p:cNvSpPr>
              <a:spLocks/>
            </p:cNvSpPr>
            <p:nvPr/>
          </p:nvSpPr>
          <p:spPr bwMode="auto">
            <a:xfrm>
              <a:off x="8088" y="3835"/>
              <a:ext cx="4102" cy="3432"/>
            </a:xfrm>
            <a:custGeom>
              <a:avLst/>
              <a:gdLst/>
              <a:ahLst/>
              <a:cxnLst>
                <a:cxn ang="0">
                  <a:pos x="0" y="1038"/>
                </a:cxn>
                <a:cxn ang="0">
                  <a:pos x="0" y="2411"/>
                </a:cxn>
                <a:cxn ang="0">
                  <a:pos x="4102" y="3432"/>
                </a:cxn>
                <a:cxn ang="0">
                  <a:pos x="4102" y="0"/>
                </a:cxn>
                <a:cxn ang="0">
                  <a:pos x="0" y="1038"/>
                </a:cxn>
              </a:cxnLst>
              <a:rect l="0" t="0" r="r" b="b"/>
              <a:pathLst>
                <a:path w="4102" h="3432">
                  <a:moveTo>
                    <a:pt x="0" y="1038"/>
                  </a:moveTo>
                  <a:lnTo>
                    <a:pt x="0" y="2411"/>
                  </a:lnTo>
                  <a:lnTo>
                    <a:pt x="4102" y="3432"/>
                  </a:lnTo>
                  <a:lnTo>
                    <a:pt x="4102" y="0"/>
                  </a:lnTo>
                  <a:lnTo>
                    <a:pt x="0" y="1038"/>
                  </a:lnTo>
                  <a:close/>
                </a:path>
              </a:pathLst>
            </a:custGeom>
            <a:solidFill>
              <a:srgbClr val="D3DFEE">
                <a:alpha val="7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48" name="Title 1"/>
          <p:cNvSpPr>
            <a:spLocks noGrp="1"/>
          </p:cNvSpPr>
          <p:nvPr>
            <p:ph type="title"/>
          </p:nvPr>
        </p:nvSpPr>
        <p:spPr>
          <a:xfrm>
            <a:off x="428596" y="642918"/>
            <a:ext cx="8229600" cy="417530"/>
          </a:xfrm>
        </p:spPr>
        <p:txBody>
          <a:bodyPr>
            <a:noAutofit/>
          </a:bodyPr>
          <a:lstStyle/>
          <a:p>
            <a:r>
              <a:rPr lang="en-CA" sz="3600" dirty="0" smtClean="0"/>
              <a:t>Weekly Schedule Classroom Utilization</a:t>
            </a:r>
            <a:endParaRPr lang="en-US" sz="3600" dirty="0"/>
          </a:p>
        </p:txBody>
      </p:sp>
      <p:sp>
        <p:nvSpPr>
          <p:cNvPr id="20" name="TextBox 19"/>
          <p:cNvSpPr txBox="1"/>
          <p:nvPr/>
        </p:nvSpPr>
        <p:spPr>
          <a:xfrm>
            <a:off x="1142976" y="1571612"/>
            <a:ext cx="7215238" cy="369332"/>
          </a:xfrm>
          <a:prstGeom prst="rect">
            <a:avLst/>
          </a:prstGeom>
          <a:solidFill>
            <a:schemeClr val="bg1"/>
          </a:solidFill>
        </p:spPr>
        <p:txBody>
          <a:bodyPr wrap="square" rtlCol="0">
            <a:spAutoFit/>
          </a:bodyPr>
          <a:lstStyle/>
          <a:p>
            <a:endParaRPr lang="en-US" dirty="0"/>
          </a:p>
        </p:txBody>
      </p:sp>
      <p:pic>
        <p:nvPicPr>
          <p:cNvPr id="21" name="Picture 20"/>
          <p:cNvPicPr/>
          <p:nvPr/>
        </p:nvPicPr>
        <p:blipFill>
          <a:blip r:embed="rId3" cstate="print"/>
          <a:srcRect/>
          <a:stretch>
            <a:fillRect/>
          </a:stretch>
        </p:blipFill>
        <p:spPr bwMode="auto">
          <a:xfrm>
            <a:off x="1619672" y="1484784"/>
            <a:ext cx="6264696" cy="5160397"/>
          </a:xfrm>
          <a:prstGeom prst="rect">
            <a:avLst/>
          </a:prstGeom>
          <a:noFill/>
          <a:ln w="12700">
            <a:solidFill>
              <a:schemeClr val="tx1"/>
            </a:solidFill>
            <a:miter lim="800000"/>
            <a:headEnd/>
            <a:tailEnd/>
          </a:ln>
        </p:spPr>
      </p:pic>
    </p:spTree>
  </p:cSld>
  <p:clrMapOvr>
    <a:masterClrMapping/>
  </p:clrMapOvr>
  <p:transition>
    <p:pull dir="l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11882"/>
          </a:xfrm>
        </p:spPr>
        <p:txBody>
          <a:bodyPr>
            <a:normAutofit/>
          </a:bodyPr>
          <a:lstStyle/>
          <a:p>
            <a:r>
              <a:rPr lang="en-US" sz="7200" i="1" dirty="0" smtClean="0"/>
              <a:t>What is the most popular class start time?</a:t>
            </a:r>
            <a:endParaRPr lang="en-US" sz="7200" i="1" dirty="0"/>
          </a:p>
        </p:txBody>
      </p:sp>
      <p:grpSp>
        <p:nvGrpSpPr>
          <p:cNvPr id="3" name="Group 9"/>
          <p:cNvGrpSpPr>
            <a:grpSpLocks noChangeAspect="1"/>
          </p:cNvGrpSpPr>
          <p:nvPr/>
        </p:nvGrpSpPr>
        <p:grpSpPr bwMode="auto">
          <a:xfrm>
            <a:off x="285750" y="214313"/>
            <a:ext cx="1071563" cy="1266825"/>
            <a:chOff x="180" y="135"/>
            <a:chExt cx="675" cy="798"/>
          </a:xfrm>
        </p:grpSpPr>
        <p:sp>
          <p:nvSpPr>
            <p:cNvPr id="4" name="AutoShape 8"/>
            <p:cNvSpPr>
              <a:spLocks noChangeAspect="1" noChangeArrowheads="1" noTextEdit="1"/>
            </p:cNvSpPr>
            <p:nvPr/>
          </p:nvSpPr>
          <p:spPr bwMode="auto">
            <a:xfrm>
              <a:off x="180" y="135"/>
              <a:ext cx="675" cy="79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5" name="Rectangle 10"/>
            <p:cNvSpPr>
              <a:spLocks noChangeArrowheads="1"/>
            </p:cNvSpPr>
            <p:nvPr/>
          </p:nvSpPr>
          <p:spPr bwMode="auto">
            <a:xfrm>
              <a:off x="312" y="717"/>
              <a:ext cx="279" cy="216"/>
            </a:xfrm>
            <a:prstGeom prst="rect">
              <a:avLst/>
            </a:prstGeom>
            <a:solidFill>
              <a:schemeClr val="tx2">
                <a:lumMod val="60000"/>
                <a:lumOff val="40000"/>
              </a:schemeClr>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solidFill>
                  <a:schemeClr val="tx2">
                    <a:lumMod val="60000"/>
                    <a:lumOff val="40000"/>
                  </a:schemeClr>
                </a:solidFill>
              </a:endParaRPr>
            </a:p>
          </p:txBody>
        </p:sp>
        <p:sp>
          <p:nvSpPr>
            <p:cNvPr id="6" name="Freeform 11"/>
            <p:cNvSpPr>
              <a:spLocks/>
            </p:cNvSpPr>
            <p:nvPr/>
          </p:nvSpPr>
          <p:spPr bwMode="auto">
            <a:xfrm>
              <a:off x="260" y="253"/>
              <a:ext cx="395" cy="261"/>
            </a:xfrm>
            <a:custGeom>
              <a:avLst/>
              <a:gdLst/>
              <a:ahLst/>
              <a:cxnLst>
                <a:cxn ang="0">
                  <a:pos x="2" y="167"/>
                </a:cxn>
                <a:cxn ang="0">
                  <a:pos x="2" y="140"/>
                </a:cxn>
                <a:cxn ang="0">
                  <a:pos x="9" y="115"/>
                </a:cxn>
                <a:cxn ang="0">
                  <a:pos x="23" y="91"/>
                </a:cxn>
                <a:cxn ang="0">
                  <a:pos x="44" y="68"/>
                </a:cxn>
                <a:cxn ang="0">
                  <a:pos x="69" y="47"/>
                </a:cxn>
                <a:cxn ang="0">
                  <a:pos x="102" y="30"/>
                </a:cxn>
                <a:cxn ang="0">
                  <a:pos x="137" y="16"/>
                </a:cxn>
                <a:cxn ang="0">
                  <a:pos x="175" y="6"/>
                </a:cxn>
                <a:cxn ang="0">
                  <a:pos x="196" y="3"/>
                </a:cxn>
                <a:cxn ang="0">
                  <a:pos x="234" y="0"/>
                </a:cxn>
                <a:cxn ang="0">
                  <a:pos x="271" y="5"/>
                </a:cxn>
                <a:cxn ang="0">
                  <a:pos x="305" y="12"/>
                </a:cxn>
                <a:cxn ang="0">
                  <a:pos x="334" y="24"/>
                </a:cxn>
                <a:cxn ang="0">
                  <a:pos x="360" y="40"/>
                </a:cxn>
                <a:cxn ang="0">
                  <a:pos x="378" y="60"/>
                </a:cxn>
                <a:cxn ang="0">
                  <a:pos x="391" y="82"/>
                </a:cxn>
                <a:cxn ang="0">
                  <a:pos x="393" y="95"/>
                </a:cxn>
                <a:cxn ang="0">
                  <a:pos x="393" y="122"/>
                </a:cxn>
                <a:cxn ang="0">
                  <a:pos x="386" y="147"/>
                </a:cxn>
                <a:cxn ang="0">
                  <a:pos x="372" y="171"/>
                </a:cxn>
                <a:cxn ang="0">
                  <a:pos x="353" y="194"/>
                </a:cxn>
                <a:cxn ang="0">
                  <a:pos x="326" y="215"/>
                </a:cxn>
                <a:cxn ang="0">
                  <a:pos x="295" y="232"/>
                </a:cxn>
                <a:cxn ang="0">
                  <a:pos x="260" y="246"/>
                </a:cxn>
                <a:cxn ang="0">
                  <a:pos x="220" y="256"/>
                </a:cxn>
                <a:cxn ang="0">
                  <a:pos x="200" y="258"/>
                </a:cxn>
                <a:cxn ang="0">
                  <a:pos x="161" y="261"/>
                </a:cxn>
                <a:cxn ang="0">
                  <a:pos x="124" y="257"/>
                </a:cxn>
                <a:cxn ang="0">
                  <a:pos x="91" y="250"/>
                </a:cxn>
                <a:cxn ang="0">
                  <a:pos x="61" y="237"/>
                </a:cxn>
                <a:cxn ang="0">
                  <a:pos x="37" y="222"/>
                </a:cxn>
                <a:cxn ang="0">
                  <a:pos x="17" y="202"/>
                </a:cxn>
                <a:cxn ang="0">
                  <a:pos x="6" y="179"/>
                </a:cxn>
                <a:cxn ang="0">
                  <a:pos x="2" y="167"/>
                </a:cxn>
              </a:cxnLst>
              <a:rect l="0" t="0" r="r" b="b"/>
              <a:pathLst>
                <a:path w="395" h="261">
                  <a:moveTo>
                    <a:pt x="2" y="167"/>
                  </a:moveTo>
                  <a:lnTo>
                    <a:pt x="2" y="167"/>
                  </a:lnTo>
                  <a:lnTo>
                    <a:pt x="0" y="154"/>
                  </a:lnTo>
                  <a:lnTo>
                    <a:pt x="2" y="140"/>
                  </a:lnTo>
                  <a:lnTo>
                    <a:pt x="5" y="127"/>
                  </a:lnTo>
                  <a:lnTo>
                    <a:pt x="9" y="115"/>
                  </a:lnTo>
                  <a:lnTo>
                    <a:pt x="16" y="102"/>
                  </a:lnTo>
                  <a:lnTo>
                    <a:pt x="23" y="91"/>
                  </a:lnTo>
                  <a:lnTo>
                    <a:pt x="33" y="79"/>
                  </a:lnTo>
                  <a:lnTo>
                    <a:pt x="44" y="68"/>
                  </a:lnTo>
                  <a:lnTo>
                    <a:pt x="57" y="57"/>
                  </a:lnTo>
                  <a:lnTo>
                    <a:pt x="69" y="47"/>
                  </a:lnTo>
                  <a:lnTo>
                    <a:pt x="85" y="38"/>
                  </a:lnTo>
                  <a:lnTo>
                    <a:pt x="102" y="30"/>
                  </a:lnTo>
                  <a:lnTo>
                    <a:pt x="119" y="22"/>
                  </a:lnTo>
                  <a:lnTo>
                    <a:pt x="137" y="16"/>
                  </a:lnTo>
                  <a:lnTo>
                    <a:pt x="155" y="10"/>
                  </a:lnTo>
                  <a:lnTo>
                    <a:pt x="175" y="6"/>
                  </a:lnTo>
                  <a:lnTo>
                    <a:pt x="175" y="6"/>
                  </a:lnTo>
                  <a:lnTo>
                    <a:pt x="196" y="3"/>
                  </a:lnTo>
                  <a:lnTo>
                    <a:pt x="216" y="2"/>
                  </a:lnTo>
                  <a:lnTo>
                    <a:pt x="234" y="0"/>
                  </a:lnTo>
                  <a:lnTo>
                    <a:pt x="254" y="2"/>
                  </a:lnTo>
                  <a:lnTo>
                    <a:pt x="271" y="5"/>
                  </a:lnTo>
                  <a:lnTo>
                    <a:pt x="289" y="7"/>
                  </a:lnTo>
                  <a:lnTo>
                    <a:pt x="305" y="12"/>
                  </a:lnTo>
                  <a:lnTo>
                    <a:pt x="320" y="17"/>
                  </a:lnTo>
                  <a:lnTo>
                    <a:pt x="334" y="24"/>
                  </a:lnTo>
                  <a:lnTo>
                    <a:pt x="347" y="31"/>
                  </a:lnTo>
                  <a:lnTo>
                    <a:pt x="360" y="40"/>
                  </a:lnTo>
                  <a:lnTo>
                    <a:pt x="370" y="50"/>
                  </a:lnTo>
                  <a:lnTo>
                    <a:pt x="378" y="60"/>
                  </a:lnTo>
                  <a:lnTo>
                    <a:pt x="385" y="71"/>
                  </a:lnTo>
                  <a:lnTo>
                    <a:pt x="391" y="82"/>
                  </a:lnTo>
                  <a:lnTo>
                    <a:pt x="393" y="95"/>
                  </a:lnTo>
                  <a:lnTo>
                    <a:pt x="393" y="95"/>
                  </a:lnTo>
                  <a:lnTo>
                    <a:pt x="395" y="108"/>
                  </a:lnTo>
                  <a:lnTo>
                    <a:pt x="393" y="122"/>
                  </a:lnTo>
                  <a:lnTo>
                    <a:pt x="391" y="134"/>
                  </a:lnTo>
                  <a:lnTo>
                    <a:pt x="386" y="147"/>
                  </a:lnTo>
                  <a:lnTo>
                    <a:pt x="381" y="160"/>
                  </a:lnTo>
                  <a:lnTo>
                    <a:pt x="372" y="171"/>
                  </a:lnTo>
                  <a:lnTo>
                    <a:pt x="362" y="182"/>
                  </a:lnTo>
                  <a:lnTo>
                    <a:pt x="353" y="194"/>
                  </a:lnTo>
                  <a:lnTo>
                    <a:pt x="340" y="205"/>
                  </a:lnTo>
                  <a:lnTo>
                    <a:pt x="326" y="215"/>
                  </a:lnTo>
                  <a:lnTo>
                    <a:pt x="310" y="223"/>
                  </a:lnTo>
                  <a:lnTo>
                    <a:pt x="295" y="232"/>
                  </a:lnTo>
                  <a:lnTo>
                    <a:pt x="278" y="240"/>
                  </a:lnTo>
                  <a:lnTo>
                    <a:pt x="260" y="246"/>
                  </a:lnTo>
                  <a:lnTo>
                    <a:pt x="240" y="251"/>
                  </a:lnTo>
                  <a:lnTo>
                    <a:pt x="220" y="256"/>
                  </a:lnTo>
                  <a:lnTo>
                    <a:pt x="220" y="256"/>
                  </a:lnTo>
                  <a:lnTo>
                    <a:pt x="200" y="258"/>
                  </a:lnTo>
                  <a:lnTo>
                    <a:pt x="181" y="260"/>
                  </a:lnTo>
                  <a:lnTo>
                    <a:pt x="161" y="261"/>
                  </a:lnTo>
                  <a:lnTo>
                    <a:pt x="143" y="260"/>
                  </a:lnTo>
                  <a:lnTo>
                    <a:pt x="124" y="257"/>
                  </a:lnTo>
                  <a:lnTo>
                    <a:pt x="107" y="254"/>
                  </a:lnTo>
                  <a:lnTo>
                    <a:pt x="91" y="250"/>
                  </a:lnTo>
                  <a:lnTo>
                    <a:pt x="75" y="244"/>
                  </a:lnTo>
                  <a:lnTo>
                    <a:pt x="61" y="237"/>
                  </a:lnTo>
                  <a:lnTo>
                    <a:pt x="48" y="230"/>
                  </a:lnTo>
                  <a:lnTo>
                    <a:pt x="37" y="222"/>
                  </a:lnTo>
                  <a:lnTo>
                    <a:pt x="26" y="212"/>
                  </a:lnTo>
                  <a:lnTo>
                    <a:pt x="17" y="202"/>
                  </a:lnTo>
                  <a:lnTo>
                    <a:pt x="10" y="191"/>
                  </a:lnTo>
                  <a:lnTo>
                    <a:pt x="6" y="179"/>
                  </a:lnTo>
                  <a:lnTo>
                    <a:pt x="2" y="167"/>
                  </a:lnTo>
                  <a:lnTo>
                    <a:pt x="2" y="167"/>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7" name="Freeform 12"/>
            <p:cNvSpPr>
              <a:spLocks/>
            </p:cNvSpPr>
            <p:nvPr/>
          </p:nvSpPr>
          <p:spPr bwMode="auto">
            <a:xfrm>
              <a:off x="415" y="315"/>
              <a:ext cx="67" cy="82"/>
            </a:xfrm>
            <a:custGeom>
              <a:avLst/>
              <a:gdLst/>
              <a:ahLst/>
              <a:cxnLst>
                <a:cxn ang="0">
                  <a:pos x="26" y="79"/>
                </a:cxn>
                <a:cxn ang="0">
                  <a:pos x="26" y="79"/>
                </a:cxn>
                <a:cxn ang="0">
                  <a:pos x="43" y="77"/>
                </a:cxn>
                <a:cxn ang="0">
                  <a:pos x="58" y="77"/>
                </a:cxn>
                <a:cxn ang="0">
                  <a:pos x="58" y="77"/>
                </a:cxn>
                <a:cxn ang="0">
                  <a:pos x="64" y="67"/>
                </a:cxn>
                <a:cxn ang="0">
                  <a:pos x="67" y="55"/>
                </a:cxn>
                <a:cxn ang="0">
                  <a:pos x="67" y="55"/>
                </a:cxn>
                <a:cxn ang="0">
                  <a:pos x="67" y="47"/>
                </a:cxn>
                <a:cxn ang="0">
                  <a:pos x="67" y="39"/>
                </a:cxn>
                <a:cxn ang="0">
                  <a:pos x="65" y="30"/>
                </a:cxn>
                <a:cxn ang="0">
                  <a:pos x="61" y="22"/>
                </a:cxn>
                <a:cxn ang="0">
                  <a:pos x="58" y="15"/>
                </a:cxn>
                <a:cxn ang="0">
                  <a:pos x="52" y="9"/>
                </a:cxn>
                <a:cxn ang="0">
                  <a:pos x="47" y="5"/>
                </a:cxn>
                <a:cxn ang="0">
                  <a:pos x="40" y="2"/>
                </a:cxn>
                <a:cxn ang="0">
                  <a:pos x="40" y="2"/>
                </a:cxn>
                <a:cxn ang="0">
                  <a:pos x="34" y="0"/>
                </a:cxn>
                <a:cxn ang="0">
                  <a:pos x="27" y="2"/>
                </a:cxn>
                <a:cxn ang="0">
                  <a:pos x="21" y="5"/>
                </a:cxn>
                <a:cxn ang="0">
                  <a:pos x="14" y="9"/>
                </a:cxn>
                <a:cxn ang="0">
                  <a:pos x="10" y="13"/>
                </a:cxn>
                <a:cxn ang="0">
                  <a:pos x="6" y="20"/>
                </a:cxn>
                <a:cxn ang="0">
                  <a:pos x="3" y="29"/>
                </a:cxn>
                <a:cxn ang="0">
                  <a:pos x="0" y="37"/>
                </a:cxn>
                <a:cxn ang="0">
                  <a:pos x="0" y="37"/>
                </a:cxn>
                <a:cxn ang="0">
                  <a:pos x="0" y="50"/>
                </a:cxn>
                <a:cxn ang="0">
                  <a:pos x="2" y="63"/>
                </a:cxn>
                <a:cxn ang="0">
                  <a:pos x="6" y="72"/>
                </a:cxn>
                <a:cxn ang="0">
                  <a:pos x="13" y="82"/>
                </a:cxn>
                <a:cxn ang="0">
                  <a:pos x="13" y="82"/>
                </a:cxn>
                <a:cxn ang="0">
                  <a:pos x="26" y="79"/>
                </a:cxn>
                <a:cxn ang="0">
                  <a:pos x="26" y="79"/>
                </a:cxn>
              </a:cxnLst>
              <a:rect l="0" t="0" r="r" b="b"/>
              <a:pathLst>
                <a:path w="67" h="82">
                  <a:moveTo>
                    <a:pt x="26" y="79"/>
                  </a:moveTo>
                  <a:lnTo>
                    <a:pt x="26" y="79"/>
                  </a:lnTo>
                  <a:lnTo>
                    <a:pt x="43" y="77"/>
                  </a:lnTo>
                  <a:lnTo>
                    <a:pt x="58" y="77"/>
                  </a:lnTo>
                  <a:lnTo>
                    <a:pt x="58" y="77"/>
                  </a:lnTo>
                  <a:lnTo>
                    <a:pt x="64" y="67"/>
                  </a:lnTo>
                  <a:lnTo>
                    <a:pt x="67" y="55"/>
                  </a:lnTo>
                  <a:lnTo>
                    <a:pt x="67" y="55"/>
                  </a:lnTo>
                  <a:lnTo>
                    <a:pt x="67" y="47"/>
                  </a:lnTo>
                  <a:lnTo>
                    <a:pt x="67" y="39"/>
                  </a:lnTo>
                  <a:lnTo>
                    <a:pt x="65" y="30"/>
                  </a:lnTo>
                  <a:lnTo>
                    <a:pt x="61" y="22"/>
                  </a:lnTo>
                  <a:lnTo>
                    <a:pt x="58" y="15"/>
                  </a:lnTo>
                  <a:lnTo>
                    <a:pt x="52" y="9"/>
                  </a:lnTo>
                  <a:lnTo>
                    <a:pt x="47" y="5"/>
                  </a:lnTo>
                  <a:lnTo>
                    <a:pt x="40" y="2"/>
                  </a:lnTo>
                  <a:lnTo>
                    <a:pt x="40" y="2"/>
                  </a:lnTo>
                  <a:lnTo>
                    <a:pt x="34" y="0"/>
                  </a:lnTo>
                  <a:lnTo>
                    <a:pt x="27" y="2"/>
                  </a:lnTo>
                  <a:lnTo>
                    <a:pt x="21" y="5"/>
                  </a:lnTo>
                  <a:lnTo>
                    <a:pt x="14" y="9"/>
                  </a:lnTo>
                  <a:lnTo>
                    <a:pt x="10" y="13"/>
                  </a:lnTo>
                  <a:lnTo>
                    <a:pt x="6" y="20"/>
                  </a:lnTo>
                  <a:lnTo>
                    <a:pt x="3" y="29"/>
                  </a:lnTo>
                  <a:lnTo>
                    <a:pt x="0" y="37"/>
                  </a:lnTo>
                  <a:lnTo>
                    <a:pt x="0" y="37"/>
                  </a:lnTo>
                  <a:lnTo>
                    <a:pt x="0" y="50"/>
                  </a:lnTo>
                  <a:lnTo>
                    <a:pt x="2" y="63"/>
                  </a:lnTo>
                  <a:lnTo>
                    <a:pt x="6" y="72"/>
                  </a:lnTo>
                  <a:lnTo>
                    <a:pt x="13" y="82"/>
                  </a:lnTo>
                  <a:lnTo>
                    <a:pt x="13" y="82"/>
                  </a:lnTo>
                  <a:lnTo>
                    <a:pt x="26" y="79"/>
                  </a:lnTo>
                  <a:lnTo>
                    <a:pt x="26" y="79"/>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 name="Freeform 13"/>
            <p:cNvSpPr>
              <a:spLocks/>
            </p:cNvSpPr>
            <p:nvPr/>
          </p:nvSpPr>
          <p:spPr bwMode="auto">
            <a:xfrm>
              <a:off x="428" y="313"/>
              <a:ext cx="28" cy="50"/>
            </a:xfrm>
            <a:custGeom>
              <a:avLst/>
              <a:gdLst/>
              <a:ahLst/>
              <a:cxnLst>
                <a:cxn ang="0">
                  <a:pos x="0" y="28"/>
                </a:cxn>
                <a:cxn ang="0">
                  <a:pos x="0" y="28"/>
                </a:cxn>
                <a:cxn ang="0">
                  <a:pos x="0" y="18"/>
                </a:cxn>
                <a:cxn ang="0">
                  <a:pos x="1" y="10"/>
                </a:cxn>
                <a:cxn ang="0">
                  <a:pos x="4" y="2"/>
                </a:cxn>
                <a:cxn ang="0">
                  <a:pos x="7" y="1"/>
                </a:cxn>
                <a:cxn ang="0">
                  <a:pos x="10" y="0"/>
                </a:cxn>
                <a:cxn ang="0">
                  <a:pos x="10" y="0"/>
                </a:cxn>
                <a:cxn ang="0">
                  <a:pos x="13" y="0"/>
                </a:cxn>
                <a:cxn ang="0">
                  <a:pos x="16" y="1"/>
                </a:cxn>
                <a:cxn ang="0">
                  <a:pos x="20" y="5"/>
                </a:cxn>
                <a:cxn ang="0">
                  <a:pos x="24" y="12"/>
                </a:cxn>
                <a:cxn ang="0">
                  <a:pos x="27" y="22"/>
                </a:cxn>
                <a:cxn ang="0">
                  <a:pos x="27" y="22"/>
                </a:cxn>
                <a:cxn ang="0">
                  <a:pos x="28" y="32"/>
                </a:cxn>
                <a:cxn ang="0">
                  <a:pos x="27" y="41"/>
                </a:cxn>
                <a:cxn ang="0">
                  <a:pos x="23" y="46"/>
                </a:cxn>
                <a:cxn ang="0">
                  <a:pos x="21" y="49"/>
                </a:cxn>
                <a:cxn ang="0">
                  <a:pos x="18" y="50"/>
                </a:cxn>
                <a:cxn ang="0">
                  <a:pos x="18" y="50"/>
                </a:cxn>
                <a:cxn ang="0">
                  <a:pos x="16" y="50"/>
                </a:cxn>
                <a:cxn ang="0">
                  <a:pos x="13" y="49"/>
                </a:cxn>
                <a:cxn ang="0">
                  <a:pos x="7" y="45"/>
                </a:cxn>
                <a:cxn ang="0">
                  <a:pos x="3" y="36"/>
                </a:cxn>
                <a:cxn ang="0">
                  <a:pos x="0" y="28"/>
                </a:cxn>
                <a:cxn ang="0">
                  <a:pos x="0" y="28"/>
                </a:cxn>
              </a:cxnLst>
              <a:rect l="0" t="0" r="r" b="b"/>
              <a:pathLst>
                <a:path w="28" h="50">
                  <a:moveTo>
                    <a:pt x="0" y="28"/>
                  </a:moveTo>
                  <a:lnTo>
                    <a:pt x="0" y="28"/>
                  </a:lnTo>
                  <a:lnTo>
                    <a:pt x="0" y="18"/>
                  </a:lnTo>
                  <a:lnTo>
                    <a:pt x="1" y="10"/>
                  </a:lnTo>
                  <a:lnTo>
                    <a:pt x="4" y="2"/>
                  </a:lnTo>
                  <a:lnTo>
                    <a:pt x="7" y="1"/>
                  </a:lnTo>
                  <a:lnTo>
                    <a:pt x="10" y="0"/>
                  </a:lnTo>
                  <a:lnTo>
                    <a:pt x="10" y="0"/>
                  </a:lnTo>
                  <a:lnTo>
                    <a:pt x="13" y="0"/>
                  </a:lnTo>
                  <a:lnTo>
                    <a:pt x="16" y="1"/>
                  </a:lnTo>
                  <a:lnTo>
                    <a:pt x="20" y="5"/>
                  </a:lnTo>
                  <a:lnTo>
                    <a:pt x="24" y="12"/>
                  </a:lnTo>
                  <a:lnTo>
                    <a:pt x="27" y="22"/>
                  </a:lnTo>
                  <a:lnTo>
                    <a:pt x="27" y="22"/>
                  </a:lnTo>
                  <a:lnTo>
                    <a:pt x="28" y="32"/>
                  </a:lnTo>
                  <a:lnTo>
                    <a:pt x="27" y="41"/>
                  </a:lnTo>
                  <a:lnTo>
                    <a:pt x="23" y="46"/>
                  </a:lnTo>
                  <a:lnTo>
                    <a:pt x="21" y="49"/>
                  </a:lnTo>
                  <a:lnTo>
                    <a:pt x="18" y="50"/>
                  </a:lnTo>
                  <a:lnTo>
                    <a:pt x="18" y="50"/>
                  </a:lnTo>
                  <a:lnTo>
                    <a:pt x="16" y="50"/>
                  </a:lnTo>
                  <a:lnTo>
                    <a:pt x="13" y="49"/>
                  </a:lnTo>
                  <a:lnTo>
                    <a:pt x="7" y="45"/>
                  </a:lnTo>
                  <a:lnTo>
                    <a:pt x="3" y="36"/>
                  </a:lnTo>
                  <a:lnTo>
                    <a:pt x="0" y="28"/>
                  </a:lnTo>
                  <a:lnTo>
                    <a:pt x="0" y="28"/>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9" name="Freeform 14"/>
            <p:cNvSpPr>
              <a:spLocks/>
            </p:cNvSpPr>
            <p:nvPr/>
          </p:nvSpPr>
          <p:spPr bwMode="auto">
            <a:xfrm>
              <a:off x="556" y="310"/>
              <a:ext cx="52" cy="63"/>
            </a:xfrm>
            <a:custGeom>
              <a:avLst/>
              <a:gdLst/>
              <a:ahLst/>
              <a:cxnLst>
                <a:cxn ang="0">
                  <a:pos x="21" y="60"/>
                </a:cxn>
                <a:cxn ang="0">
                  <a:pos x="21" y="60"/>
                </a:cxn>
                <a:cxn ang="0">
                  <a:pos x="34" y="59"/>
                </a:cxn>
                <a:cxn ang="0">
                  <a:pos x="47" y="59"/>
                </a:cxn>
                <a:cxn ang="0">
                  <a:pos x="47" y="59"/>
                </a:cxn>
                <a:cxn ang="0">
                  <a:pos x="50" y="52"/>
                </a:cxn>
                <a:cxn ang="0">
                  <a:pos x="52" y="42"/>
                </a:cxn>
                <a:cxn ang="0">
                  <a:pos x="52" y="42"/>
                </a:cxn>
                <a:cxn ang="0">
                  <a:pos x="52" y="35"/>
                </a:cxn>
                <a:cxn ang="0">
                  <a:pos x="52" y="28"/>
                </a:cxn>
                <a:cxn ang="0">
                  <a:pos x="51" y="22"/>
                </a:cxn>
                <a:cxn ang="0">
                  <a:pos x="50" y="17"/>
                </a:cxn>
                <a:cxn ang="0">
                  <a:pos x="45" y="11"/>
                </a:cxn>
                <a:cxn ang="0">
                  <a:pos x="43" y="7"/>
                </a:cxn>
                <a:cxn ang="0">
                  <a:pos x="37" y="3"/>
                </a:cxn>
                <a:cxn ang="0">
                  <a:pos x="33" y="1"/>
                </a:cxn>
                <a:cxn ang="0">
                  <a:pos x="33" y="1"/>
                </a:cxn>
                <a:cxn ang="0">
                  <a:pos x="27" y="0"/>
                </a:cxn>
                <a:cxn ang="0">
                  <a:pos x="21" y="1"/>
                </a:cxn>
                <a:cxn ang="0">
                  <a:pos x="17" y="3"/>
                </a:cxn>
                <a:cxn ang="0">
                  <a:pos x="13" y="5"/>
                </a:cxn>
                <a:cxn ang="0">
                  <a:pos x="9" y="10"/>
                </a:cxn>
                <a:cxn ang="0">
                  <a:pos x="6" y="15"/>
                </a:cxn>
                <a:cxn ang="0">
                  <a:pos x="3" y="21"/>
                </a:cxn>
                <a:cxn ang="0">
                  <a:pos x="2" y="28"/>
                </a:cxn>
                <a:cxn ang="0">
                  <a:pos x="2" y="28"/>
                </a:cxn>
                <a:cxn ang="0">
                  <a:pos x="0" y="38"/>
                </a:cxn>
                <a:cxn ang="0">
                  <a:pos x="2" y="48"/>
                </a:cxn>
                <a:cxn ang="0">
                  <a:pos x="6" y="56"/>
                </a:cxn>
                <a:cxn ang="0">
                  <a:pos x="10" y="63"/>
                </a:cxn>
                <a:cxn ang="0">
                  <a:pos x="10" y="63"/>
                </a:cxn>
                <a:cxn ang="0">
                  <a:pos x="21" y="60"/>
                </a:cxn>
                <a:cxn ang="0">
                  <a:pos x="21" y="60"/>
                </a:cxn>
              </a:cxnLst>
              <a:rect l="0" t="0" r="r" b="b"/>
              <a:pathLst>
                <a:path w="52" h="63">
                  <a:moveTo>
                    <a:pt x="21" y="60"/>
                  </a:moveTo>
                  <a:lnTo>
                    <a:pt x="21" y="60"/>
                  </a:lnTo>
                  <a:lnTo>
                    <a:pt x="34" y="59"/>
                  </a:lnTo>
                  <a:lnTo>
                    <a:pt x="47" y="59"/>
                  </a:lnTo>
                  <a:lnTo>
                    <a:pt x="47" y="59"/>
                  </a:lnTo>
                  <a:lnTo>
                    <a:pt x="50" y="52"/>
                  </a:lnTo>
                  <a:lnTo>
                    <a:pt x="52" y="42"/>
                  </a:lnTo>
                  <a:lnTo>
                    <a:pt x="52" y="42"/>
                  </a:lnTo>
                  <a:lnTo>
                    <a:pt x="52" y="35"/>
                  </a:lnTo>
                  <a:lnTo>
                    <a:pt x="52" y="28"/>
                  </a:lnTo>
                  <a:lnTo>
                    <a:pt x="51" y="22"/>
                  </a:lnTo>
                  <a:lnTo>
                    <a:pt x="50" y="17"/>
                  </a:lnTo>
                  <a:lnTo>
                    <a:pt x="45" y="11"/>
                  </a:lnTo>
                  <a:lnTo>
                    <a:pt x="43" y="7"/>
                  </a:lnTo>
                  <a:lnTo>
                    <a:pt x="37" y="3"/>
                  </a:lnTo>
                  <a:lnTo>
                    <a:pt x="33" y="1"/>
                  </a:lnTo>
                  <a:lnTo>
                    <a:pt x="33" y="1"/>
                  </a:lnTo>
                  <a:lnTo>
                    <a:pt x="27" y="0"/>
                  </a:lnTo>
                  <a:lnTo>
                    <a:pt x="21" y="1"/>
                  </a:lnTo>
                  <a:lnTo>
                    <a:pt x="17" y="3"/>
                  </a:lnTo>
                  <a:lnTo>
                    <a:pt x="13" y="5"/>
                  </a:lnTo>
                  <a:lnTo>
                    <a:pt x="9" y="10"/>
                  </a:lnTo>
                  <a:lnTo>
                    <a:pt x="6" y="15"/>
                  </a:lnTo>
                  <a:lnTo>
                    <a:pt x="3" y="21"/>
                  </a:lnTo>
                  <a:lnTo>
                    <a:pt x="2" y="28"/>
                  </a:lnTo>
                  <a:lnTo>
                    <a:pt x="2" y="28"/>
                  </a:lnTo>
                  <a:lnTo>
                    <a:pt x="0" y="38"/>
                  </a:lnTo>
                  <a:lnTo>
                    <a:pt x="2" y="48"/>
                  </a:lnTo>
                  <a:lnTo>
                    <a:pt x="6" y="56"/>
                  </a:lnTo>
                  <a:lnTo>
                    <a:pt x="10" y="63"/>
                  </a:lnTo>
                  <a:lnTo>
                    <a:pt x="10" y="63"/>
                  </a:lnTo>
                  <a:lnTo>
                    <a:pt x="21" y="60"/>
                  </a:lnTo>
                  <a:lnTo>
                    <a:pt x="21" y="6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15"/>
            <p:cNvSpPr>
              <a:spLocks/>
            </p:cNvSpPr>
            <p:nvPr/>
          </p:nvSpPr>
          <p:spPr bwMode="auto">
            <a:xfrm>
              <a:off x="566" y="307"/>
              <a:ext cx="23" cy="39"/>
            </a:xfrm>
            <a:custGeom>
              <a:avLst/>
              <a:gdLst/>
              <a:ahLst/>
              <a:cxnLst>
                <a:cxn ang="0">
                  <a:pos x="2" y="23"/>
                </a:cxn>
                <a:cxn ang="0">
                  <a:pos x="2" y="23"/>
                </a:cxn>
                <a:cxn ang="0">
                  <a:pos x="0" y="14"/>
                </a:cxn>
                <a:cxn ang="0">
                  <a:pos x="2" y="7"/>
                </a:cxn>
                <a:cxn ang="0">
                  <a:pos x="4" y="3"/>
                </a:cxn>
                <a:cxn ang="0">
                  <a:pos x="9" y="0"/>
                </a:cxn>
                <a:cxn ang="0">
                  <a:pos x="9" y="0"/>
                </a:cxn>
                <a:cxn ang="0">
                  <a:pos x="13" y="1"/>
                </a:cxn>
                <a:cxn ang="0">
                  <a:pos x="17" y="4"/>
                </a:cxn>
                <a:cxn ang="0">
                  <a:pos x="20" y="11"/>
                </a:cxn>
                <a:cxn ang="0">
                  <a:pos x="23" y="18"/>
                </a:cxn>
                <a:cxn ang="0">
                  <a:pos x="23" y="18"/>
                </a:cxn>
                <a:cxn ang="0">
                  <a:pos x="23" y="25"/>
                </a:cxn>
                <a:cxn ang="0">
                  <a:pos x="21" y="32"/>
                </a:cxn>
                <a:cxn ang="0">
                  <a:pos x="18" y="37"/>
                </a:cxn>
                <a:cxn ang="0">
                  <a:pos x="16" y="39"/>
                </a:cxn>
                <a:cxn ang="0">
                  <a:pos x="16" y="39"/>
                </a:cxn>
                <a:cxn ang="0">
                  <a:pos x="10" y="38"/>
                </a:cxn>
                <a:cxn ang="0">
                  <a:pos x="7" y="35"/>
                </a:cxn>
                <a:cxn ang="0">
                  <a:pos x="3" y="30"/>
                </a:cxn>
                <a:cxn ang="0">
                  <a:pos x="2" y="23"/>
                </a:cxn>
                <a:cxn ang="0">
                  <a:pos x="2" y="23"/>
                </a:cxn>
              </a:cxnLst>
              <a:rect l="0" t="0" r="r" b="b"/>
              <a:pathLst>
                <a:path w="23" h="39">
                  <a:moveTo>
                    <a:pt x="2" y="23"/>
                  </a:moveTo>
                  <a:lnTo>
                    <a:pt x="2" y="23"/>
                  </a:lnTo>
                  <a:lnTo>
                    <a:pt x="0" y="14"/>
                  </a:lnTo>
                  <a:lnTo>
                    <a:pt x="2" y="7"/>
                  </a:lnTo>
                  <a:lnTo>
                    <a:pt x="4" y="3"/>
                  </a:lnTo>
                  <a:lnTo>
                    <a:pt x="9" y="0"/>
                  </a:lnTo>
                  <a:lnTo>
                    <a:pt x="9" y="0"/>
                  </a:lnTo>
                  <a:lnTo>
                    <a:pt x="13" y="1"/>
                  </a:lnTo>
                  <a:lnTo>
                    <a:pt x="17" y="4"/>
                  </a:lnTo>
                  <a:lnTo>
                    <a:pt x="20" y="11"/>
                  </a:lnTo>
                  <a:lnTo>
                    <a:pt x="23" y="18"/>
                  </a:lnTo>
                  <a:lnTo>
                    <a:pt x="23" y="18"/>
                  </a:lnTo>
                  <a:lnTo>
                    <a:pt x="23" y="25"/>
                  </a:lnTo>
                  <a:lnTo>
                    <a:pt x="21" y="32"/>
                  </a:lnTo>
                  <a:lnTo>
                    <a:pt x="18" y="37"/>
                  </a:lnTo>
                  <a:lnTo>
                    <a:pt x="16" y="39"/>
                  </a:lnTo>
                  <a:lnTo>
                    <a:pt x="16" y="39"/>
                  </a:lnTo>
                  <a:lnTo>
                    <a:pt x="10" y="38"/>
                  </a:lnTo>
                  <a:lnTo>
                    <a:pt x="7" y="35"/>
                  </a:lnTo>
                  <a:lnTo>
                    <a:pt x="3" y="30"/>
                  </a:lnTo>
                  <a:lnTo>
                    <a:pt x="2" y="23"/>
                  </a:lnTo>
                  <a:lnTo>
                    <a:pt x="2" y="23"/>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16"/>
            <p:cNvSpPr>
              <a:spLocks/>
            </p:cNvSpPr>
            <p:nvPr/>
          </p:nvSpPr>
          <p:spPr bwMode="auto">
            <a:xfrm>
              <a:off x="315" y="480"/>
              <a:ext cx="431" cy="268"/>
            </a:xfrm>
            <a:custGeom>
              <a:avLst/>
              <a:gdLst/>
              <a:ahLst/>
              <a:cxnLst>
                <a:cxn ang="0">
                  <a:pos x="9" y="29"/>
                </a:cxn>
                <a:cxn ang="0">
                  <a:pos x="5" y="54"/>
                </a:cxn>
                <a:cxn ang="0">
                  <a:pos x="0" y="92"/>
                </a:cxn>
                <a:cxn ang="0">
                  <a:pos x="3" y="137"/>
                </a:cxn>
                <a:cxn ang="0">
                  <a:pos x="13" y="172"/>
                </a:cxn>
                <a:cxn ang="0">
                  <a:pos x="23" y="194"/>
                </a:cxn>
                <a:cxn ang="0">
                  <a:pos x="38" y="213"/>
                </a:cxn>
                <a:cxn ang="0">
                  <a:pos x="58" y="229"/>
                </a:cxn>
                <a:cxn ang="0">
                  <a:pos x="82" y="240"/>
                </a:cxn>
                <a:cxn ang="0">
                  <a:pos x="114" y="246"/>
                </a:cxn>
                <a:cxn ang="0">
                  <a:pos x="152" y="246"/>
                </a:cxn>
                <a:cxn ang="0">
                  <a:pos x="198" y="239"/>
                </a:cxn>
                <a:cxn ang="0">
                  <a:pos x="229" y="229"/>
                </a:cxn>
                <a:cxn ang="0">
                  <a:pos x="315" y="172"/>
                </a:cxn>
                <a:cxn ang="0">
                  <a:pos x="340" y="209"/>
                </a:cxn>
                <a:cxn ang="0">
                  <a:pos x="357" y="240"/>
                </a:cxn>
                <a:cxn ang="0">
                  <a:pos x="364" y="261"/>
                </a:cxn>
                <a:cxn ang="0">
                  <a:pos x="364" y="268"/>
                </a:cxn>
                <a:cxn ang="0">
                  <a:pos x="378" y="268"/>
                </a:cxn>
                <a:cxn ang="0">
                  <a:pos x="398" y="263"/>
                </a:cxn>
                <a:cxn ang="0">
                  <a:pos x="420" y="249"/>
                </a:cxn>
                <a:cxn ang="0">
                  <a:pos x="431" y="236"/>
                </a:cxn>
                <a:cxn ang="0">
                  <a:pos x="415" y="230"/>
                </a:cxn>
                <a:cxn ang="0">
                  <a:pos x="398" y="227"/>
                </a:cxn>
                <a:cxn ang="0">
                  <a:pos x="378" y="229"/>
                </a:cxn>
                <a:cxn ang="0">
                  <a:pos x="374" y="210"/>
                </a:cxn>
                <a:cxn ang="0">
                  <a:pos x="357" y="171"/>
                </a:cxn>
                <a:cxn ang="0">
                  <a:pos x="344" y="151"/>
                </a:cxn>
                <a:cxn ang="0">
                  <a:pos x="327" y="134"/>
                </a:cxn>
                <a:cxn ang="0">
                  <a:pos x="307" y="124"/>
                </a:cxn>
                <a:cxn ang="0">
                  <a:pos x="284" y="123"/>
                </a:cxn>
                <a:cxn ang="0">
                  <a:pos x="269" y="0"/>
                </a:cxn>
                <a:cxn ang="0">
                  <a:pos x="264" y="5"/>
                </a:cxn>
                <a:cxn ang="0">
                  <a:pos x="230" y="24"/>
                </a:cxn>
                <a:cxn ang="0">
                  <a:pos x="200" y="37"/>
                </a:cxn>
                <a:cxn ang="0">
                  <a:pos x="164" y="46"/>
                </a:cxn>
                <a:cxn ang="0">
                  <a:pos x="119" y="50"/>
                </a:cxn>
                <a:cxn ang="0">
                  <a:pos x="67" y="44"/>
                </a:cxn>
                <a:cxn ang="0">
                  <a:pos x="9" y="29"/>
                </a:cxn>
              </a:cxnLst>
              <a:rect l="0" t="0" r="r" b="b"/>
              <a:pathLst>
                <a:path w="431" h="268">
                  <a:moveTo>
                    <a:pt x="9" y="29"/>
                  </a:moveTo>
                  <a:lnTo>
                    <a:pt x="9" y="29"/>
                  </a:lnTo>
                  <a:lnTo>
                    <a:pt x="6" y="40"/>
                  </a:lnTo>
                  <a:lnTo>
                    <a:pt x="5" y="54"/>
                  </a:lnTo>
                  <a:lnTo>
                    <a:pt x="2" y="72"/>
                  </a:lnTo>
                  <a:lnTo>
                    <a:pt x="0" y="92"/>
                  </a:lnTo>
                  <a:lnTo>
                    <a:pt x="2" y="115"/>
                  </a:lnTo>
                  <a:lnTo>
                    <a:pt x="3" y="137"/>
                  </a:lnTo>
                  <a:lnTo>
                    <a:pt x="9" y="161"/>
                  </a:lnTo>
                  <a:lnTo>
                    <a:pt x="13" y="172"/>
                  </a:lnTo>
                  <a:lnTo>
                    <a:pt x="17" y="184"/>
                  </a:lnTo>
                  <a:lnTo>
                    <a:pt x="23" y="194"/>
                  </a:lnTo>
                  <a:lnTo>
                    <a:pt x="30" y="203"/>
                  </a:lnTo>
                  <a:lnTo>
                    <a:pt x="38" y="213"/>
                  </a:lnTo>
                  <a:lnTo>
                    <a:pt x="47" y="222"/>
                  </a:lnTo>
                  <a:lnTo>
                    <a:pt x="58" y="229"/>
                  </a:lnTo>
                  <a:lnTo>
                    <a:pt x="69" y="234"/>
                  </a:lnTo>
                  <a:lnTo>
                    <a:pt x="82" y="240"/>
                  </a:lnTo>
                  <a:lnTo>
                    <a:pt x="98" y="244"/>
                  </a:lnTo>
                  <a:lnTo>
                    <a:pt x="114" y="246"/>
                  </a:lnTo>
                  <a:lnTo>
                    <a:pt x="133" y="247"/>
                  </a:lnTo>
                  <a:lnTo>
                    <a:pt x="152" y="246"/>
                  </a:lnTo>
                  <a:lnTo>
                    <a:pt x="174" y="244"/>
                  </a:lnTo>
                  <a:lnTo>
                    <a:pt x="198" y="239"/>
                  </a:lnTo>
                  <a:lnTo>
                    <a:pt x="223" y="233"/>
                  </a:lnTo>
                  <a:lnTo>
                    <a:pt x="229" y="229"/>
                  </a:lnTo>
                  <a:lnTo>
                    <a:pt x="315" y="172"/>
                  </a:lnTo>
                  <a:lnTo>
                    <a:pt x="315" y="172"/>
                  </a:lnTo>
                  <a:lnTo>
                    <a:pt x="323" y="184"/>
                  </a:lnTo>
                  <a:lnTo>
                    <a:pt x="340" y="209"/>
                  </a:lnTo>
                  <a:lnTo>
                    <a:pt x="348" y="225"/>
                  </a:lnTo>
                  <a:lnTo>
                    <a:pt x="357" y="240"/>
                  </a:lnTo>
                  <a:lnTo>
                    <a:pt x="362" y="254"/>
                  </a:lnTo>
                  <a:lnTo>
                    <a:pt x="364" y="261"/>
                  </a:lnTo>
                  <a:lnTo>
                    <a:pt x="364" y="268"/>
                  </a:lnTo>
                  <a:lnTo>
                    <a:pt x="364" y="268"/>
                  </a:lnTo>
                  <a:lnTo>
                    <a:pt x="371" y="268"/>
                  </a:lnTo>
                  <a:lnTo>
                    <a:pt x="378" y="268"/>
                  </a:lnTo>
                  <a:lnTo>
                    <a:pt x="386" y="267"/>
                  </a:lnTo>
                  <a:lnTo>
                    <a:pt x="398" y="263"/>
                  </a:lnTo>
                  <a:lnTo>
                    <a:pt x="409" y="257"/>
                  </a:lnTo>
                  <a:lnTo>
                    <a:pt x="420" y="249"/>
                  </a:lnTo>
                  <a:lnTo>
                    <a:pt x="431" y="236"/>
                  </a:lnTo>
                  <a:lnTo>
                    <a:pt x="431" y="236"/>
                  </a:lnTo>
                  <a:lnTo>
                    <a:pt x="426" y="234"/>
                  </a:lnTo>
                  <a:lnTo>
                    <a:pt x="415" y="230"/>
                  </a:lnTo>
                  <a:lnTo>
                    <a:pt x="408" y="229"/>
                  </a:lnTo>
                  <a:lnTo>
                    <a:pt x="398" y="227"/>
                  </a:lnTo>
                  <a:lnTo>
                    <a:pt x="388" y="227"/>
                  </a:lnTo>
                  <a:lnTo>
                    <a:pt x="378" y="229"/>
                  </a:lnTo>
                  <a:lnTo>
                    <a:pt x="378" y="229"/>
                  </a:lnTo>
                  <a:lnTo>
                    <a:pt x="374" y="210"/>
                  </a:lnTo>
                  <a:lnTo>
                    <a:pt x="367" y="192"/>
                  </a:lnTo>
                  <a:lnTo>
                    <a:pt x="357" y="171"/>
                  </a:lnTo>
                  <a:lnTo>
                    <a:pt x="351" y="161"/>
                  </a:lnTo>
                  <a:lnTo>
                    <a:pt x="344" y="151"/>
                  </a:lnTo>
                  <a:lnTo>
                    <a:pt x="336" y="141"/>
                  </a:lnTo>
                  <a:lnTo>
                    <a:pt x="327" y="134"/>
                  </a:lnTo>
                  <a:lnTo>
                    <a:pt x="317" y="129"/>
                  </a:lnTo>
                  <a:lnTo>
                    <a:pt x="307" y="124"/>
                  </a:lnTo>
                  <a:lnTo>
                    <a:pt x="296" y="123"/>
                  </a:lnTo>
                  <a:lnTo>
                    <a:pt x="284" y="123"/>
                  </a:lnTo>
                  <a:lnTo>
                    <a:pt x="234" y="163"/>
                  </a:lnTo>
                  <a:lnTo>
                    <a:pt x="269" y="0"/>
                  </a:lnTo>
                  <a:lnTo>
                    <a:pt x="269" y="0"/>
                  </a:lnTo>
                  <a:lnTo>
                    <a:pt x="264" y="5"/>
                  </a:lnTo>
                  <a:lnTo>
                    <a:pt x="251" y="13"/>
                  </a:lnTo>
                  <a:lnTo>
                    <a:pt x="230" y="24"/>
                  </a:lnTo>
                  <a:lnTo>
                    <a:pt x="216" y="31"/>
                  </a:lnTo>
                  <a:lnTo>
                    <a:pt x="200" y="37"/>
                  </a:lnTo>
                  <a:lnTo>
                    <a:pt x="183" y="41"/>
                  </a:lnTo>
                  <a:lnTo>
                    <a:pt x="164" y="46"/>
                  </a:lnTo>
                  <a:lnTo>
                    <a:pt x="143" y="48"/>
                  </a:lnTo>
                  <a:lnTo>
                    <a:pt x="119" y="50"/>
                  </a:lnTo>
                  <a:lnTo>
                    <a:pt x="93" y="48"/>
                  </a:lnTo>
                  <a:lnTo>
                    <a:pt x="67" y="44"/>
                  </a:lnTo>
                  <a:lnTo>
                    <a:pt x="38" y="38"/>
                  </a:lnTo>
                  <a:lnTo>
                    <a:pt x="9" y="29"/>
                  </a:lnTo>
                  <a:lnTo>
                    <a:pt x="9" y="29"/>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17"/>
            <p:cNvSpPr>
              <a:spLocks/>
            </p:cNvSpPr>
            <p:nvPr/>
          </p:nvSpPr>
          <p:spPr bwMode="auto">
            <a:xfrm>
              <a:off x="556" y="672"/>
              <a:ext cx="147" cy="157"/>
            </a:xfrm>
            <a:custGeom>
              <a:avLst/>
              <a:gdLst/>
              <a:ahLst/>
              <a:cxnLst>
                <a:cxn ang="0">
                  <a:pos x="0" y="21"/>
                </a:cxn>
                <a:cxn ang="0">
                  <a:pos x="0" y="21"/>
                </a:cxn>
                <a:cxn ang="0">
                  <a:pos x="10" y="27"/>
                </a:cxn>
                <a:cxn ang="0">
                  <a:pos x="20" y="34"/>
                </a:cxn>
                <a:cxn ang="0">
                  <a:pos x="31" y="44"/>
                </a:cxn>
                <a:cxn ang="0">
                  <a:pos x="37" y="51"/>
                </a:cxn>
                <a:cxn ang="0">
                  <a:pos x="43" y="59"/>
                </a:cxn>
                <a:cxn ang="0">
                  <a:pos x="47" y="69"/>
                </a:cxn>
                <a:cxn ang="0">
                  <a:pos x="52" y="81"/>
                </a:cxn>
                <a:cxn ang="0">
                  <a:pos x="55" y="93"/>
                </a:cxn>
                <a:cxn ang="0">
                  <a:pos x="58" y="107"/>
                </a:cxn>
                <a:cxn ang="0">
                  <a:pos x="59" y="123"/>
                </a:cxn>
                <a:cxn ang="0">
                  <a:pos x="59" y="140"/>
                </a:cxn>
                <a:cxn ang="0">
                  <a:pos x="59" y="140"/>
                </a:cxn>
                <a:cxn ang="0">
                  <a:pos x="62" y="143"/>
                </a:cxn>
                <a:cxn ang="0">
                  <a:pos x="72" y="148"/>
                </a:cxn>
                <a:cxn ang="0">
                  <a:pos x="81" y="151"/>
                </a:cxn>
                <a:cxn ang="0">
                  <a:pos x="89" y="152"/>
                </a:cxn>
                <a:cxn ang="0">
                  <a:pos x="100" y="155"/>
                </a:cxn>
                <a:cxn ang="0">
                  <a:pos x="113" y="155"/>
                </a:cxn>
                <a:cxn ang="0">
                  <a:pos x="113" y="155"/>
                </a:cxn>
                <a:cxn ang="0">
                  <a:pos x="124" y="157"/>
                </a:cxn>
                <a:cxn ang="0">
                  <a:pos x="134" y="157"/>
                </a:cxn>
                <a:cxn ang="0">
                  <a:pos x="143" y="155"/>
                </a:cxn>
                <a:cxn ang="0">
                  <a:pos x="145" y="154"/>
                </a:cxn>
                <a:cxn ang="0">
                  <a:pos x="147" y="152"/>
                </a:cxn>
                <a:cxn ang="0">
                  <a:pos x="147" y="150"/>
                </a:cxn>
                <a:cxn ang="0">
                  <a:pos x="144" y="147"/>
                </a:cxn>
                <a:cxn ang="0">
                  <a:pos x="138" y="143"/>
                </a:cxn>
                <a:cxn ang="0">
                  <a:pos x="130" y="137"/>
                </a:cxn>
                <a:cxn ang="0">
                  <a:pos x="102" y="124"/>
                </a:cxn>
                <a:cxn ang="0">
                  <a:pos x="102" y="124"/>
                </a:cxn>
                <a:cxn ang="0">
                  <a:pos x="93" y="105"/>
                </a:cxn>
                <a:cxn ang="0">
                  <a:pos x="85" y="85"/>
                </a:cxn>
                <a:cxn ang="0">
                  <a:pos x="74" y="62"/>
                </a:cxn>
                <a:cxn ang="0">
                  <a:pos x="61" y="40"/>
                </a:cxn>
                <a:cxn ang="0">
                  <a:pos x="48" y="20"/>
                </a:cxn>
                <a:cxn ang="0">
                  <a:pos x="43" y="11"/>
                </a:cxn>
                <a:cxn ang="0">
                  <a:pos x="35" y="6"/>
                </a:cxn>
                <a:cxn ang="0">
                  <a:pos x="30" y="2"/>
                </a:cxn>
                <a:cxn ang="0">
                  <a:pos x="24" y="0"/>
                </a:cxn>
                <a:cxn ang="0">
                  <a:pos x="0" y="21"/>
                </a:cxn>
              </a:cxnLst>
              <a:rect l="0" t="0" r="r" b="b"/>
              <a:pathLst>
                <a:path w="147" h="157">
                  <a:moveTo>
                    <a:pt x="0" y="21"/>
                  </a:moveTo>
                  <a:lnTo>
                    <a:pt x="0" y="21"/>
                  </a:lnTo>
                  <a:lnTo>
                    <a:pt x="10" y="27"/>
                  </a:lnTo>
                  <a:lnTo>
                    <a:pt x="20" y="34"/>
                  </a:lnTo>
                  <a:lnTo>
                    <a:pt x="31" y="44"/>
                  </a:lnTo>
                  <a:lnTo>
                    <a:pt x="37" y="51"/>
                  </a:lnTo>
                  <a:lnTo>
                    <a:pt x="43" y="59"/>
                  </a:lnTo>
                  <a:lnTo>
                    <a:pt x="47" y="69"/>
                  </a:lnTo>
                  <a:lnTo>
                    <a:pt x="52" y="81"/>
                  </a:lnTo>
                  <a:lnTo>
                    <a:pt x="55" y="93"/>
                  </a:lnTo>
                  <a:lnTo>
                    <a:pt x="58" y="107"/>
                  </a:lnTo>
                  <a:lnTo>
                    <a:pt x="59" y="123"/>
                  </a:lnTo>
                  <a:lnTo>
                    <a:pt x="59" y="140"/>
                  </a:lnTo>
                  <a:lnTo>
                    <a:pt x="59" y="140"/>
                  </a:lnTo>
                  <a:lnTo>
                    <a:pt x="62" y="143"/>
                  </a:lnTo>
                  <a:lnTo>
                    <a:pt x="72" y="148"/>
                  </a:lnTo>
                  <a:lnTo>
                    <a:pt x="81" y="151"/>
                  </a:lnTo>
                  <a:lnTo>
                    <a:pt x="89" y="152"/>
                  </a:lnTo>
                  <a:lnTo>
                    <a:pt x="100" y="155"/>
                  </a:lnTo>
                  <a:lnTo>
                    <a:pt x="113" y="155"/>
                  </a:lnTo>
                  <a:lnTo>
                    <a:pt x="113" y="155"/>
                  </a:lnTo>
                  <a:lnTo>
                    <a:pt x="124" y="157"/>
                  </a:lnTo>
                  <a:lnTo>
                    <a:pt x="134" y="157"/>
                  </a:lnTo>
                  <a:lnTo>
                    <a:pt x="143" y="155"/>
                  </a:lnTo>
                  <a:lnTo>
                    <a:pt x="145" y="154"/>
                  </a:lnTo>
                  <a:lnTo>
                    <a:pt x="147" y="152"/>
                  </a:lnTo>
                  <a:lnTo>
                    <a:pt x="147" y="150"/>
                  </a:lnTo>
                  <a:lnTo>
                    <a:pt x="144" y="147"/>
                  </a:lnTo>
                  <a:lnTo>
                    <a:pt x="138" y="143"/>
                  </a:lnTo>
                  <a:lnTo>
                    <a:pt x="130" y="137"/>
                  </a:lnTo>
                  <a:lnTo>
                    <a:pt x="102" y="124"/>
                  </a:lnTo>
                  <a:lnTo>
                    <a:pt x="102" y="124"/>
                  </a:lnTo>
                  <a:lnTo>
                    <a:pt x="93" y="105"/>
                  </a:lnTo>
                  <a:lnTo>
                    <a:pt x="85" y="85"/>
                  </a:lnTo>
                  <a:lnTo>
                    <a:pt x="74" y="62"/>
                  </a:lnTo>
                  <a:lnTo>
                    <a:pt x="61" y="40"/>
                  </a:lnTo>
                  <a:lnTo>
                    <a:pt x="48" y="20"/>
                  </a:lnTo>
                  <a:lnTo>
                    <a:pt x="43" y="11"/>
                  </a:lnTo>
                  <a:lnTo>
                    <a:pt x="35" y="6"/>
                  </a:lnTo>
                  <a:lnTo>
                    <a:pt x="30" y="2"/>
                  </a:lnTo>
                  <a:lnTo>
                    <a:pt x="24" y="0"/>
                  </a:lnTo>
                  <a:lnTo>
                    <a:pt x="0" y="21"/>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18"/>
            <p:cNvSpPr>
              <a:spLocks/>
            </p:cNvSpPr>
            <p:nvPr/>
          </p:nvSpPr>
          <p:spPr bwMode="auto">
            <a:xfrm>
              <a:off x="489" y="471"/>
              <a:ext cx="155" cy="143"/>
            </a:xfrm>
            <a:custGeom>
              <a:avLst/>
              <a:gdLst/>
              <a:ahLst/>
              <a:cxnLst>
                <a:cxn ang="0">
                  <a:pos x="26" y="101"/>
                </a:cxn>
                <a:cxn ang="0">
                  <a:pos x="26" y="101"/>
                </a:cxn>
                <a:cxn ang="0">
                  <a:pos x="32" y="102"/>
                </a:cxn>
                <a:cxn ang="0">
                  <a:pos x="46" y="107"/>
                </a:cxn>
                <a:cxn ang="0">
                  <a:pos x="66" y="111"/>
                </a:cxn>
                <a:cxn ang="0">
                  <a:pos x="77" y="112"/>
                </a:cxn>
                <a:cxn ang="0">
                  <a:pos x="87" y="114"/>
                </a:cxn>
                <a:cxn ang="0">
                  <a:pos x="97" y="112"/>
                </a:cxn>
                <a:cxn ang="0">
                  <a:pos x="107" y="110"/>
                </a:cxn>
                <a:cxn ang="0">
                  <a:pos x="115" y="105"/>
                </a:cxn>
                <a:cxn ang="0">
                  <a:pos x="121" y="98"/>
                </a:cxn>
                <a:cxn ang="0">
                  <a:pos x="125" y="88"/>
                </a:cxn>
                <a:cxn ang="0">
                  <a:pos x="126" y="76"/>
                </a:cxn>
                <a:cxn ang="0">
                  <a:pos x="125" y="60"/>
                </a:cxn>
                <a:cxn ang="0">
                  <a:pos x="119" y="40"/>
                </a:cxn>
                <a:cxn ang="0">
                  <a:pos x="119" y="40"/>
                </a:cxn>
                <a:cxn ang="0">
                  <a:pos x="114" y="40"/>
                </a:cxn>
                <a:cxn ang="0">
                  <a:pos x="108" y="40"/>
                </a:cxn>
                <a:cxn ang="0">
                  <a:pos x="104" y="38"/>
                </a:cxn>
                <a:cxn ang="0">
                  <a:pos x="102" y="36"/>
                </a:cxn>
                <a:cxn ang="0">
                  <a:pos x="101" y="33"/>
                </a:cxn>
                <a:cxn ang="0">
                  <a:pos x="101" y="31"/>
                </a:cxn>
                <a:cxn ang="0">
                  <a:pos x="102" y="26"/>
                </a:cxn>
                <a:cxn ang="0">
                  <a:pos x="108" y="16"/>
                </a:cxn>
                <a:cxn ang="0">
                  <a:pos x="121" y="2"/>
                </a:cxn>
                <a:cxn ang="0">
                  <a:pos x="121" y="2"/>
                </a:cxn>
                <a:cxn ang="0">
                  <a:pos x="129" y="1"/>
                </a:cxn>
                <a:cxn ang="0">
                  <a:pos x="136" y="0"/>
                </a:cxn>
                <a:cxn ang="0">
                  <a:pos x="145" y="0"/>
                </a:cxn>
                <a:cxn ang="0">
                  <a:pos x="149" y="0"/>
                </a:cxn>
                <a:cxn ang="0">
                  <a:pos x="152" y="1"/>
                </a:cxn>
                <a:cxn ang="0">
                  <a:pos x="153" y="4"/>
                </a:cxn>
                <a:cxn ang="0">
                  <a:pos x="155" y="7"/>
                </a:cxn>
                <a:cxn ang="0">
                  <a:pos x="155" y="11"/>
                </a:cxn>
                <a:cxn ang="0">
                  <a:pos x="153" y="16"/>
                </a:cxn>
                <a:cxn ang="0">
                  <a:pos x="150" y="24"/>
                </a:cxn>
                <a:cxn ang="0">
                  <a:pos x="146" y="32"/>
                </a:cxn>
                <a:cxn ang="0">
                  <a:pos x="146" y="32"/>
                </a:cxn>
                <a:cxn ang="0">
                  <a:pos x="149" y="42"/>
                </a:cxn>
                <a:cxn ang="0">
                  <a:pos x="150" y="53"/>
                </a:cxn>
                <a:cxn ang="0">
                  <a:pos x="152" y="67"/>
                </a:cxn>
                <a:cxn ang="0">
                  <a:pos x="150" y="83"/>
                </a:cxn>
                <a:cxn ang="0">
                  <a:pos x="148" y="91"/>
                </a:cxn>
                <a:cxn ang="0">
                  <a:pos x="145" y="100"/>
                </a:cxn>
                <a:cxn ang="0">
                  <a:pos x="141" y="108"/>
                </a:cxn>
                <a:cxn ang="0">
                  <a:pos x="135" y="115"/>
                </a:cxn>
                <a:cxn ang="0">
                  <a:pos x="126" y="124"/>
                </a:cxn>
                <a:cxn ang="0">
                  <a:pos x="118" y="132"/>
                </a:cxn>
                <a:cxn ang="0">
                  <a:pos x="118" y="132"/>
                </a:cxn>
                <a:cxn ang="0">
                  <a:pos x="101" y="136"/>
                </a:cxn>
                <a:cxn ang="0">
                  <a:pos x="84" y="139"/>
                </a:cxn>
                <a:cxn ang="0">
                  <a:pos x="63" y="142"/>
                </a:cxn>
                <a:cxn ang="0">
                  <a:pos x="42" y="143"/>
                </a:cxn>
                <a:cxn ang="0">
                  <a:pos x="32" y="143"/>
                </a:cxn>
                <a:cxn ang="0">
                  <a:pos x="24" y="143"/>
                </a:cxn>
                <a:cxn ang="0">
                  <a:pos x="15" y="141"/>
                </a:cxn>
                <a:cxn ang="0">
                  <a:pos x="8" y="138"/>
                </a:cxn>
                <a:cxn ang="0">
                  <a:pos x="4" y="133"/>
                </a:cxn>
                <a:cxn ang="0">
                  <a:pos x="0" y="128"/>
                </a:cxn>
                <a:cxn ang="0">
                  <a:pos x="26" y="101"/>
                </a:cxn>
              </a:cxnLst>
              <a:rect l="0" t="0" r="r" b="b"/>
              <a:pathLst>
                <a:path w="155" h="143">
                  <a:moveTo>
                    <a:pt x="26" y="101"/>
                  </a:moveTo>
                  <a:lnTo>
                    <a:pt x="26" y="101"/>
                  </a:lnTo>
                  <a:lnTo>
                    <a:pt x="32" y="102"/>
                  </a:lnTo>
                  <a:lnTo>
                    <a:pt x="46" y="107"/>
                  </a:lnTo>
                  <a:lnTo>
                    <a:pt x="66" y="111"/>
                  </a:lnTo>
                  <a:lnTo>
                    <a:pt x="77" y="112"/>
                  </a:lnTo>
                  <a:lnTo>
                    <a:pt x="87" y="114"/>
                  </a:lnTo>
                  <a:lnTo>
                    <a:pt x="97" y="112"/>
                  </a:lnTo>
                  <a:lnTo>
                    <a:pt x="107" y="110"/>
                  </a:lnTo>
                  <a:lnTo>
                    <a:pt x="115" y="105"/>
                  </a:lnTo>
                  <a:lnTo>
                    <a:pt x="121" y="98"/>
                  </a:lnTo>
                  <a:lnTo>
                    <a:pt x="125" y="88"/>
                  </a:lnTo>
                  <a:lnTo>
                    <a:pt x="126" y="76"/>
                  </a:lnTo>
                  <a:lnTo>
                    <a:pt x="125" y="60"/>
                  </a:lnTo>
                  <a:lnTo>
                    <a:pt x="119" y="40"/>
                  </a:lnTo>
                  <a:lnTo>
                    <a:pt x="119" y="40"/>
                  </a:lnTo>
                  <a:lnTo>
                    <a:pt x="114" y="40"/>
                  </a:lnTo>
                  <a:lnTo>
                    <a:pt x="108" y="40"/>
                  </a:lnTo>
                  <a:lnTo>
                    <a:pt x="104" y="38"/>
                  </a:lnTo>
                  <a:lnTo>
                    <a:pt x="102" y="36"/>
                  </a:lnTo>
                  <a:lnTo>
                    <a:pt x="101" y="33"/>
                  </a:lnTo>
                  <a:lnTo>
                    <a:pt x="101" y="31"/>
                  </a:lnTo>
                  <a:lnTo>
                    <a:pt x="102" y="26"/>
                  </a:lnTo>
                  <a:lnTo>
                    <a:pt x="108" y="16"/>
                  </a:lnTo>
                  <a:lnTo>
                    <a:pt x="121" y="2"/>
                  </a:lnTo>
                  <a:lnTo>
                    <a:pt x="121" y="2"/>
                  </a:lnTo>
                  <a:lnTo>
                    <a:pt x="129" y="1"/>
                  </a:lnTo>
                  <a:lnTo>
                    <a:pt x="136" y="0"/>
                  </a:lnTo>
                  <a:lnTo>
                    <a:pt x="145" y="0"/>
                  </a:lnTo>
                  <a:lnTo>
                    <a:pt x="149" y="0"/>
                  </a:lnTo>
                  <a:lnTo>
                    <a:pt x="152" y="1"/>
                  </a:lnTo>
                  <a:lnTo>
                    <a:pt x="153" y="4"/>
                  </a:lnTo>
                  <a:lnTo>
                    <a:pt x="155" y="7"/>
                  </a:lnTo>
                  <a:lnTo>
                    <a:pt x="155" y="11"/>
                  </a:lnTo>
                  <a:lnTo>
                    <a:pt x="153" y="16"/>
                  </a:lnTo>
                  <a:lnTo>
                    <a:pt x="150" y="24"/>
                  </a:lnTo>
                  <a:lnTo>
                    <a:pt x="146" y="32"/>
                  </a:lnTo>
                  <a:lnTo>
                    <a:pt x="146" y="32"/>
                  </a:lnTo>
                  <a:lnTo>
                    <a:pt x="149" y="42"/>
                  </a:lnTo>
                  <a:lnTo>
                    <a:pt x="150" y="53"/>
                  </a:lnTo>
                  <a:lnTo>
                    <a:pt x="152" y="67"/>
                  </a:lnTo>
                  <a:lnTo>
                    <a:pt x="150" y="83"/>
                  </a:lnTo>
                  <a:lnTo>
                    <a:pt x="148" y="91"/>
                  </a:lnTo>
                  <a:lnTo>
                    <a:pt x="145" y="100"/>
                  </a:lnTo>
                  <a:lnTo>
                    <a:pt x="141" y="108"/>
                  </a:lnTo>
                  <a:lnTo>
                    <a:pt x="135" y="115"/>
                  </a:lnTo>
                  <a:lnTo>
                    <a:pt x="126" y="124"/>
                  </a:lnTo>
                  <a:lnTo>
                    <a:pt x="118" y="132"/>
                  </a:lnTo>
                  <a:lnTo>
                    <a:pt x="118" y="132"/>
                  </a:lnTo>
                  <a:lnTo>
                    <a:pt x="101" y="136"/>
                  </a:lnTo>
                  <a:lnTo>
                    <a:pt x="84" y="139"/>
                  </a:lnTo>
                  <a:lnTo>
                    <a:pt x="63" y="142"/>
                  </a:lnTo>
                  <a:lnTo>
                    <a:pt x="42" y="143"/>
                  </a:lnTo>
                  <a:lnTo>
                    <a:pt x="32" y="143"/>
                  </a:lnTo>
                  <a:lnTo>
                    <a:pt x="24" y="143"/>
                  </a:lnTo>
                  <a:lnTo>
                    <a:pt x="15" y="141"/>
                  </a:lnTo>
                  <a:lnTo>
                    <a:pt x="8" y="138"/>
                  </a:lnTo>
                  <a:lnTo>
                    <a:pt x="4" y="133"/>
                  </a:lnTo>
                  <a:lnTo>
                    <a:pt x="0" y="128"/>
                  </a:lnTo>
                  <a:lnTo>
                    <a:pt x="26" y="101"/>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 name="Freeform 19"/>
            <p:cNvSpPr>
              <a:spLocks/>
            </p:cNvSpPr>
            <p:nvPr/>
          </p:nvSpPr>
          <p:spPr bwMode="auto">
            <a:xfrm>
              <a:off x="180" y="280"/>
              <a:ext cx="173" cy="313"/>
            </a:xfrm>
            <a:custGeom>
              <a:avLst/>
              <a:gdLst/>
              <a:ahLst/>
              <a:cxnLst>
                <a:cxn ang="0">
                  <a:pos x="144" y="254"/>
                </a:cxn>
                <a:cxn ang="0">
                  <a:pos x="144" y="254"/>
                </a:cxn>
                <a:cxn ang="0">
                  <a:pos x="87" y="223"/>
                </a:cxn>
                <a:cxn ang="0">
                  <a:pos x="49" y="199"/>
                </a:cxn>
                <a:cxn ang="0">
                  <a:pos x="37" y="192"/>
                </a:cxn>
                <a:cxn ang="0">
                  <a:pos x="31" y="188"/>
                </a:cxn>
                <a:cxn ang="0">
                  <a:pos x="31" y="188"/>
                </a:cxn>
                <a:cxn ang="0">
                  <a:pos x="30" y="167"/>
                </a:cxn>
                <a:cxn ang="0">
                  <a:pos x="28" y="147"/>
                </a:cxn>
                <a:cxn ang="0">
                  <a:pos x="28" y="121"/>
                </a:cxn>
                <a:cxn ang="0">
                  <a:pos x="31" y="96"/>
                </a:cxn>
                <a:cxn ang="0">
                  <a:pos x="32" y="83"/>
                </a:cxn>
                <a:cxn ang="0">
                  <a:pos x="35" y="72"/>
                </a:cxn>
                <a:cxn ang="0">
                  <a:pos x="38" y="62"/>
                </a:cxn>
                <a:cxn ang="0">
                  <a:pos x="42" y="54"/>
                </a:cxn>
                <a:cxn ang="0">
                  <a:pos x="48" y="47"/>
                </a:cxn>
                <a:cxn ang="0">
                  <a:pos x="55" y="43"/>
                </a:cxn>
                <a:cxn ang="0">
                  <a:pos x="55" y="43"/>
                </a:cxn>
                <a:cxn ang="0">
                  <a:pos x="59" y="45"/>
                </a:cxn>
                <a:cxn ang="0">
                  <a:pos x="68" y="50"/>
                </a:cxn>
                <a:cxn ang="0">
                  <a:pos x="73" y="51"/>
                </a:cxn>
                <a:cxn ang="0">
                  <a:pos x="79" y="50"/>
                </a:cxn>
                <a:cxn ang="0">
                  <a:pos x="85" y="47"/>
                </a:cxn>
                <a:cxn ang="0">
                  <a:pos x="89" y="40"/>
                </a:cxn>
                <a:cxn ang="0">
                  <a:pos x="117" y="33"/>
                </a:cxn>
                <a:cxn ang="0">
                  <a:pos x="117" y="33"/>
                </a:cxn>
                <a:cxn ang="0">
                  <a:pos x="116" y="26"/>
                </a:cxn>
                <a:cxn ang="0">
                  <a:pos x="113" y="20"/>
                </a:cxn>
                <a:cxn ang="0">
                  <a:pos x="109" y="13"/>
                </a:cxn>
                <a:cxn ang="0">
                  <a:pos x="101" y="6"/>
                </a:cxn>
                <a:cxn ang="0">
                  <a:pos x="96" y="4"/>
                </a:cxn>
                <a:cxn ang="0">
                  <a:pos x="90" y="2"/>
                </a:cxn>
                <a:cxn ang="0">
                  <a:pos x="82" y="0"/>
                </a:cxn>
                <a:cxn ang="0">
                  <a:pos x="73" y="0"/>
                </a:cxn>
                <a:cxn ang="0">
                  <a:pos x="63" y="0"/>
                </a:cxn>
                <a:cxn ang="0">
                  <a:pos x="52" y="2"/>
                </a:cxn>
                <a:cxn ang="0">
                  <a:pos x="14" y="44"/>
                </a:cxn>
                <a:cxn ang="0">
                  <a:pos x="14" y="44"/>
                </a:cxn>
                <a:cxn ang="0">
                  <a:pos x="8" y="65"/>
                </a:cxn>
                <a:cxn ang="0">
                  <a:pos x="4" y="89"/>
                </a:cxn>
                <a:cxn ang="0">
                  <a:pos x="1" y="117"/>
                </a:cxn>
                <a:cxn ang="0">
                  <a:pos x="0" y="148"/>
                </a:cxn>
                <a:cxn ang="0">
                  <a:pos x="0" y="164"/>
                </a:cxn>
                <a:cxn ang="0">
                  <a:pos x="3" y="178"/>
                </a:cxn>
                <a:cxn ang="0">
                  <a:pos x="6" y="191"/>
                </a:cxn>
                <a:cxn ang="0">
                  <a:pos x="10" y="203"/>
                </a:cxn>
                <a:cxn ang="0">
                  <a:pos x="16" y="215"/>
                </a:cxn>
                <a:cxn ang="0">
                  <a:pos x="23" y="223"/>
                </a:cxn>
                <a:cxn ang="0">
                  <a:pos x="173" y="313"/>
                </a:cxn>
                <a:cxn ang="0">
                  <a:pos x="144" y="254"/>
                </a:cxn>
              </a:cxnLst>
              <a:rect l="0" t="0" r="r" b="b"/>
              <a:pathLst>
                <a:path w="173" h="313">
                  <a:moveTo>
                    <a:pt x="144" y="254"/>
                  </a:moveTo>
                  <a:lnTo>
                    <a:pt x="144" y="254"/>
                  </a:lnTo>
                  <a:lnTo>
                    <a:pt x="87" y="223"/>
                  </a:lnTo>
                  <a:lnTo>
                    <a:pt x="49" y="199"/>
                  </a:lnTo>
                  <a:lnTo>
                    <a:pt x="37" y="192"/>
                  </a:lnTo>
                  <a:lnTo>
                    <a:pt x="31" y="188"/>
                  </a:lnTo>
                  <a:lnTo>
                    <a:pt x="31" y="188"/>
                  </a:lnTo>
                  <a:lnTo>
                    <a:pt x="30" y="167"/>
                  </a:lnTo>
                  <a:lnTo>
                    <a:pt x="28" y="147"/>
                  </a:lnTo>
                  <a:lnTo>
                    <a:pt x="28" y="121"/>
                  </a:lnTo>
                  <a:lnTo>
                    <a:pt x="31" y="96"/>
                  </a:lnTo>
                  <a:lnTo>
                    <a:pt x="32" y="83"/>
                  </a:lnTo>
                  <a:lnTo>
                    <a:pt x="35" y="72"/>
                  </a:lnTo>
                  <a:lnTo>
                    <a:pt x="38" y="62"/>
                  </a:lnTo>
                  <a:lnTo>
                    <a:pt x="42" y="54"/>
                  </a:lnTo>
                  <a:lnTo>
                    <a:pt x="48" y="47"/>
                  </a:lnTo>
                  <a:lnTo>
                    <a:pt x="55" y="43"/>
                  </a:lnTo>
                  <a:lnTo>
                    <a:pt x="55" y="43"/>
                  </a:lnTo>
                  <a:lnTo>
                    <a:pt x="59" y="45"/>
                  </a:lnTo>
                  <a:lnTo>
                    <a:pt x="68" y="50"/>
                  </a:lnTo>
                  <a:lnTo>
                    <a:pt x="73" y="51"/>
                  </a:lnTo>
                  <a:lnTo>
                    <a:pt x="79" y="50"/>
                  </a:lnTo>
                  <a:lnTo>
                    <a:pt x="85" y="47"/>
                  </a:lnTo>
                  <a:lnTo>
                    <a:pt x="89" y="40"/>
                  </a:lnTo>
                  <a:lnTo>
                    <a:pt x="117" y="33"/>
                  </a:lnTo>
                  <a:lnTo>
                    <a:pt x="117" y="33"/>
                  </a:lnTo>
                  <a:lnTo>
                    <a:pt x="116" y="26"/>
                  </a:lnTo>
                  <a:lnTo>
                    <a:pt x="113" y="20"/>
                  </a:lnTo>
                  <a:lnTo>
                    <a:pt x="109" y="13"/>
                  </a:lnTo>
                  <a:lnTo>
                    <a:pt x="101" y="6"/>
                  </a:lnTo>
                  <a:lnTo>
                    <a:pt x="96" y="4"/>
                  </a:lnTo>
                  <a:lnTo>
                    <a:pt x="90" y="2"/>
                  </a:lnTo>
                  <a:lnTo>
                    <a:pt x="82" y="0"/>
                  </a:lnTo>
                  <a:lnTo>
                    <a:pt x="73" y="0"/>
                  </a:lnTo>
                  <a:lnTo>
                    <a:pt x="63" y="0"/>
                  </a:lnTo>
                  <a:lnTo>
                    <a:pt x="52" y="2"/>
                  </a:lnTo>
                  <a:lnTo>
                    <a:pt x="14" y="44"/>
                  </a:lnTo>
                  <a:lnTo>
                    <a:pt x="14" y="44"/>
                  </a:lnTo>
                  <a:lnTo>
                    <a:pt x="8" y="65"/>
                  </a:lnTo>
                  <a:lnTo>
                    <a:pt x="4" y="89"/>
                  </a:lnTo>
                  <a:lnTo>
                    <a:pt x="1" y="117"/>
                  </a:lnTo>
                  <a:lnTo>
                    <a:pt x="0" y="148"/>
                  </a:lnTo>
                  <a:lnTo>
                    <a:pt x="0" y="164"/>
                  </a:lnTo>
                  <a:lnTo>
                    <a:pt x="3" y="178"/>
                  </a:lnTo>
                  <a:lnTo>
                    <a:pt x="6" y="191"/>
                  </a:lnTo>
                  <a:lnTo>
                    <a:pt x="10" y="203"/>
                  </a:lnTo>
                  <a:lnTo>
                    <a:pt x="16" y="215"/>
                  </a:lnTo>
                  <a:lnTo>
                    <a:pt x="23" y="223"/>
                  </a:lnTo>
                  <a:lnTo>
                    <a:pt x="173" y="313"/>
                  </a:lnTo>
                  <a:lnTo>
                    <a:pt x="144" y="254"/>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5" name="Freeform 20"/>
            <p:cNvSpPr>
              <a:spLocks/>
            </p:cNvSpPr>
            <p:nvPr/>
          </p:nvSpPr>
          <p:spPr bwMode="auto">
            <a:xfrm>
              <a:off x="666" y="135"/>
              <a:ext cx="189" cy="192"/>
            </a:xfrm>
            <a:custGeom>
              <a:avLst/>
              <a:gdLst/>
              <a:ahLst/>
              <a:cxnLst>
                <a:cxn ang="0">
                  <a:pos x="82" y="120"/>
                </a:cxn>
                <a:cxn ang="0">
                  <a:pos x="92" y="123"/>
                </a:cxn>
                <a:cxn ang="0">
                  <a:pos x="103" y="124"/>
                </a:cxn>
                <a:cxn ang="0">
                  <a:pos x="113" y="124"/>
                </a:cxn>
                <a:cxn ang="0">
                  <a:pos x="133" y="117"/>
                </a:cxn>
                <a:cxn ang="0">
                  <a:pos x="141" y="110"/>
                </a:cxn>
                <a:cxn ang="0">
                  <a:pos x="148" y="104"/>
                </a:cxn>
                <a:cxn ang="0">
                  <a:pos x="157" y="89"/>
                </a:cxn>
                <a:cxn ang="0">
                  <a:pos x="158" y="82"/>
                </a:cxn>
                <a:cxn ang="0">
                  <a:pos x="157" y="76"/>
                </a:cxn>
                <a:cxn ang="0">
                  <a:pos x="151" y="63"/>
                </a:cxn>
                <a:cxn ang="0">
                  <a:pos x="144" y="56"/>
                </a:cxn>
                <a:cxn ang="0">
                  <a:pos x="138" y="51"/>
                </a:cxn>
                <a:cxn ang="0">
                  <a:pos x="111" y="39"/>
                </a:cxn>
                <a:cxn ang="0">
                  <a:pos x="80" y="32"/>
                </a:cxn>
                <a:cxn ang="0">
                  <a:pos x="71" y="31"/>
                </a:cxn>
                <a:cxn ang="0">
                  <a:pos x="55" y="32"/>
                </a:cxn>
                <a:cxn ang="0">
                  <a:pos x="44" y="37"/>
                </a:cxn>
                <a:cxn ang="0">
                  <a:pos x="44" y="37"/>
                </a:cxn>
                <a:cxn ang="0">
                  <a:pos x="42" y="37"/>
                </a:cxn>
                <a:cxn ang="0">
                  <a:pos x="34" y="42"/>
                </a:cxn>
                <a:cxn ang="0">
                  <a:pos x="31" y="45"/>
                </a:cxn>
                <a:cxn ang="0">
                  <a:pos x="31" y="45"/>
                </a:cxn>
                <a:cxn ang="0">
                  <a:pos x="35" y="48"/>
                </a:cxn>
                <a:cxn ang="0">
                  <a:pos x="20" y="75"/>
                </a:cxn>
                <a:cxn ang="0">
                  <a:pos x="6" y="63"/>
                </a:cxn>
                <a:cxn ang="0">
                  <a:pos x="0" y="47"/>
                </a:cxn>
                <a:cxn ang="0">
                  <a:pos x="0" y="47"/>
                </a:cxn>
                <a:cxn ang="0">
                  <a:pos x="3" y="32"/>
                </a:cxn>
                <a:cxn ang="0">
                  <a:pos x="11" y="21"/>
                </a:cxn>
                <a:cxn ang="0">
                  <a:pos x="11" y="21"/>
                </a:cxn>
                <a:cxn ang="0">
                  <a:pos x="30" y="8"/>
                </a:cxn>
                <a:cxn ang="0">
                  <a:pos x="30" y="8"/>
                </a:cxn>
                <a:cxn ang="0">
                  <a:pos x="49" y="1"/>
                </a:cxn>
                <a:cxn ang="0">
                  <a:pos x="71" y="0"/>
                </a:cxn>
                <a:cxn ang="0">
                  <a:pos x="71" y="0"/>
                </a:cxn>
                <a:cxn ang="0">
                  <a:pos x="97" y="3"/>
                </a:cxn>
                <a:cxn ang="0">
                  <a:pos x="123" y="8"/>
                </a:cxn>
                <a:cxn ang="0">
                  <a:pos x="145" y="20"/>
                </a:cxn>
                <a:cxn ang="0">
                  <a:pos x="165" y="32"/>
                </a:cxn>
                <a:cxn ang="0">
                  <a:pos x="165" y="32"/>
                </a:cxn>
                <a:cxn ang="0">
                  <a:pos x="183" y="56"/>
                </a:cxn>
                <a:cxn ang="0">
                  <a:pos x="189" y="82"/>
                </a:cxn>
                <a:cxn ang="0">
                  <a:pos x="189" y="82"/>
                </a:cxn>
                <a:cxn ang="0">
                  <a:pos x="186" y="97"/>
                </a:cxn>
                <a:cxn ang="0">
                  <a:pos x="181" y="111"/>
                </a:cxn>
                <a:cxn ang="0">
                  <a:pos x="161" y="135"/>
                </a:cxn>
                <a:cxn ang="0">
                  <a:pos x="161" y="135"/>
                </a:cxn>
                <a:cxn ang="0">
                  <a:pos x="148" y="147"/>
                </a:cxn>
                <a:cxn ang="0">
                  <a:pos x="134" y="152"/>
                </a:cxn>
                <a:cxn ang="0">
                  <a:pos x="121" y="155"/>
                </a:cxn>
                <a:cxn ang="0">
                  <a:pos x="100" y="151"/>
                </a:cxn>
                <a:cxn ang="0">
                  <a:pos x="82" y="144"/>
                </a:cxn>
                <a:cxn ang="0">
                  <a:pos x="65" y="192"/>
                </a:cxn>
                <a:cxn ang="0">
                  <a:pos x="61" y="147"/>
                </a:cxn>
                <a:cxn ang="0">
                  <a:pos x="58" y="106"/>
                </a:cxn>
              </a:cxnLst>
              <a:rect l="0" t="0" r="r" b="b"/>
              <a:pathLst>
                <a:path w="189" h="192">
                  <a:moveTo>
                    <a:pt x="58" y="106"/>
                  </a:moveTo>
                  <a:lnTo>
                    <a:pt x="82" y="120"/>
                  </a:lnTo>
                  <a:lnTo>
                    <a:pt x="82" y="120"/>
                  </a:lnTo>
                  <a:lnTo>
                    <a:pt x="92" y="123"/>
                  </a:lnTo>
                  <a:lnTo>
                    <a:pt x="103" y="124"/>
                  </a:lnTo>
                  <a:lnTo>
                    <a:pt x="103" y="124"/>
                  </a:lnTo>
                  <a:lnTo>
                    <a:pt x="103" y="124"/>
                  </a:lnTo>
                  <a:lnTo>
                    <a:pt x="113" y="124"/>
                  </a:lnTo>
                  <a:lnTo>
                    <a:pt x="123" y="121"/>
                  </a:lnTo>
                  <a:lnTo>
                    <a:pt x="133" y="117"/>
                  </a:lnTo>
                  <a:lnTo>
                    <a:pt x="141" y="110"/>
                  </a:lnTo>
                  <a:lnTo>
                    <a:pt x="141" y="110"/>
                  </a:lnTo>
                  <a:lnTo>
                    <a:pt x="141" y="110"/>
                  </a:lnTo>
                  <a:lnTo>
                    <a:pt x="148" y="104"/>
                  </a:lnTo>
                  <a:lnTo>
                    <a:pt x="154" y="96"/>
                  </a:lnTo>
                  <a:lnTo>
                    <a:pt x="157" y="89"/>
                  </a:lnTo>
                  <a:lnTo>
                    <a:pt x="158" y="82"/>
                  </a:lnTo>
                  <a:lnTo>
                    <a:pt x="158" y="82"/>
                  </a:lnTo>
                  <a:lnTo>
                    <a:pt x="158" y="82"/>
                  </a:lnTo>
                  <a:lnTo>
                    <a:pt x="157" y="76"/>
                  </a:lnTo>
                  <a:lnTo>
                    <a:pt x="155" y="70"/>
                  </a:lnTo>
                  <a:lnTo>
                    <a:pt x="151" y="63"/>
                  </a:lnTo>
                  <a:lnTo>
                    <a:pt x="144" y="56"/>
                  </a:lnTo>
                  <a:lnTo>
                    <a:pt x="144" y="56"/>
                  </a:lnTo>
                  <a:lnTo>
                    <a:pt x="144" y="56"/>
                  </a:lnTo>
                  <a:lnTo>
                    <a:pt x="138" y="51"/>
                  </a:lnTo>
                  <a:lnTo>
                    <a:pt x="130" y="47"/>
                  </a:lnTo>
                  <a:lnTo>
                    <a:pt x="111" y="39"/>
                  </a:lnTo>
                  <a:lnTo>
                    <a:pt x="92" y="34"/>
                  </a:lnTo>
                  <a:lnTo>
                    <a:pt x="80" y="32"/>
                  </a:lnTo>
                  <a:lnTo>
                    <a:pt x="71" y="31"/>
                  </a:lnTo>
                  <a:lnTo>
                    <a:pt x="71" y="31"/>
                  </a:lnTo>
                  <a:lnTo>
                    <a:pt x="71" y="31"/>
                  </a:lnTo>
                  <a:lnTo>
                    <a:pt x="55" y="32"/>
                  </a:lnTo>
                  <a:lnTo>
                    <a:pt x="49" y="35"/>
                  </a:lnTo>
                  <a:lnTo>
                    <a:pt x="44" y="37"/>
                  </a:lnTo>
                  <a:lnTo>
                    <a:pt x="44" y="37"/>
                  </a:lnTo>
                  <a:lnTo>
                    <a:pt x="44" y="37"/>
                  </a:lnTo>
                  <a:lnTo>
                    <a:pt x="42" y="37"/>
                  </a:lnTo>
                  <a:lnTo>
                    <a:pt x="42" y="37"/>
                  </a:lnTo>
                  <a:lnTo>
                    <a:pt x="34" y="42"/>
                  </a:lnTo>
                  <a:lnTo>
                    <a:pt x="34" y="42"/>
                  </a:lnTo>
                  <a:lnTo>
                    <a:pt x="34" y="42"/>
                  </a:lnTo>
                  <a:lnTo>
                    <a:pt x="31" y="45"/>
                  </a:lnTo>
                  <a:lnTo>
                    <a:pt x="31" y="45"/>
                  </a:lnTo>
                  <a:lnTo>
                    <a:pt x="31" y="45"/>
                  </a:lnTo>
                  <a:lnTo>
                    <a:pt x="35" y="48"/>
                  </a:lnTo>
                  <a:lnTo>
                    <a:pt x="35" y="48"/>
                  </a:lnTo>
                  <a:lnTo>
                    <a:pt x="20" y="75"/>
                  </a:lnTo>
                  <a:lnTo>
                    <a:pt x="20" y="75"/>
                  </a:lnTo>
                  <a:lnTo>
                    <a:pt x="11" y="70"/>
                  </a:lnTo>
                  <a:lnTo>
                    <a:pt x="6" y="63"/>
                  </a:lnTo>
                  <a:lnTo>
                    <a:pt x="2" y="55"/>
                  </a:lnTo>
                  <a:lnTo>
                    <a:pt x="0" y="47"/>
                  </a:lnTo>
                  <a:lnTo>
                    <a:pt x="0" y="47"/>
                  </a:lnTo>
                  <a:lnTo>
                    <a:pt x="0" y="47"/>
                  </a:lnTo>
                  <a:lnTo>
                    <a:pt x="0" y="38"/>
                  </a:lnTo>
                  <a:lnTo>
                    <a:pt x="3" y="32"/>
                  </a:lnTo>
                  <a:lnTo>
                    <a:pt x="7" y="27"/>
                  </a:lnTo>
                  <a:lnTo>
                    <a:pt x="11" y="21"/>
                  </a:lnTo>
                  <a:lnTo>
                    <a:pt x="11" y="21"/>
                  </a:lnTo>
                  <a:lnTo>
                    <a:pt x="11" y="21"/>
                  </a:lnTo>
                  <a:lnTo>
                    <a:pt x="20" y="14"/>
                  </a:lnTo>
                  <a:lnTo>
                    <a:pt x="30" y="8"/>
                  </a:lnTo>
                  <a:lnTo>
                    <a:pt x="30" y="8"/>
                  </a:lnTo>
                  <a:lnTo>
                    <a:pt x="30" y="8"/>
                  </a:lnTo>
                  <a:lnTo>
                    <a:pt x="40" y="4"/>
                  </a:lnTo>
                  <a:lnTo>
                    <a:pt x="49" y="1"/>
                  </a:lnTo>
                  <a:lnTo>
                    <a:pt x="61" y="0"/>
                  </a:lnTo>
                  <a:lnTo>
                    <a:pt x="71" y="0"/>
                  </a:lnTo>
                  <a:lnTo>
                    <a:pt x="71" y="0"/>
                  </a:lnTo>
                  <a:lnTo>
                    <a:pt x="71" y="0"/>
                  </a:lnTo>
                  <a:lnTo>
                    <a:pt x="83" y="1"/>
                  </a:lnTo>
                  <a:lnTo>
                    <a:pt x="97" y="3"/>
                  </a:lnTo>
                  <a:lnTo>
                    <a:pt x="110" y="6"/>
                  </a:lnTo>
                  <a:lnTo>
                    <a:pt x="123" y="8"/>
                  </a:lnTo>
                  <a:lnTo>
                    <a:pt x="134" y="14"/>
                  </a:lnTo>
                  <a:lnTo>
                    <a:pt x="145" y="20"/>
                  </a:lnTo>
                  <a:lnTo>
                    <a:pt x="155" y="25"/>
                  </a:lnTo>
                  <a:lnTo>
                    <a:pt x="165" y="32"/>
                  </a:lnTo>
                  <a:lnTo>
                    <a:pt x="165" y="32"/>
                  </a:lnTo>
                  <a:lnTo>
                    <a:pt x="165" y="32"/>
                  </a:lnTo>
                  <a:lnTo>
                    <a:pt x="175" y="44"/>
                  </a:lnTo>
                  <a:lnTo>
                    <a:pt x="183" y="56"/>
                  </a:lnTo>
                  <a:lnTo>
                    <a:pt x="188" y="69"/>
                  </a:lnTo>
                  <a:lnTo>
                    <a:pt x="189" y="82"/>
                  </a:lnTo>
                  <a:lnTo>
                    <a:pt x="189" y="82"/>
                  </a:lnTo>
                  <a:lnTo>
                    <a:pt x="189" y="82"/>
                  </a:lnTo>
                  <a:lnTo>
                    <a:pt x="189" y="90"/>
                  </a:lnTo>
                  <a:lnTo>
                    <a:pt x="186" y="97"/>
                  </a:lnTo>
                  <a:lnTo>
                    <a:pt x="185" y="104"/>
                  </a:lnTo>
                  <a:lnTo>
                    <a:pt x="181" y="111"/>
                  </a:lnTo>
                  <a:lnTo>
                    <a:pt x="172" y="124"/>
                  </a:lnTo>
                  <a:lnTo>
                    <a:pt x="161" y="135"/>
                  </a:lnTo>
                  <a:lnTo>
                    <a:pt x="161" y="135"/>
                  </a:lnTo>
                  <a:lnTo>
                    <a:pt x="161" y="135"/>
                  </a:lnTo>
                  <a:lnTo>
                    <a:pt x="154" y="141"/>
                  </a:lnTo>
                  <a:lnTo>
                    <a:pt x="148" y="147"/>
                  </a:lnTo>
                  <a:lnTo>
                    <a:pt x="141" y="149"/>
                  </a:lnTo>
                  <a:lnTo>
                    <a:pt x="134" y="152"/>
                  </a:lnTo>
                  <a:lnTo>
                    <a:pt x="128" y="154"/>
                  </a:lnTo>
                  <a:lnTo>
                    <a:pt x="121" y="155"/>
                  </a:lnTo>
                  <a:lnTo>
                    <a:pt x="110" y="154"/>
                  </a:lnTo>
                  <a:lnTo>
                    <a:pt x="100" y="151"/>
                  </a:lnTo>
                  <a:lnTo>
                    <a:pt x="92" y="148"/>
                  </a:lnTo>
                  <a:lnTo>
                    <a:pt x="82" y="144"/>
                  </a:lnTo>
                  <a:lnTo>
                    <a:pt x="65" y="192"/>
                  </a:lnTo>
                  <a:lnTo>
                    <a:pt x="65" y="192"/>
                  </a:lnTo>
                  <a:lnTo>
                    <a:pt x="64" y="176"/>
                  </a:lnTo>
                  <a:lnTo>
                    <a:pt x="61" y="147"/>
                  </a:lnTo>
                  <a:lnTo>
                    <a:pt x="58" y="106"/>
                  </a:lnTo>
                  <a:lnTo>
                    <a:pt x="58" y="106"/>
                  </a:lnTo>
                  <a:close/>
                </a:path>
              </a:pathLst>
            </a:custGeom>
            <a:solidFill>
              <a:schemeClr val="tx2">
                <a:lumMod val="60000"/>
                <a:lumOff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 name="Freeform 21"/>
            <p:cNvSpPr>
              <a:spLocks/>
            </p:cNvSpPr>
            <p:nvPr/>
          </p:nvSpPr>
          <p:spPr bwMode="auto">
            <a:xfrm>
              <a:off x="707" y="334"/>
              <a:ext cx="51" cy="51"/>
            </a:xfrm>
            <a:custGeom>
              <a:avLst/>
              <a:gdLst/>
              <a:ahLst/>
              <a:cxnLst>
                <a:cxn ang="0">
                  <a:pos x="51" y="25"/>
                </a:cxn>
                <a:cxn ang="0">
                  <a:pos x="51" y="25"/>
                </a:cxn>
                <a:cxn ang="0">
                  <a:pos x="51" y="21"/>
                </a:cxn>
                <a:cxn ang="0">
                  <a:pos x="49" y="15"/>
                </a:cxn>
                <a:cxn ang="0">
                  <a:pos x="47" y="11"/>
                </a:cxn>
                <a:cxn ang="0">
                  <a:pos x="44" y="7"/>
                </a:cxn>
                <a:cxn ang="0">
                  <a:pos x="39" y="4"/>
                </a:cxn>
                <a:cxn ang="0">
                  <a:pos x="35" y="3"/>
                </a:cxn>
                <a:cxn ang="0">
                  <a:pos x="31" y="1"/>
                </a:cxn>
                <a:cxn ang="0">
                  <a:pos x="25" y="0"/>
                </a:cxn>
                <a:cxn ang="0">
                  <a:pos x="25" y="0"/>
                </a:cxn>
                <a:cxn ang="0">
                  <a:pos x="21" y="1"/>
                </a:cxn>
                <a:cxn ang="0">
                  <a:pos x="16" y="3"/>
                </a:cxn>
                <a:cxn ang="0">
                  <a:pos x="11" y="4"/>
                </a:cxn>
                <a:cxn ang="0">
                  <a:pos x="8" y="7"/>
                </a:cxn>
                <a:cxn ang="0">
                  <a:pos x="4" y="11"/>
                </a:cxn>
                <a:cxn ang="0">
                  <a:pos x="3" y="15"/>
                </a:cxn>
                <a:cxn ang="0">
                  <a:pos x="1" y="21"/>
                </a:cxn>
                <a:cxn ang="0">
                  <a:pos x="0" y="25"/>
                </a:cxn>
                <a:cxn ang="0">
                  <a:pos x="0" y="25"/>
                </a:cxn>
                <a:cxn ang="0">
                  <a:pos x="1" y="31"/>
                </a:cxn>
                <a:cxn ang="0">
                  <a:pos x="3" y="35"/>
                </a:cxn>
                <a:cxn ang="0">
                  <a:pos x="4" y="39"/>
                </a:cxn>
                <a:cxn ang="0">
                  <a:pos x="8" y="44"/>
                </a:cxn>
                <a:cxn ang="0">
                  <a:pos x="11" y="46"/>
                </a:cxn>
                <a:cxn ang="0">
                  <a:pos x="16" y="49"/>
                </a:cxn>
                <a:cxn ang="0">
                  <a:pos x="21" y="51"/>
                </a:cxn>
                <a:cxn ang="0">
                  <a:pos x="25" y="51"/>
                </a:cxn>
                <a:cxn ang="0">
                  <a:pos x="25" y="51"/>
                </a:cxn>
                <a:cxn ang="0">
                  <a:pos x="31" y="51"/>
                </a:cxn>
                <a:cxn ang="0">
                  <a:pos x="35" y="49"/>
                </a:cxn>
                <a:cxn ang="0">
                  <a:pos x="39" y="46"/>
                </a:cxn>
                <a:cxn ang="0">
                  <a:pos x="44" y="44"/>
                </a:cxn>
                <a:cxn ang="0">
                  <a:pos x="47" y="39"/>
                </a:cxn>
                <a:cxn ang="0">
                  <a:pos x="49" y="35"/>
                </a:cxn>
                <a:cxn ang="0">
                  <a:pos x="51" y="31"/>
                </a:cxn>
                <a:cxn ang="0">
                  <a:pos x="51" y="25"/>
                </a:cxn>
                <a:cxn ang="0">
                  <a:pos x="51" y="25"/>
                </a:cxn>
              </a:cxnLst>
              <a:rect l="0" t="0" r="r" b="b"/>
              <a:pathLst>
                <a:path w="51" h="51">
                  <a:moveTo>
                    <a:pt x="51" y="25"/>
                  </a:moveTo>
                  <a:lnTo>
                    <a:pt x="51" y="25"/>
                  </a:lnTo>
                  <a:lnTo>
                    <a:pt x="51" y="21"/>
                  </a:lnTo>
                  <a:lnTo>
                    <a:pt x="49" y="15"/>
                  </a:lnTo>
                  <a:lnTo>
                    <a:pt x="47" y="11"/>
                  </a:lnTo>
                  <a:lnTo>
                    <a:pt x="44" y="7"/>
                  </a:lnTo>
                  <a:lnTo>
                    <a:pt x="39" y="4"/>
                  </a:lnTo>
                  <a:lnTo>
                    <a:pt x="35" y="3"/>
                  </a:lnTo>
                  <a:lnTo>
                    <a:pt x="31" y="1"/>
                  </a:lnTo>
                  <a:lnTo>
                    <a:pt x="25" y="0"/>
                  </a:lnTo>
                  <a:lnTo>
                    <a:pt x="25" y="0"/>
                  </a:lnTo>
                  <a:lnTo>
                    <a:pt x="21" y="1"/>
                  </a:lnTo>
                  <a:lnTo>
                    <a:pt x="16" y="3"/>
                  </a:lnTo>
                  <a:lnTo>
                    <a:pt x="11" y="4"/>
                  </a:lnTo>
                  <a:lnTo>
                    <a:pt x="8" y="7"/>
                  </a:lnTo>
                  <a:lnTo>
                    <a:pt x="4" y="11"/>
                  </a:lnTo>
                  <a:lnTo>
                    <a:pt x="3" y="15"/>
                  </a:lnTo>
                  <a:lnTo>
                    <a:pt x="1" y="21"/>
                  </a:lnTo>
                  <a:lnTo>
                    <a:pt x="0" y="25"/>
                  </a:lnTo>
                  <a:lnTo>
                    <a:pt x="0" y="25"/>
                  </a:lnTo>
                  <a:lnTo>
                    <a:pt x="1" y="31"/>
                  </a:lnTo>
                  <a:lnTo>
                    <a:pt x="3" y="35"/>
                  </a:lnTo>
                  <a:lnTo>
                    <a:pt x="4" y="39"/>
                  </a:lnTo>
                  <a:lnTo>
                    <a:pt x="8" y="44"/>
                  </a:lnTo>
                  <a:lnTo>
                    <a:pt x="11" y="46"/>
                  </a:lnTo>
                  <a:lnTo>
                    <a:pt x="16" y="49"/>
                  </a:lnTo>
                  <a:lnTo>
                    <a:pt x="21" y="51"/>
                  </a:lnTo>
                  <a:lnTo>
                    <a:pt x="25" y="51"/>
                  </a:lnTo>
                  <a:lnTo>
                    <a:pt x="25" y="51"/>
                  </a:lnTo>
                  <a:lnTo>
                    <a:pt x="31" y="51"/>
                  </a:lnTo>
                  <a:lnTo>
                    <a:pt x="35" y="49"/>
                  </a:lnTo>
                  <a:lnTo>
                    <a:pt x="39" y="46"/>
                  </a:lnTo>
                  <a:lnTo>
                    <a:pt x="44" y="44"/>
                  </a:lnTo>
                  <a:lnTo>
                    <a:pt x="47" y="39"/>
                  </a:lnTo>
                  <a:lnTo>
                    <a:pt x="49" y="35"/>
                  </a:lnTo>
                  <a:lnTo>
                    <a:pt x="51" y="31"/>
                  </a:lnTo>
                  <a:lnTo>
                    <a:pt x="51" y="25"/>
                  </a:lnTo>
                  <a:lnTo>
                    <a:pt x="51" y="25"/>
                  </a:lnTo>
                  <a:close/>
                </a:path>
              </a:pathLst>
            </a:custGeom>
            <a:solidFill>
              <a:schemeClr val="tx2">
                <a:lumMod val="60000"/>
                <a:lumOff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 name="Freeform 22"/>
            <p:cNvSpPr>
              <a:spLocks/>
            </p:cNvSpPr>
            <p:nvPr/>
          </p:nvSpPr>
          <p:spPr bwMode="auto">
            <a:xfrm>
              <a:off x="676" y="173"/>
              <a:ext cx="45" cy="44"/>
            </a:xfrm>
            <a:custGeom>
              <a:avLst/>
              <a:gdLst/>
              <a:ahLst/>
              <a:cxnLst>
                <a:cxn ang="0">
                  <a:pos x="45" y="21"/>
                </a:cxn>
                <a:cxn ang="0">
                  <a:pos x="45" y="21"/>
                </a:cxn>
                <a:cxn ang="0">
                  <a:pos x="45" y="27"/>
                </a:cxn>
                <a:cxn ang="0">
                  <a:pos x="44" y="31"/>
                </a:cxn>
                <a:cxn ang="0">
                  <a:pos x="38" y="37"/>
                </a:cxn>
                <a:cxn ang="0">
                  <a:pos x="31" y="42"/>
                </a:cxn>
                <a:cxn ang="0">
                  <a:pos x="27" y="44"/>
                </a:cxn>
                <a:cxn ang="0">
                  <a:pos x="23" y="44"/>
                </a:cxn>
                <a:cxn ang="0">
                  <a:pos x="23" y="44"/>
                </a:cxn>
                <a:cxn ang="0">
                  <a:pos x="18" y="44"/>
                </a:cxn>
                <a:cxn ang="0">
                  <a:pos x="14" y="42"/>
                </a:cxn>
                <a:cxn ang="0">
                  <a:pos x="7" y="37"/>
                </a:cxn>
                <a:cxn ang="0">
                  <a:pos x="1" y="31"/>
                </a:cxn>
                <a:cxn ang="0">
                  <a:pos x="0" y="27"/>
                </a:cxn>
                <a:cxn ang="0">
                  <a:pos x="0" y="21"/>
                </a:cxn>
                <a:cxn ang="0">
                  <a:pos x="0" y="21"/>
                </a:cxn>
                <a:cxn ang="0">
                  <a:pos x="0" y="17"/>
                </a:cxn>
                <a:cxn ang="0">
                  <a:pos x="1" y="13"/>
                </a:cxn>
                <a:cxn ang="0">
                  <a:pos x="7" y="7"/>
                </a:cxn>
                <a:cxn ang="0">
                  <a:pos x="14" y="1"/>
                </a:cxn>
                <a:cxn ang="0">
                  <a:pos x="18" y="0"/>
                </a:cxn>
                <a:cxn ang="0">
                  <a:pos x="23" y="0"/>
                </a:cxn>
                <a:cxn ang="0">
                  <a:pos x="23" y="0"/>
                </a:cxn>
                <a:cxn ang="0">
                  <a:pos x="27" y="0"/>
                </a:cxn>
                <a:cxn ang="0">
                  <a:pos x="31" y="1"/>
                </a:cxn>
                <a:cxn ang="0">
                  <a:pos x="38" y="7"/>
                </a:cxn>
                <a:cxn ang="0">
                  <a:pos x="44" y="13"/>
                </a:cxn>
                <a:cxn ang="0">
                  <a:pos x="45" y="17"/>
                </a:cxn>
                <a:cxn ang="0">
                  <a:pos x="45" y="21"/>
                </a:cxn>
                <a:cxn ang="0">
                  <a:pos x="45" y="21"/>
                </a:cxn>
              </a:cxnLst>
              <a:rect l="0" t="0" r="r" b="b"/>
              <a:pathLst>
                <a:path w="45" h="44">
                  <a:moveTo>
                    <a:pt x="45" y="21"/>
                  </a:moveTo>
                  <a:lnTo>
                    <a:pt x="45" y="21"/>
                  </a:lnTo>
                  <a:lnTo>
                    <a:pt x="45" y="27"/>
                  </a:lnTo>
                  <a:lnTo>
                    <a:pt x="44" y="31"/>
                  </a:lnTo>
                  <a:lnTo>
                    <a:pt x="38" y="37"/>
                  </a:lnTo>
                  <a:lnTo>
                    <a:pt x="31" y="42"/>
                  </a:lnTo>
                  <a:lnTo>
                    <a:pt x="27" y="44"/>
                  </a:lnTo>
                  <a:lnTo>
                    <a:pt x="23" y="44"/>
                  </a:lnTo>
                  <a:lnTo>
                    <a:pt x="23" y="44"/>
                  </a:lnTo>
                  <a:lnTo>
                    <a:pt x="18" y="44"/>
                  </a:lnTo>
                  <a:lnTo>
                    <a:pt x="14" y="42"/>
                  </a:lnTo>
                  <a:lnTo>
                    <a:pt x="7" y="37"/>
                  </a:lnTo>
                  <a:lnTo>
                    <a:pt x="1" y="31"/>
                  </a:lnTo>
                  <a:lnTo>
                    <a:pt x="0" y="27"/>
                  </a:lnTo>
                  <a:lnTo>
                    <a:pt x="0" y="21"/>
                  </a:lnTo>
                  <a:lnTo>
                    <a:pt x="0" y="21"/>
                  </a:lnTo>
                  <a:lnTo>
                    <a:pt x="0" y="17"/>
                  </a:lnTo>
                  <a:lnTo>
                    <a:pt x="1" y="13"/>
                  </a:lnTo>
                  <a:lnTo>
                    <a:pt x="7" y="7"/>
                  </a:lnTo>
                  <a:lnTo>
                    <a:pt x="14" y="1"/>
                  </a:lnTo>
                  <a:lnTo>
                    <a:pt x="18" y="0"/>
                  </a:lnTo>
                  <a:lnTo>
                    <a:pt x="23" y="0"/>
                  </a:lnTo>
                  <a:lnTo>
                    <a:pt x="23" y="0"/>
                  </a:lnTo>
                  <a:lnTo>
                    <a:pt x="27" y="0"/>
                  </a:lnTo>
                  <a:lnTo>
                    <a:pt x="31" y="1"/>
                  </a:lnTo>
                  <a:lnTo>
                    <a:pt x="38" y="7"/>
                  </a:lnTo>
                  <a:lnTo>
                    <a:pt x="44" y="13"/>
                  </a:lnTo>
                  <a:lnTo>
                    <a:pt x="45" y="17"/>
                  </a:lnTo>
                  <a:lnTo>
                    <a:pt x="45" y="21"/>
                  </a:lnTo>
                  <a:lnTo>
                    <a:pt x="45" y="21"/>
                  </a:lnTo>
                  <a:close/>
                </a:path>
              </a:pathLst>
            </a:custGeom>
            <a:solidFill>
              <a:schemeClr val="tx2">
                <a:lumMod val="60000"/>
                <a:lumOff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solidFill>
                  <a:schemeClr val="tx2">
                    <a:lumMod val="60000"/>
                    <a:lumOff val="40000"/>
                  </a:schemeClr>
                </a:solidFill>
              </a:endParaRPr>
            </a:p>
          </p:txBody>
        </p:sp>
        <p:sp>
          <p:nvSpPr>
            <p:cNvPr id="18" name="Freeform 23"/>
            <p:cNvSpPr>
              <a:spLocks/>
            </p:cNvSpPr>
            <p:nvPr/>
          </p:nvSpPr>
          <p:spPr bwMode="auto">
            <a:xfrm>
              <a:off x="511" y="417"/>
              <a:ext cx="76" cy="45"/>
            </a:xfrm>
            <a:custGeom>
              <a:avLst/>
              <a:gdLst/>
              <a:ahLst/>
              <a:cxnLst>
                <a:cxn ang="0">
                  <a:pos x="0" y="45"/>
                </a:cxn>
                <a:cxn ang="0">
                  <a:pos x="0" y="45"/>
                </a:cxn>
                <a:cxn ang="0">
                  <a:pos x="4" y="34"/>
                </a:cxn>
                <a:cxn ang="0">
                  <a:pos x="10" y="24"/>
                </a:cxn>
                <a:cxn ang="0">
                  <a:pos x="18" y="13"/>
                </a:cxn>
                <a:cxn ang="0">
                  <a:pos x="24" y="8"/>
                </a:cxn>
                <a:cxn ang="0">
                  <a:pos x="28" y="4"/>
                </a:cxn>
                <a:cxn ang="0">
                  <a:pos x="35" y="1"/>
                </a:cxn>
                <a:cxn ang="0">
                  <a:pos x="42" y="0"/>
                </a:cxn>
                <a:cxn ang="0">
                  <a:pos x="49" y="1"/>
                </a:cxn>
                <a:cxn ang="0">
                  <a:pos x="58" y="4"/>
                </a:cxn>
                <a:cxn ang="0">
                  <a:pos x="66" y="8"/>
                </a:cxn>
                <a:cxn ang="0">
                  <a:pos x="76" y="17"/>
                </a:cxn>
                <a:cxn ang="0">
                  <a:pos x="76" y="17"/>
                </a:cxn>
                <a:cxn ang="0">
                  <a:pos x="69" y="14"/>
                </a:cxn>
                <a:cxn ang="0">
                  <a:pos x="61" y="11"/>
                </a:cxn>
                <a:cxn ang="0">
                  <a:pos x="51" y="11"/>
                </a:cxn>
                <a:cxn ang="0">
                  <a:pos x="38" y="14"/>
                </a:cxn>
                <a:cxn ang="0">
                  <a:pos x="33" y="15"/>
                </a:cxn>
                <a:cxn ang="0">
                  <a:pos x="26" y="18"/>
                </a:cxn>
                <a:cxn ang="0">
                  <a:pos x="20" y="24"/>
                </a:cxn>
                <a:cxn ang="0">
                  <a:pos x="13" y="30"/>
                </a:cxn>
                <a:cxn ang="0">
                  <a:pos x="6" y="37"/>
                </a:cxn>
                <a:cxn ang="0">
                  <a:pos x="0" y="45"/>
                </a:cxn>
                <a:cxn ang="0">
                  <a:pos x="0" y="45"/>
                </a:cxn>
              </a:cxnLst>
              <a:rect l="0" t="0" r="r" b="b"/>
              <a:pathLst>
                <a:path w="76" h="45">
                  <a:moveTo>
                    <a:pt x="0" y="45"/>
                  </a:moveTo>
                  <a:lnTo>
                    <a:pt x="0" y="45"/>
                  </a:lnTo>
                  <a:lnTo>
                    <a:pt x="4" y="34"/>
                  </a:lnTo>
                  <a:lnTo>
                    <a:pt x="10" y="24"/>
                  </a:lnTo>
                  <a:lnTo>
                    <a:pt x="18" y="13"/>
                  </a:lnTo>
                  <a:lnTo>
                    <a:pt x="24" y="8"/>
                  </a:lnTo>
                  <a:lnTo>
                    <a:pt x="28" y="4"/>
                  </a:lnTo>
                  <a:lnTo>
                    <a:pt x="35" y="1"/>
                  </a:lnTo>
                  <a:lnTo>
                    <a:pt x="42" y="0"/>
                  </a:lnTo>
                  <a:lnTo>
                    <a:pt x="49" y="1"/>
                  </a:lnTo>
                  <a:lnTo>
                    <a:pt x="58" y="4"/>
                  </a:lnTo>
                  <a:lnTo>
                    <a:pt x="66" y="8"/>
                  </a:lnTo>
                  <a:lnTo>
                    <a:pt x="76" y="17"/>
                  </a:lnTo>
                  <a:lnTo>
                    <a:pt x="76" y="17"/>
                  </a:lnTo>
                  <a:lnTo>
                    <a:pt x="69" y="14"/>
                  </a:lnTo>
                  <a:lnTo>
                    <a:pt x="61" y="11"/>
                  </a:lnTo>
                  <a:lnTo>
                    <a:pt x="51" y="11"/>
                  </a:lnTo>
                  <a:lnTo>
                    <a:pt x="38" y="14"/>
                  </a:lnTo>
                  <a:lnTo>
                    <a:pt x="33" y="15"/>
                  </a:lnTo>
                  <a:lnTo>
                    <a:pt x="26" y="18"/>
                  </a:lnTo>
                  <a:lnTo>
                    <a:pt x="20" y="24"/>
                  </a:lnTo>
                  <a:lnTo>
                    <a:pt x="13" y="30"/>
                  </a:lnTo>
                  <a:lnTo>
                    <a:pt x="6" y="37"/>
                  </a:lnTo>
                  <a:lnTo>
                    <a:pt x="0" y="45"/>
                  </a:lnTo>
                  <a:lnTo>
                    <a:pt x="0" y="4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grpSp>
        <p:nvGrpSpPr>
          <p:cNvPr id="19" name="Group 26"/>
          <p:cNvGrpSpPr>
            <a:grpSpLocks noChangeAspect="1"/>
          </p:cNvGrpSpPr>
          <p:nvPr/>
        </p:nvGrpSpPr>
        <p:grpSpPr bwMode="auto">
          <a:xfrm>
            <a:off x="7500938" y="5357813"/>
            <a:ext cx="1150937" cy="1111250"/>
            <a:chOff x="4725" y="3375"/>
            <a:chExt cx="725" cy="700"/>
          </a:xfrm>
        </p:grpSpPr>
        <p:sp>
          <p:nvSpPr>
            <p:cNvPr id="20" name="AutoShape 25"/>
            <p:cNvSpPr>
              <a:spLocks noChangeAspect="1" noChangeArrowheads="1" noTextEdit="1"/>
            </p:cNvSpPr>
            <p:nvPr/>
          </p:nvSpPr>
          <p:spPr bwMode="auto">
            <a:xfrm>
              <a:off x="4725" y="3375"/>
              <a:ext cx="725" cy="7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21" name="Freeform 27"/>
            <p:cNvSpPr>
              <a:spLocks/>
            </p:cNvSpPr>
            <p:nvPr/>
          </p:nvSpPr>
          <p:spPr bwMode="auto">
            <a:xfrm>
              <a:off x="4862" y="3945"/>
              <a:ext cx="422" cy="130"/>
            </a:xfrm>
            <a:custGeom>
              <a:avLst/>
              <a:gdLst/>
              <a:ahLst/>
              <a:cxnLst>
                <a:cxn ang="0">
                  <a:pos x="422" y="39"/>
                </a:cxn>
                <a:cxn ang="0">
                  <a:pos x="93" y="0"/>
                </a:cxn>
                <a:cxn ang="0">
                  <a:pos x="0" y="61"/>
                </a:cxn>
                <a:cxn ang="0">
                  <a:pos x="323" y="130"/>
                </a:cxn>
                <a:cxn ang="0">
                  <a:pos x="422" y="39"/>
                </a:cxn>
              </a:cxnLst>
              <a:rect l="0" t="0" r="r" b="b"/>
              <a:pathLst>
                <a:path w="422" h="130">
                  <a:moveTo>
                    <a:pt x="422" y="39"/>
                  </a:moveTo>
                  <a:lnTo>
                    <a:pt x="93" y="0"/>
                  </a:lnTo>
                  <a:lnTo>
                    <a:pt x="0" y="61"/>
                  </a:lnTo>
                  <a:lnTo>
                    <a:pt x="323" y="130"/>
                  </a:lnTo>
                  <a:lnTo>
                    <a:pt x="422" y="39"/>
                  </a:lnTo>
                  <a:close/>
                </a:path>
              </a:pathLst>
            </a:custGeom>
            <a:solidFill>
              <a:srgbClr val="CCCCCC"/>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2" name="Freeform 28"/>
            <p:cNvSpPr>
              <a:spLocks/>
            </p:cNvSpPr>
            <p:nvPr/>
          </p:nvSpPr>
          <p:spPr bwMode="auto">
            <a:xfrm>
              <a:off x="5022" y="3867"/>
              <a:ext cx="428" cy="43"/>
            </a:xfrm>
            <a:custGeom>
              <a:avLst/>
              <a:gdLst/>
              <a:ahLst/>
              <a:cxnLst>
                <a:cxn ang="0">
                  <a:pos x="428" y="20"/>
                </a:cxn>
                <a:cxn ang="0">
                  <a:pos x="428" y="20"/>
                </a:cxn>
                <a:cxn ang="0">
                  <a:pos x="427" y="18"/>
                </a:cxn>
                <a:cxn ang="0">
                  <a:pos x="423" y="17"/>
                </a:cxn>
                <a:cxn ang="0">
                  <a:pos x="411" y="12"/>
                </a:cxn>
                <a:cxn ang="0">
                  <a:pos x="391" y="9"/>
                </a:cxn>
                <a:cxn ang="0">
                  <a:pos x="365" y="5"/>
                </a:cxn>
                <a:cxn ang="0">
                  <a:pos x="334" y="3"/>
                </a:cxn>
                <a:cxn ang="0">
                  <a:pos x="296" y="2"/>
                </a:cxn>
                <a:cxn ang="0">
                  <a:pos x="257" y="1"/>
                </a:cxn>
                <a:cxn ang="0">
                  <a:pos x="214" y="0"/>
                </a:cxn>
                <a:cxn ang="0">
                  <a:pos x="214" y="0"/>
                </a:cxn>
                <a:cxn ang="0">
                  <a:pos x="171" y="1"/>
                </a:cxn>
                <a:cxn ang="0">
                  <a:pos x="130" y="2"/>
                </a:cxn>
                <a:cxn ang="0">
                  <a:pos x="94" y="3"/>
                </a:cxn>
                <a:cxn ang="0">
                  <a:pos x="63" y="5"/>
                </a:cxn>
                <a:cxn ang="0">
                  <a:pos x="37" y="9"/>
                </a:cxn>
                <a:cxn ang="0">
                  <a:pos x="17" y="12"/>
                </a:cxn>
                <a:cxn ang="0">
                  <a:pos x="4" y="17"/>
                </a:cxn>
                <a:cxn ang="0">
                  <a:pos x="1" y="18"/>
                </a:cxn>
                <a:cxn ang="0">
                  <a:pos x="0" y="20"/>
                </a:cxn>
                <a:cxn ang="0">
                  <a:pos x="0" y="20"/>
                </a:cxn>
                <a:cxn ang="0">
                  <a:pos x="1" y="23"/>
                </a:cxn>
                <a:cxn ang="0">
                  <a:pos x="4" y="25"/>
                </a:cxn>
                <a:cxn ang="0">
                  <a:pos x="17" y="29"/>
                </a:cxn>
                <a:cxn ang="0">
                  <a:pos x="37" y="33"/>
                </a:cxn>
                <a:cxn ang="0">
                  <a:pos x="63" y="36"/>
                </a:cxn>
                <a:cxn ang="0">
                  <a:pos x="94" y="38"/>
                </a:cxn>
                <a:cxn ang="0">
                  <a:pos x="130" y="40"/>
                </a:cxn>
                <a:cxn ang="0">
                  <a:pos x="171" y="41"/>
                </a:cxn>
                <a:cxn ang="0">
                  <a:pos x="214" y="43"/>
                </a:cxn>
                <a:cxn ang="0">
                  <a:pos x="214" y="43"/>
                </a:cxn>
                <a:cxn ang="0">
                  <a:pos x="257" y="41"/>
                </a:cxn>
                <a:cxn ang="0">
                  <a:pos x="296" y="40"/>
                </a:cxn>
                <a:cxn ang="0">
                  <a:pos x="334" y="38"/>
                </a:cxn>
                <a:cxn ang="0">
                  <a:pos x="365" y="36"/>
                </a:cxn>
                <a:cxn ang="0">
                  <a:pos x="391" y="33"/>
                </a:cxn>
                <a:cxn ang="0">
                  <a:pos x="411" y="29"/>
                </a:cxn>
                <a:cxn ang="0">
                  <a:pos x="423" y="25"/>
                </a:cxn>
                <a:cxn ang="0">
                  <a:pos x="427" y="23"/>
                </a:cxn>
                <a:cxn ang="0">
                  <a:pos x="428" y="20"/>
                </a:cxn>
                <a:cxn ang="0">
                  <a:pos x="428" y="20"/>
                </a:cxn>
              </a:cxnLst>
              <a:rect l="0" t="0" r="r" b="b"/>
              <a:pathLst>
                <a:path w="428" h="43">
                  <a:moveTo>
                    <a:pt x="428" y="20"/>
                  </a:moveTo>
                  <a:lnTo>
                    <a:pt x="428" y="20"/>
                  </a:lnTo>
                  <a:lnTo>
                    <a:pt x="427" y="18"/>
                  </a:lnTo>
                  <a:lnTo>
                    <a:pt x="423" y="17"/>
                  </a:lnTo>
                  <a:lnTo>
                    <a:pt x="411" y="12"/>
                  </a:lnTo>
                  <a:lnTo>
                    <a:pt x="391" y="9"/>
                  </a:lnTo>
                  <a:lnTo>
                    <a:pt x="365" y="5"/>
                  </a:lnTo>
                  <a:lnTo>
                    <a:pt x="334" y="3"/>
                  </a:lnTo>
                  <a:lnTo>
                    <a:pt x="296" y="2"/>
                  </a:lnTo>
                  <a:lnTo>
                    <a:pt x="257" y="1"/>
                  </a:lnTo>
                  <a:lnTo>
                    <a:pt x="214" y="0"/>
                  </a:lnTo>
                  <a:lnTo>
                    <a:pt x="214" y="0"/>
                  </a:lnTo>
                  <a:lnTo>
                    <a:pt x="171" y="1"/>
                  </a:lnTo>
                  <a:lnTo>
                    <a:pt x="130" y="2"/>
                  </a:lnTo>
                  <a:lnTo>
                    <a:pt x="94" y="3"/>
                  </a:lnTo>
                  <a:lnTo>
                    <a:pt x="63" y="5"/>
                  </a:lnTo>
                  <a:lnTo>
                    <a:pt x="37" y="9"/>
                  </a:lnTo>
                  <a:lnTo>
                    <a:pt x="17" y="12"/>
                  </a:lnTo>
                  <a:lnTo>
                    <a:pt x="4" y="17"/>
                  </a:lnTo>
                  <a:lnTo>
                    <a:pt x="1" y="18"/>
                  </a:lnTo>
                  <a:lnTo>
                    <a:pt x="0" y="20"/>
                  </a:lnTo>
                  <a:lnTo>
                    <a:pt x="0" y="20"/>
                  </a:lnTo>
                  <a:lnTo>
                    <a:pt x="1" y="23"/>
                  </a:lnTo>
                  <a:lnTo>
                    <a:pt x="4" y="25"/>
                  </a:lnTo>
                  <a:lnTo>
                    <a:pt x="17" y="29"/>
                  </a:lnTo>
                  <a:lnTo>
                    <a:pt x="37" y="33"/>
                  </a:lnTo>
                  <a:lnTo>
                    <a:pt x="63" y="36"/>
                  </a:lnTo>
                  <a:lnTo>
                    <a:pt x="94" y="38"/>
                  </a:lnTo>
                  <a:lnTo>
                    <a:pt x="130" y="40"/>
                  </a:lnTo>
                  <a:lnTo>
                    <a:pt x="171" y="41"/>
                  </a:lnTo>
                  <a:lnTo>
                    <a:pt x="214" y="43"/>
                  </a:lnTo>
                  <a:lnTo>
                    <a:pt x="214" y="43"/>
                  </a:lnTo>
                  <a:lnTo>
                    <a:pt x="257" y="41"/>
                  </a:lnTo>
                  <a:lnTo>
                    <a:pt x="296" y="40"/>
                  </a:lnTo>
                  <a:lnTo>
                    <a:pt x="334" y="38"/>
                  </a:lnTo>
                  <a:lnTo>
                    <a:pt x="365" y="36"/>
                  </a:lnTo>
                  <a:lnTo>
                    <a:pt x="391" y="33"/>
                  </a:lnTo>
                  <a:lnTo>
                    <a:pt x="411" y="29"/>
                  </a:lnTo>
                  <a:lnTo>
                    <a:pt x="423" y="25"/>
                  </a:lnTo>
                  <a:lnTo>
                    <a:pt x="427" y="23"/>
                  </a:lnTo>
                  <a:lnTo>
                    <a:pt x="428" y="20"/>
                  </a:lnTo>
                  <a:lnTo>
                    <a:pt x="428" y="20"/>
                  </a:lnTo>
                  <a:close/>
                </a:path>
              </a:pathLst>
            </a:custGeom>
            <a:solidFill>
              <a:srgbClr val="CCCCCC"/>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3" name="Freeform 29"/>
            <p:cNvSpPr>
              <a:spLocks/>
            </p:cNvSpPr>
            <p:nvPr/>
          </p:nvSpPr>
          <p:spPr bwMode="auto">
            <a:xfrm>
              <a:off x="5071" y="3631"/>
              <a:ext cx="291" cy="175"/>
            </a:xfrm>
            <a:custGeom>
              <a:avLst/>
              <a:gdLst/>
              <a:ahLst/>
              <a:cxnLst>
                <a:cxn ang="0">
                  <a:pos x="291" y="0"/>
                </a:cxn>
                <a:cxn ang="0">
                  <a:pos x="291" y="0"/>
                </a:cxn>
                <a:cxn ang="0">
                  <a:pos x="277" y="12"/>
                </a:cxn>
                <a:cxn ang="0">
                  <a:pos x="261" y="24"/>
                </a:cxn>
                <a:cxn ang="0">
                  <a:pos x="245" y="33"/>
                </a:cxn>
                <a:cxn ang="0">
                  <a:pos x="228" y="42"/>
                </a:cxn>
                <a:cxn ang="0">
                  <a:pos x="209" y="50"/>
                </a:cxn>
                <a:cxn ang="0">
                  <a:pos x="189" y="56"/>
                </a:cxn>
                <a:cxn ang="0">
                  <a:pos x="168" y="62"/>
                </a:cxn>
                <a:cxn ang="0">
                  <a:pos x="147" y="65"/>
                </a:cxn>
                <a:cxn ang="0">
                  <a:pos x="147" y="65"/>
                </a:cxn>
                <a:cxn ang="0">
                  <a:pos x="126" y="68"/>
                </a:cxn>
                <a:cxn ang="0">
                  <a:pos x="106" y="69"/>
                </a:cxn>
                <a:cxn ang="0">
                  <a:pos x="86" y="68"/>
                </a:cxn>
                <a:cxn ang="0">
                  <a:pos x="67" y="64"/>
                </a:cxn>
                <a:cxn ang="0">
                  <a:pos x="49" y="61"/>
                </a:cxn>
                <a:cxn ang="0">
                  <a:pos x="31" y="55"/>
                </a:cxn>
                <a:cxn ang="0">
                  <a:pos x="15" y="48"/>
                </a:cxn>
                <a:cxn ang="0">
                  <a:pos x="0" y="40"/>
                </a:cxn>
                <a:cxn ang="0">
                  <a:pos x="28" y="147"/>
                </a:cxn>
                <a:cxn ang="0">
                  <a:pos x="28" y="147"/>
                </a:cxn>
                <a:cxn ang="0">
                  <a:pos x="30" y="152"/>
                </a:cxn>
                <a:cxn ang="0">
                  <a:pos x="32" y="155"/>
                </a:cxn>
                <a:cxn ang="0">
                  <a:pos x="36" y="159"/>
                </a:cxn>
                <a:cxn ang="0">
                  <a:pos x="42" y="162"/>
                </a:cxn>
                <a:cxn ang="0">
                  <a:pos x="47" y="166"/>
                </a:cxn>
                <a:cxn ang="0">
                  <a:pos x="53" y="168"/>
                </a:cxn>
                <a:cxn ang="0">
                  <a:pos x="69" y="171"/>
                </a:cxn>
                <a:cxn ang="0">
                  <a:pos x="88" y="174"/>
                </a:cxn>
                <a:cxn ang="0">
                  <a:pos x="109" y="175"/>
                </a:cxn>
                <a:cxn ang="0">
                  <a:pos x="131" y="173"/>
                </a:cxn>
                <a:cxn ang="0">
                  <a:pos x="156" y="170"/>
                </a:cxn>
                <a:cxn ang="0">
                  <a:pos x="156" y="170"/>
                </a:cxn>
                <a:cxn ang="0">
                  <a:pos x="181" y="164"/>
                </a:cxn>
                <a:cxn ang="0">
                  <a:pos x="204" y="159"/>
                </a:cxn>
                <a:cxn ang="0">
                  <a:pos x="227" y="152"/>
                </a:cxn>
                <a:cxn ang="0">
                  <a:pos x="245" y="144"/>
                </a:cxn>
                <a:cxn ang="0">
                  <a:pos x="261" y="134"/>
                </a:cxn>
                <a:cxn ang="0">
                  <a:pos x="273" y="125"/>
                </a:cxn>
                <a:cxn ang="0">
                  <a:pos x="278" y="120"/>
                </a:cxn>
                <a:cxn ang="0">
                  <a:pos x="281" y="116"/>
                </a:cxn>
                <a:cxn ang="0">
                  <a:pos x="284" y="111"/>
                </a:cxn>
                <a:cxn ang="0">
                  <a:pos x="285" y="107"/>
                </a:cxn>
                <a:cxn ang="0">
                  <a:pos x="291" y="0"/>
                </a:cxn>
              </a:cxnLst>
              <a:rect l="0" t="0" r="r" b="b"/>
              <a:pathLst>
                <a:path w="291" h="175">
                  <a:moveTo>
                    <a:pt x="291" y="0"/>
                  </a:moveTo>
                  <a:lnTo>
                    <a:pt x="291" y="0"/>
                  </a:lnTo>
                  <a:lnTo>
                    <a:pt x="277" y="12"/>
                  </a:lnTo>
                  <a:lnTo>
                    <a:pt x="261" y="24"/>
                  </a:lnTo>
                  <a:lnTo>
                    <a:pt x="245" y="33"/>
                  </a:lnTo>
                  <a:lnTo>
                    <a:pt x="228" y="42"/>
                  </a:lnTo>
                  <a:lnTo>
                    <a:pt x="209" y="50"/>
                  </a:lnTo>
                  <a:lnTo>
                    <a:pt x="189" y="56"/>
                  </a:lnTo>
                  <a:lnTo>
                    <a:pt x="168" y="62"/>
                  </a:lnTo>
                  <a:lnTo>
                    <a:pt x="147" y="65"/>
                  </a:lnTo>
                  <a:lnTo>
                    <a:pt x="147" y="65"/>
                  </a:lnTo>
                  <a:lnTo>
                    <a:pt x="126" y="68"/>
                  </a:lnTo>
                  <a:lnTo>
                    <a:pt x="106" y="69"/>
                  </a:lnTo>
                  <a:lnTo>
                    <a:pt x="86" y="68"/>
                  </a:lnTo>
                  <a:lnTo>
                    <a:pt x="67" y="64"/>
                  </a:lnTo>
                  <a:lnTo>
                    <a:pt x="49" y="61"/>
                  </a:lnTo>
                  <a:lnTo>
                    <a:pt x="31" y="55"/>
                  </a:lnTo>
                  <a:lnTo>
                    <a:pt x="15" y="48"/>
                  </a:lnTo>
                  <a:lnTo>
                    <a:pt x="0" y="40"/>
                  </a:lnTo>
                  <a:lnTo>
                    <a:pt x="28" y="147"/>
                  </a:lnTo>
                  <a:lnTo>
                    <a:pt x="28" y="147"/>
                  </a:lnTo>
                  <a:lnTo>
                    <a:pt x="30" y="152"/>
                  </a:lnTo>
                  <a:lnTo>
                    <a:pt x="32" y="155"/>
                  </a:lnTo>
                  <a:lnTo>
                    <a:pt x="36" y="159"/>
                  </a:lnTo>
                  <a:lnTo>
                    <a:pt x="42" y="162"/>
                  </a:lnTo>
                  <a:lnTo>
                    <a:pt x="47" y="166"/>
                  </a:lnTo>
                  <a:lnTo>
                    <a:pt x="53" y="168"/>
                  </a:lnTo>
                  <a:lnTo>
                    <a:pt x="69" y="171"/>
                  </a:lnTo>
                  <a:lnTo>
                    <a:pt x="88" y="174"/>
                  </a:lnTo>
                  <a:lnTo>
                    <a:pt x="109" y="175"/>
                  </a:lnTo>
                  <a:lnTo>
                    <a:pt x="131" y="173"/>
                  </a:lnTo>
                  <a:lnTo>
                    <a:pt x="156" y="170"/>
                  </a:lnTo>
                  <a:lnTo>
                    <a:pt x="156" y="170"/>
                  </a:lnTo>
                  <a:lnTo>
                    <a:pt x="181" y="164"/>
                  </a:lnTo>
                  <a:lnTo>
                    <a:pt x="204" y="159"/>
                  </a:lnTo>
                  <a:lnTo>
                    <a:pt x="227" y="152"/>
                  </a:lnTo>
                  <a:lnTo>
                    <a:pt x="245" y="144"/>
                  </a:lnTo>
                  <a:lnTo>
                    <a:pt x="261" y="134"/>
                  </a:lnTo>
                  <a:lnTo>
                    <a:pt x="273" y="125"/>
                  </a:lnTo>
                  <a:lnTo>
                    <a:pt x="278" y="120"/>
                  </a:lnTo>
                  <a:lnTo>
                    <a:pt x="281" y="116"/>
                  </a:lnTo>
                  <a:lnTo>
                    <a:pt x="284" y="111"/>
                  </a:lnTo>
                  <a:lnTo>
                    <a:pt x="285" y="107"/>
                  </a:lnTo>
                  <a:lnTo>
                    <a:pt x="291"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4" name="Freeform 30"/>
            <p:cNvSpPr>
              <a:spLocks/>
            </p:cNvSpPr>
            <p:nvPr/>
          </p:nvSpPr>
          <p:spPr bwMode="auto">
            <a:xfrm>
              <a:off x="5099" y="3722"/>
              <a:ext cx="108" cy="181"/>
            </a:xfrm>
            <a:custGeom>
              <a:avLst/>
              <a:gdLst/>
              <a:ahLst/>
              <a:cxnLst>
                <a:cxn ang="0">
                  <a:pos x="86" y="5"/>
                </a:cxn>
                <a:cxn ang="0">
                  <a:pos x="86" y="5"/>
                </a:cxn>
                <a:cxn ang="0">
                  <a:pos x="79" y="13"/>
                </a:cxn>
                <a:cxn ang="0">
                  <a:pos x="72" y="23"/>
                </a:cxn>
                <a:cxn ang="0">
                  <a:pos x="64" y="37"/>
                </a:cxn>
                <a:cxn ang="0">
                  <a:pos x="55" y="56"/>
                </a:cxn>
                <a:cxn ang="0">
                  <a:pos x="51" y="66"/>
                </a:cxn>
                <a:cxn ang="0">
                  <a:pos x="48" y="79"/>
                </a:cxn>
                <a:cxn ang="0">
                  <a:pos x="45" y="92"/>
                </a:cxn>
                <a:cxn ang="0">
                  <a:pos x="43" y="107"/>
                </a:cxn>
                <a:cxn ang="0">
                  <a:pos x="41" y="124"/>
                </a:cxn>
                <a:cxn ang="0">
                  <a:pos x="41" y="141"/>
                </a:cxn>
                <a:cxn ang="0">
                  <a:pos x="41" y="141"/>
                </a:cxn>
                <a:cxn ang="0">
                  <a:pos x="33" y="143"/>
                </a:cxn>
                <a:cxn ang="0">
                  <a:pos x="25" y="146"/>
                </a:cxn>
                <a:cxn ang="0">
                  <a:pos x="17" y="149"/>
                </a:cxn>
                <a:cxn ang="0">
                  <a:pos x="9" y="154"/>
                </a:cxn>
                <a:cxn ang="0">
                  <a:pos x="3" y="161"/>
                </a:cxn>
                <a:cxn ang="0">
                  <a:pos x="1" y="164"/>
                </a:cxn>
                <a:cxn ang="0">
                  <a:pos x="0" y="168"/>
                </a:cxn>
                <a:cxn ang="0">
                  <a:pos x="0" y="172"/>
                </a:cxn>
                <a:cxn ang="0">
                  <a:pos x="1" y="177"/>
                </a:cxn>
                <a:cxn ang="0">
                  <a:pos x="1" y="177"/>
                </a:cxn>
                <a:cxn ang="0">
                  <a:pos x="5" y="179"/>
                </a:cxn>
                <a:cxn ang="0">
                  <a:pos x="11" y="181"/>
                </a:cxn>
                <a:cxn ang="0">
                  <a:pos x="19" y="181"/>
                </a:cxn>
                <a:cxn ang="0">
                  <a:pos x="64" y="161"/>
                </a:cxn>
                <a:cxn ang="0">
                  <a:pos x="64" y="161"/>
                </a:cxn>
                <a:cxn ang="0">
                  <a:pos x="65" y="160"/>
                </a:cxn>
                <a:cxn ang="0">
                  <a:pos x="67" y="156"/>
                </a:cxn>
                <a:cxn ang="0">
                  <a:pos x="68" y="152"/>
                </a:cxn>
                <a:cxn ang="0">
                  <a:pos x="68" y="149"/>
                </a:cxn>
                <a:cxn ang="0">
                  <a:pos x="67" y="146"/>
                </a:cxn>
                <a:cxn ang="0">
                  <a:pos x="59" y="138"/>
                </a:cxn>
                <a:cxn ang="0">
                  <a:pos x="59" y="138"/>
                </a:cxn>
                <a:cxn ang="0">
                  <a:pos x="59" y="125"/>
                </a:cxn>
                <a:cxn ang="0">
                  <a:pos x="59" y="112"/>
                </a:cxn>
                <a:cxn ang="0">
                  <a:pos x="61" y="94"/>
                </a:cxn>
                <a:cxn ang="0">
                  <a:pos x="64" y="85"/>
                </a:cxn>
                <a:cxn ang="0">
                  <a:pos x="66" y="76"/>
                </a:cxn>
                <a:cxn ang="0">
                  <a:pos x="69" y="66"/>
                </a:cxn>
                <a:cxn ang="0">
                  <a:pos x="75" y="56"/>
                </a:cxn>
                <a:cxn ang="0">
                  <a:pos x="81" y="47"/>
                </a:cxn>
                <a:cxn ang="0">
                  <a:pos x="88" y="36"/>
                </a:cxn>
                <a:cxn ang="0">
                  <a:pos x="97" y="28"/>
                </a:cxn>
                <a:cxn ang="0">
                  <a:pos x="108" y="19"/>
                </a:cxn>
                <a:cxn ang="0">
                  <a:pos x="108" y="19"/>
                </a:cxn>
                <a:cxn ang="0">
                  <a:pos x="108" y="14"/>
                </a:cxn>
                <a:cxn ang="0">
                  <a:pos x="108" y="11"/>
                </a:cxn>
                <a:cxn ang="0">
                  <a:pos x="108" y="6"/>
                </a:cxn>
                <a:cxn ang="0">
                  <a:pos x="105" y="2"/>
                </a:cxn>
                <a:cxn ang="0">
                  <a:pos x="103" y="1"/>
                </a:cxn>
                <a:cxn ang="0">
                  <a:pos x="101" y="0"/>
                </a:cxn>
                <a:cxn ang="0">
                  <a:pos x="98" y="0"/>
                </a:cxn>
                <a:cxn ang="0">
                  <a:pos x="95" y="1"/>
                </a:cxn>
                <a:cxn ang="0">
                  <a:pos x="86" y="5"/>
                </a:cxn>
                <a:cxn ang="0">
                  <a:pos x="86" y="5"/>
                </a:cxn>
              </a:cxnLst>
              <a:rect l="0" t="0" r="r" b="b"/>
              <a:pathLst>
                <a:path w="108" h="181">
                  <a:moveTo>
                    <a:pt x="86" y="5"/>
                  </a:moveTo>
                  <a:lnTo>
                    <a:pt x="86" y="5"/>
                  </a:lnTo>
                  <a:lnTo>
                    <a:pt x="79" y="13"/>
                  </a:lnTo>
                  <a:lnTo>
                    <a:pt x="72" y="23"/>
                  </a:lnTo>
                  <a:lnTo>
                    <a:pt x="64" y="37"/>
                  </a:lnTo>
                  <a:lnTo>
                    <a:pt x="55" y="56"/>
                  </a:lnTo>
                  <a:lnTo>
                    <a:pt x="51" y="66"/>
                  </a:lnTo>
                  <a:lnTo>
                    <a:pt x="48" y="79"/>
                  </a:lnTo>
                  <a:lnTo>
                    <a:pt x="45" y="92"/>
                  </a:lnTo>
                  <a:lnTo>
                    <a:pt x="43" y="107"/>
                  </a:lnTo>
                  <a:lnTo>
                    <a:pt x="41" y="124"/>
                  </a:lnTo>
                  <a:lnTo>
                    <a:pt x="41" y="141"/>
                  </a:lnTo>
                  <a:lnTo>
                    <a:pt x="41" y="141"/>
                  </a:lnTo>
                  <a:lnTo>
                    <a:pt x="33" y="143"/>
                  </a:lnTo>
                  <a:lnTo>
                    <a:pt x="25" y="146"/>
                  </a:lnTo>
                  <a:lnTo>
                    <a:pt x="17" y="149"/>
                  </a:lnTo>
                  <a:lnTo>
                    <a:pt x="9" y="154"/>
                  </a:lnTo>
                  <a:lnTo>
                    <a:pt x="3" y="161"/>
                  </a:lnTo>
                  <a:lnTo>
                    <a:pt x="1" y="164"/>
                  </a:lnTo>
                  <a:lnTo>
                    <a:pt x="0" y="168"/>
                  </a:lnTo>
                  <a:lnTo>
                    <a:pt x="0" y="172"/>
                  </a:lnTo>
                  <a:lnTo>
                    <a:pt x="1" y="177"/>
                  </a:lnTo>
                  <a:lnTo>
                    <a:pt x="1" y="177"/>
                  </a:lnTo>
                  <a:lnTo>
                    <a:pt x="5" y="179"/>
                  </a:lnTo>
                  <a:lnTo>
                    <a:pt x="11" y="181"/>
                  </a:lnTo>
                  <a:lnTo>
                    <a:pt x="19" y="181"/>
                  </a:lnTo>
                  <a:lnTo>
                    <a:pt x="64" y="161"/>
                  </a:lnTo>
                  <a:lnTo>
                    <a:pt x="64" y="161"/>
                  </a:lnTo>
                  <a:lnTo>
                    <a:pt x="65" y="160"/>
                  </a:lnTo>
                  <a:lnTo>
                    <a:pt x="67" y="156"/>
                  </a:lnTo>
                  <a:lnTo>
                    <a:pt x="68" y="152"/>
                  </a:lnTo>
                  <a:lnTo>
                    <a:pt x="68" y="149"/>
                  </a:lnTo>
                  <a:lnTo>
                    <a:pt x="67" y="146"/>
                  </a:lnTo>
                  <a:lnTo>
                    <a:pt x="59" y="138"/>
                  </a:lnTo>
                  <a:lnTo>
                    <a:pt x="59" y="138"/>
                  </a:lnTo>
                  <a:lnTo>
                    <a:pt x="59" y="125"/>
                  </a:lnTo>
                  <a:lnTo>
                    <a:pt x="59" y="112"/>
                  </a:lnTo>
                  <a:lnTo>
                    <a:pt x="61" y="94"/>
                  </a:lnTo>
                  <a:lnTo>
                    <a:pt x="64" y="85"/>
                  </a:lnTo>
                  <a:lnTo>
                    <a:pt x="66" y="76"/>
                  </a:lnTo>
                  <a:lnTo>
                    <a:pt x="69" y="66"/>
                  </a:lnTo>
                  <a:lnTo>
                    <a:pt x="75" y="56"/>
                  </a:lnTo>
                  <a:lnTo>
                    <a:pt x="81" y="47"/>
                  </a:lnTo>
                  <a:lnTo>
                    <a:pt x="88" y="36"/>
                  </a:lnTo>
                  <a:lnTo>
                    <a:pt x="97" y="28"/>
                  </a:lnTo>
                  <a:lnTo>
                    <a:pt x="108" y="19"/>
                  </a:lnTo>
                  <a:lnTo>
                    <a:pt x="108" y="19"/>
                  </a:lnTo>
                  <a:lnTo>
                    <a:pt x="108" y="14"/>
                  </a:lnTo>
                  <a:lnTo>
                    <a:pt x="108" y="11"/>
                  </a:lnTo>
                  <a:lnTo>
                    <a:pt x="108" y="6"/>
                  </a:lnTo>
                  <a:lnTo>
                    <a:pt x="105" y="2"/>
                  </a:lnTo>
                  <a:lnTo>
                    <a:pt x="103" y="1"/>
                  </a:lnTo>
                  <a:lnTo>
                    <a:pt x="101" y="0"/>
                  </a:lnTo>
                  <a:lnTo>
                    <a:pt x="98" y="0"/>
                  </a:lnTo>
                  <a:lnTo>
                    <a:pt x="95" y="1"/>
                  </a:lnTo>
                  <a:lnTo>
                    <a:pt x="86" y="5"/>
                  </a:lnTo>
                  <a:lnTo>
                    <a:pt x="86" y="5"/>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5" name="Freeform 31"/>
            <p:cNvSpPr>
              <a:spLocks/>
            </p:cNvSpPr>
            <p:nvPr/>
          </p:nvSpPr>
          <p:spPr bwMode="auto">
            <a:xfrm>
              <a:off x="5263" y="3714"/>
              <a:ext cx="109" cy="180"/>
            </a:xfrm>
            <a:custGeom>
              <a:avLst/>
              <a:gdLst/>
              <a:ahLst/>
              <a:cxnLst>
                <a:cxn ang="0">
                  <a:pos x="23" y="5"/>
                </a:cxn>
                <a:cxn ang="0">
                  <a:pos x="23" y="5"/>
                </a:cxn>
                <a:cxn ang="0">
                  <a:pos x="30" y="13"/>
                </a:cxn>
                <a:cxn ang="0">
                  <a:pos x="37" y="22"/>
                </a:cxn>
                <a:cxn ang="0">
                  <a:pos x="45" y="36"/>
                </a:cxn>
                <a:cxn ang="0">
                  <a:pos x="53" y="56"/>
                </a:cxn>
                <a:cxn ang="0">
                  <a:pos x="57" y="66"/>
                </a:cxn>
                <a:cxn ang="0">
                  <a:pos x="60" y="79"/>
                </a:cxn>
                <a:cxn ang="0">
                  <a:pos x="64" y="92"/>
                </a:cxn>
                <a:cxn ang="0">
                  <a:pos x="66" y="107"/>
                </a:cxn>
                <a:cxn ang="0">
                  <a:pos x="67" y="123"/>
                </a:cxn>
                <a:cxn ang="0">
                  <a:pos x="67" y="140"/>
                </a:cxn>
                <a:cxn ang="0">
                  <a:pos x="67" y="140"/>
                </a:cxn>
                <a:cxn ang="0">
                  <a:pos x="75" y="142"/>
                </a:cxn>
                <a:cxn ang="0">
                  <a:pos x="83" y="146"/>
                </a:cxn>
                <a:cxn ang="0">
                  <a:pos x="92" y="149"/>
                </a:cxn>
                <a:cxn ang="0">
                  <a:pos x="100" y="154"/>
                </a:cxn>
                <a:cxn ang="0">
                  <a:pos x="106" y="161"/>
                </a:cxn>
                <a:cxn ang="0">
                  <a:pos x="108" y="164"/>
                </a:cxn>
                <a:cxn ang="0">
                  <a:pos x="109" y="168"/>
                </a:cxn>
                <a:cxn ang="0">
                  <a:pos x="109" y="172"/>
                </a:cxn>
                <a:cxn ang="0">
                  <a:pos x="108" y="177"/>
                </a:cxn>
                <a:cxn ang="0">
                  <a:pos x="108" y="177"/>
                </a:cxn>
                <a:cxn ang="0">
                  <a:pos x="103" y="179"/>
                </a:cxn>
                <a:cxn ang="0">
                  <a:pos x="97" y="180"/>
                </a:cxn>
                <a:cxn ang="0">
                  <a:pos x="88" y="180"/>
                </a:cxn>
                <a:cxn ang="0">
                  <a:pos x="45" y="160"/>
                </a:cxn>
                <a:cxn ang="0">
                  <a:pos x="45" y="160"/>
                </a:cxn>
                <a:cxn ang="0">
                  <a:pos x="44" y="158"/>
                </a:cxn>
                <a:cxn ang="0">
                  <a:pos x="42" y="156"/>
                </a:cxn>
                <a:cxn ang="0">
                  <a:pos x="40" y="151"/>
                </a:cxn>
                <a:cxn ang="0">
                  <a:pos x="40" y="148"/>
                </a:cxn>
                <a:cxn ang="0">
                  <a:pos x="42" y="146"/>
                </a:cxn>
                <a:cxn ang="0">
                  <a:pos x="49" y="136"/>
                </a:cxn>
                <a:cxn ang="0">
                  <a:pos x="49" y="136"/>
                </a:cxn>
                <a:cxn ang="0">
                  <a:pos x="50" y="125"/>
                </a:cxn>
                <a:cxn ang="0">
                  <a:pos x="50" y="111"/>
                </a:cxn>
                <a:cxn ang="0">
                  <a:pos x="47" y="94"/>
                </a:cxn>
                <a:cxn ang="0">
                  <a:pos x="45" y="85"/>
                </a:cxn>
                <a:cxn ang="0">
                  <a:pos x="43" y="76"/>
                </a:cxn>
                <a:cxn ang="0">
                  <a:pos x="38" y="65"/>
                </a:cxn>
                <a:cxn ang="0">
                  <a:pos x="33" y="56"/>
                </a:cxn>
                <a:cxn ang="0">
                  <a:pos x="28" y="45"/>
                </a:cxn>
                <a:cxn ang="0">
                  <a:pos x="21" y="36"/>
                </a:cxn>
                <a:cxn ang="0">
                  <a:pos x="11" y="27"/>
                </a:cxn>
                <a:cxn ang="0">
                  <a:pos x="1" y="19"/>
                </a:cxn>
                <a:cxn ang="0">
                  <a:pos x="1" y="19"/>
                </a:cxn>
                <a:cxn ang="0">
                  <a:pos x="0" y="14"/>
                </a:cxn>
                <a:cxn ang="0">
                  <a:pos x="1" y="9"/>
                </a:cxn>
                <a:cxn ang="0">
                  <a:pos x="1" y="6"/>
                </a:cxn>
                <a:cxn ang="0">
                  <a:pos x="3" y="2"/>
                </a:cxn>
                <a:cxn ang="0">
                  <a:pos x="5" y="1"/>
                </a:cxn>
                <a:cxn ang="0">
                  <a:pos x="8" y="0"/>
                </a:cxn>
                <a:cxn ang="0">
                  <a:pos x="10" y="0"/>
                </a:cxn>
                <a:cxn ang="0">
                  <a:pos x="14" y="1"/>
                </a:cxn>
                <a:cxn ang="0">
                  <a:pos x="23" y="5"/>
                </a:cxn>
                <a:cxn ang="0">
                  <a:pos x="23" y="5"/>
                </a:cxn>
              </a:cxnLst>
              <a:rect l="0" t="0" r="r" b="b"/>
              <a:pathLst>
                <a:path w="109" h="180">
                  <a:moveTo>
                    <a:pt x="23" y="5"/>
                  </a:moveTo>
                  <a:lnTo>
                    <a:pt x="23" y="5"/>
                  </a:lnTo>
                  <a:lnTo>
                    <a:pt x="30" y="13"/>
                  </a:lnTo>
                  <a:lnTo>
                    <a:pt x="37" y="22"/>
                  </a:lnTo>
                  <a:lnTo>
                    <a:pt x="45" y="36"/>
                  </a:lnTo>
                  <a:lnTo>
                    <a:pt x="53" y="56"/>
                  </a:lnTo>
                  <a:lnTo>
                    <a:pt x="57" y="66"/>
                  </a:lnTo>
                  <a:lnTo>
                    <a:pt x="60" y="79"/>
                  </a:lnTo>
                  <a:lnTo>
                    <a:pt x="64" y="92"/>
                  </a:lnTo>
                  <a:lnTo>
                    <a:pt x="66" y="107"/>
                  </a:lnTo>
                  <a:lnTo>
                    <a:pt x="67" y="123"/>
                  </a:lnTo>
                  <a:lnTo>
                    <a:pt x="67" y="140"/>
                  </a:lnTo>
                  <a:lnTo>
                    <a:pt x="67" y="140"/>
                  </a:lnTo>
                  <a:lnTo>
                    <a:pt x="75" y="142"/>
                  </a:lnTo>
                  <a:lnTo>
                    <a:pt x="83" y="146"/>
                  </a:lnTo>
                  <a:lnTo>
                    <a:pt x="92" y="149"/>
                  </a:lnTo>
                  <a:lnTo>
                    <a:pt x="100" y="154"/>
                  </a:lnTo>
                  <a:lnTo>
                    <a:pt x="106" y="161"/>
                  </a:lnTo>
                  <a:lnTo>
                    <a:pt x="108" y="164"/>
                  </a:lnTo>
                  <a:lnTo>
                    <a:pt x="109" y="168"/>
                  </a:lnTo>
                  <a:lnTo>
                    <a:pt x="109" y="172"/>
                  </a:lnTo>
                  <a:lnTo>
                    <a:pt x="108" y="177"/>
                  </a:lnTo>
                  <a:lnTo>
                    <a:pt x="108" y="177"/>
                  </a:lnTo>
                  <a:lnTo>
                    <a:pt x="103" y="179"/>
                  </a:lnTo>
                  <a:lnTo>
                    <a:pt x="97" y="180"/>
                  </a:lnTo>
                  <a:lnTo>
                    <a:pt x="88" y="180"/>
                  </a:lnTo>
                  <a:lnTo>
                    <a:pt x="45" y="160"/>
                  </a:lnTo>
                  <a:lnTo>
                    <a:pt x="45" y="160"/>
                  </a:lnTo>
                  <a:lnTo>
                    <a:pt x="44" y="158"/>
                  </a:lnTo>
                  <a:lnTo>
                    <a:pt x="42" y="156"/>
                  </a:lnTo>
                  <a:lnTo>
                    <a:pt x="40" y="151"/>
                  </a:lnTo>
                  <a:lnTo>
                    <a:pt x="40" y="148"/>
                  </a:lnTo>
                  <a:lnTo>
                    <a:pt x="42" y="146"/>
                  </a:lnTo>
                  <a:lnTo>
                    <a:pt x="49" y="136"/>
                  </a:lnTo>
                  <a:lnTo>
                    <a:pt x="49" y="136"/>
                  </a:lnTo>
                  <a:lnTo>
                    <a:pt x="50" y="125"/>
                  </a:lnTo>
                  <a:lnTo>
                    <a:pt x="50" y="111"/>
                  </a:lnTo>
                  <a:lnTo>
                    <a:pt x="47" y="94"/>
                  </a:lnTo>
                  <a:lnTo>
                    <a:pt x="45" y="85"/>
                  </a:lnTo>
                  <a:lnTo>
                    <a:pt x="43" y="76"/>
                  </a:lnTo>
                  <a:lnTo>
                    <a:pt x="38" y="65"/>
                  </a:lnTo>
                  <a:lnTo>
                    <a:pt x="33" y="56"/>
                  </a:lnTo>
                  <a:lnTo>
                    <a:pt x="28" y="45"/>
                  </a:lnTo>
                  <a:lnTo>
                    <a:pt x="21" y="36"/>
                  </a:lnTo>
                  <a:lnTo>
                    <a:pt x="11" y="27"/>
                  </a:lnTo>
                  <a:lnTo>
                    <a:pt x="1" y="19"/>
                  </a:lnTo>
                  <a:lnTo>
                    <a:pt x="1" y="19"/>
                  </a:lnTo>
                  <a:lnTo>
                    <a:pt x="0" y="14"/>
                  </a:lnTo>
                  <a:lnTo>
                    <a:pt x="1" y="9"/>
                  </a:lnTo>
                  <a:lnTo>
                    <a:pt x="1" y="6"/>
                  </a:lnTo>
                  <a:lnTo>
                    <a:pt x="3" y="2"/>
                  </a:lnTo>
                  <a:lnTo>
                    <a:pt x="5" y="1"/>
                  </a:lnTo>
                  <a:lnTo>
                    <a:pt x="8" y="0"/>
                  </a:lnTo>
                  <a:lnTo>
                    <a:pt x="10" y="0"/>
                  </a:lnTo>
                  <a:lnTo>
                    <a:pt x="14" y="1"/>
                  </a:lnTo>
                  <a:lnTo>
                    <a:pt x="23" y="5"/>
                  </a:lnTo>
                  <a:lnTo>
                    <a:pt x="23" y="5"/>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6" name="Freeform 32"/>
            <p:cNvSpPr>
              <a:spLocks/>
            </p:cNvSpPr>
            <p:nvPr/>
          </p:nvSpPr>
          <p:spPr bwMode="auto">
            <a:xfrm>
              <a:off x="5014" y="3455"/>
              <a:ext cx="373" cy="234"/>
            </a:xfrm>
            <a:custGeom>
              <a:avLst/>
              <a:gdLst/>
              <a:ahLst/>
              <a:cxnLst>
                <a:cxn ang="0">
                  <a:pos x="373" y="92"/>
                </a:cxn>
                <a:cxn ang="0">
                  <a:pos x="366" y="70"/>
                </a:cxn>
                <a:cxn ang="0">
                  <a:pos x="352" y="50"/>
                </a:cxn>
                <a:cxn ang="0">
                  <a:pos x="332" y="33"/>
                </a:cxn>
                <a:cxn ang="0">
                  <a:pos x="308" y="19"/>
                </a:cxn>
                <a:cxn ang="0">
                  <a:pos x="279" y="9"/>
                </a:cxn>
                <a:cxn ang="0">
                  <a:pos x="245" y="3"/>
                </a:cxn>
                <a:cxn ang="0">
                  <a:pos x="209" y="0"/>
                </a:cxn>
                <a:cxn ang="0">
                  <a:pos x="172" y="3"/>
                </a:cxn>
                <a:cxn ang="0">
                  <a:pos x="153" y="6"/>
                </a:cxn>
                <a:cxn ang="0">
                  <a:pos x="117" y="16"/>
                </a:cxn>
                <a:cxn ang="0">
                  <a:pos x="85" y="28"/>
                </a:cxn>
                <a:cxn ang="0">
                  <a:pos x="57" y="45"/>
                </a:cxn>
                <a:cxn ang="0">
                  <a:pos x="33" y="63"/>
                </a:cxn>
                <a:cxn ang="0">
                  <a:pos x="16" y="84"/>
                </a:cxn>
                <a:cxn ang="0">
                  <a:pos x="4" y="106"/>
                </a:cxn>
                <a:cxn ang="0">
                  <a:pos x="0" y="130"/>
                </a:cxn>
                <a:cxn ang="0">
                  <a:pos x="0" y="141"/>
                </a:cxn>
                <a:cxn ang="0">
                  <a:pos x="7" y="165"/>
                </a:cxn>
                <a:cxn ang="0">
                  <a:pos x="21" y="184"/>
                </a:cxn>
                <a:cxn ang="0">
                  <a:pos x="40" y="202"/>
                </a:cxn>
                <a:cxn ang="0">
                  <a:pos x="65" y="216"/>
                </a:cxn>
                <a:cxn ang="0">
                  <a:pos x="95" y="225"/>
                </a:cxn>
                <a:cxn ang="0">
                  <a:pos x="128" y="232"/>
                </a:cxn>
                <a:cxn ang="0">
                  <a:pos x="164" y="234"/>
                </a:cxn>
                <a:cxn ang="0">
                  <a:pos x="202" y="232"/>
                </a:cxn>
                <a:cxn ang="0">
                  <a:pos x="221" y="229"/>
                </a:cxn>
                <a:cxn ang="0">
                  <a:pos x="257" y="219"/>
                </a:cxn>
                <a:cxn ang="0">
                  <a:pos x="288" y="207"/>
                </a:cxn>
                <a:cxn ang="0">
                  <a:pos x="317" y="190"/>
                </a:cxn>
                <a:cxn ang="0">
                  <a:pos x="341" y="172"/>
                </a:cxn>
                <a:cxn ang="0">
                  <a:pos x="358" y="151"/>
                </a:cxn>
                <a:cxn ang="0">
                  <a:pos x="370" y="128"/>
                </a:cxn>
                <a:cxn ang="0">
                  <a:pos x="373" y="105"/>
                </a:cxn>
                <a:cxn ang="0">
                  <a:pos x="373" y="92"/>
                </a:cxn>
              </a:cxnLst>
              <a:rect l="0" t="0" r="r" b="b"/>
              <a:pathLst>
                <a:path w="373" h="234">
                  <a:moveTo>
                    <a:pt x="373" y="92"/>
                  </a:moveTo>
                  <a:lnTo>
                    <a:pt x="373" y="92"/>
                  </a:lnTo>
                  <a:lnTo>
                    <a:pt x="371" y="81"/>
                  </a:lnTo>
                  <a:lnTo>
                    <a:pt x="366" y="70"/>
                  </a:lnTo>
                  <a:lnTo>
                    <a:pt x="360" y="60"/>
                  </a:lnTo>
                  <a:lnTo>
                    <a:pt x="352" y="50"/>
                  </a:lnTo>
                  <a:lnTo>
                    <a:pt x="343" y="41"/>
                  </a:lnTo>
                  <a:lnTo>
                    <a:pt x="332" y="33"/>
                  </a:lnTo>
                  <a:lnTo>
                    <a:pt x="321" y="26"/>
                  </a:lnTo>
                  <a:lnTo>
                    <a:pt x="308" y="19"/>
                  </a:lnTo>
                  <a:lnTo>
                    <a:pt x="294" y="13"/>
                  </a:lnTo>
                  <a:lnTo>
                    <a:pt x="279" y="9"/>
                  </a:lnTo>
                  <a:lnTo>
                    <a:pt x="263" y="5"/>
                  </a:lnTo>
                  <a:lnTo>
                    <a:pt x="245" y="3"/>
                  </a:lnTo>
                  <a:lnTo>
                    <a:pt x="228" y="0"/>
                  </a:lnTo>
                  <a:lnTo>
                    <a:pt x="209" y="0"/>
                  </a:lnTo>
                  <a:lnTo>
                    <a:pt x="190" y="0"/>
                  </a:lnTo>
                  <a:lnTo>
                    <a:pt x="172" y="3"/>
                  </a:lnTo>
                  <a:lnTo>
                    <a:pt x="172" y="3"/>
                  </a:lnTo>
                  <a:lnTo>
                    <a:pt x="153" y="6"/>
                  </a:lnTo>
                  <a:lnTo>
                    <a:pt x="135" y="10"/>
                  </a:lnTo>
                  <a:lnTo>
                    <a:pt x="117" y="16"/>
                  </a:lnTo>
                  <a:lnTo>
                    <a:pt x="101" y="21"/>
                  </a:lnTo>
                  <a:lnTo>
                    <a:pt x="85" y="28"/>
                  </a:lnTo>
                  <a:lnTo>
                    <a:pt x="69" y="35"/>
                  </a:lnTo>
                  <a:lnTo>
                    <a:pt x="57" y="45"/>
                  </a:lnTo>
                  <a:lnTo>
                    <a:pt x="44" y="54"/>
                  </a:lnTo>
                  <a:lnTo>
                    <a:pt x="33" y="63"/>
                  </a:lnTo>
                  <a:lnTo>
                    <a:pt x="24" y="74"/>
                  </a:lnTo>
                  <a:lnTo>
                    <a:pt x="16" y="84"/>
                  </a:lnTo>
                  <a:lnTo>
                    <a:pt x="9" y="95"/>
                  </a:lnTo>
                  <a:lnTo>
                    <a:pt x="4" y="106"/>
                  </a:lnTo>
                  <a:lnTo>
                    <a:pt x="1" y="118"/>
                  </a:lnTo>
                  <a:lnTo>
                    <a:pt x="0" y="130"/>
                  </a:lnTo>
                  <a:lnTo>
                    <a:pt x="0" y="141"/>
                  </a:lnTo>
                  <a:lnTo>
                    <a:pt x="0" y="141"/>
                  </a:lnTo>
                  <a:lnTo>
                    <a:pt x="3" y="153"/>
                  </a:lnTo>
                  <a:lnTo>
                    <a:pt x="7" y="165"/>
                  </a:lnTo>
                  <a:lnTo>
                    <a:pt x="12" y="174"/>
                  </a:lnTo>
                  <a:lnTo>
                    <a:pt x="21" y="184"/>
                  </a:lnTo>
                  <a:lnTo>
                    <a:pt x="30" y="194"/>
                  </a:lnTo>
                  <a:lnTo>
                    <a:pt x="40" y="202"/>
                  </a:lnTo>
                  <a:lnTo>
                    <a:pt x="52" y="209"/>
                  </a:lnTo>
                  <a:lnTo>
                    <a:pt x="65" y="216"/>
                  </a:lnTo>
                  <a:lnTo>
                    <a:pt x="80" y="220"/>
                  </a:lnTo>
                  <a:lnTo>
                    <a:pt x="95" y="225"/>
                  </a:lnTo>
                  <a:lnTo>
                    <a:pt x="111" y="230"/>
                  </a:lnTo>
                  <a:lnTo>
                    <a:pt x="128" y="232"/>
                  </a:lnTo>
                  <a:lnTo>
                    <a:pt x="145" y="233"/>
                  </a:lnTo>
                  <a:lnTo>
                    <a:pt x="164" y="234"/>
                  </a:lnTo>
                  <a:lnTo>
                    <a:pt x="182" y="233"/>
                  </a:lnTo>
                  <a:lnTo>
                    <a:pt x="202" y="232"/>
                  </a:lnTo>
                  <a:lnTo>
                    <a:pt x="202" y="232"/>
                  </a:lnTo>
                  <a:lnTo>
                    <a:pt x="221" y="229"/>
                  </a:lnTo>
                  <a:lnTo>
                    <a:pt x="239" y="224"/>
                  </a:lnTo>
                  <a:lnTo>
                    <a:pt x="257" y="219"/>
                  </a:lnTo>
                  <a:lnTo>
                    <a:pt x="273" y="214"/>
                  </a:lnTo>
                  <a:lnTo>
                    <a:pt x="288" y="207"/>
                  </a:lnTo>
                  <a:lnTo>
                    <a:pt x="303" y="198"/>
                  </a:lnTo>
                  <a:lnTo>
                    <a:pt x="317" y="190"/>
                  </a:lnTo>
                  <a:lnTo>
                    <a:pt x="329" y="181"/>
                  </a:lnTo>
                  <a:lnTo>
                    <a:pt x="341" y="172"/>
                  </a:lnTo>
                  <a:lnTo>
                    <a:pt x="350" y="161"/>
                  </a:lnTo>
                  <a:lnTo>
                    <a:pt x="358" y="151"/>
                  </a:lnTo>
                  <a:lnTo>
                    <a:pt x="364" y="139"/>
                  </a:lnTo>
                  <a:lnTo>
                    <a:pt x="370" y="128"/>
                  </a:lnTo>
                  <a:lnTo>
                    <a:pt x="372" y="117"/>
                  </a:lnTo>
                  <a:lnTo>
                    <a:pt x="373" y="105"/>
                  </a:lnTo>
                  <a:lnTo>
                    <a:pt x="373" y="92"/>
                  </a:lnTo>
                  <a:lnTo>
                    <a:pt x="373" y="9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7" name="Freeform 33"/>
            <p:cNvSpPr>
              <a:spLocks/>
            </p:cNvSpPr>
            <p:nvPr/>
          </p:nvSpPr>
          <p:spPr bwMode="auto">
            <a:xfrm>
              <a:off x="5067" y="3551"/>
              <a:ext cx="51" cy="49"/>
            </a:xfrm>
            <a:custGeom>
              <a:avLst/>
              <a:gdLst/>
              <a:ahLst/>
              <a:cxnLst>
                <a:cxn ang="0">
                  <a:pos x="29" y="43"/>
                </a:cxn>
                <a:cxn ang="0">
                  <a:pos x="29" y="43"/>
                </a:cxn>
                <a:cxn ang="0">
                  <a:pos x="39" y="42"/>
                </a:cxn>
                <a:cxn ang="0">
                  <a:pos x="47" y="42"/>
                </a:cxn>
                <a:cxn ang="0">
                  <a:pos x="47" y="42"/>
                </a:cxn>
                <a:cxn ang="0">
                  <a:pos x="49" y="37"/>
                </a:cxn>
                <a:cxn ang="0">
                  <a:pos x="49" y="37"/>
                </a:cxn>
                <a:cxn ang="0">
                  <a:pos x="51" y="32"/>
                </a:cxn>
                <a:cxn ang="0">
                  <a:pos x="51" y="27"/>
                </a:cxn>
                <a:cxn ang="0">
                  <a:pos x="51" y="21"/>
                </a:cxn>
                <a:cxn ang="0">
                  <a:pos x="50" y="16"/>
                </a:cxn>
                <a:cxn ang="0">
                  <a:pos x="48" y="12"/>
                </a:cxn>
                <a:cxn ang="0">
                  <a:pos x="44" y="8"/>
                </a:cxn>
                <a:cxn ang="0">
                  <a:pos x="41" y="5"/>
                </a:cxn>
                <a:cxn ang="0">
                  <a:pos x="36" y="2"/>
                </a:cxn>
                <a:cxn ang="0">
                  <a:pos x="36" y="2"/>
                </a:cxn>
                <a:cxn ang="0">
                  <a:pos x="32" y="0"/>
                </a:cxn>
                <a:cxn ang="0">
                  <a:pos x="27" y="0"/>
                </a:cxn>
                <a:cxn ang="0">
                  <a:pos x="22" y="1"/>
                </a:cxn>
                <a:cxn ang="0">
                  <a:pos x="16" y="3"/>
                </a:cxn>
                <a:cxn ang="0">
                  <a:pos x="13" y="6"/>
                </a:cxn>
                <a:cxn ang="0">
                  <a:pos x="8" y="9"/>
                </a:cxn>
                <a:cxn ang="0">
                  <a:pos x="5" y="14"/>
                </a:cxn>
                <a:cxn ang="0">
                  <a:pos x="2" y="19"/>
                </a:cxn>
                <a:cxn ang="0">
                  <a:pos x="2" y="19"/>
                </a:cxn>
                <a:cxn ang="0">
                  <a:pos x="0" y="27"/>
                </a:cxn>
                <a:cxn ang="0">
                  <a:pos x="0" y="35"/>
                </a:cxn>
                <a:cxn ang="0">
                  <a:pos x="2" y="43"/>
                </a:cxn>
                <a:cxn ang="0">
                  <a:pos x="7" y="49"/>
                </a:cxn>
                <a:cxn ang="0">
                  <a:pos x="7" y="49"/>
                </a:cxn>
                <a:cxn ang="0">
                  <a:pos x="16" y="45"/>
                </a:cxn>
                <a:cxn ang="0">
                  <a:pos x="29" y="43"/>
                </a:cxn>
                <a:cxn ang="0">
                  <a:pos x="29" y="43"/>
                </a:cxn>
              </a:cxnLst>
              <a:rect l="0" t="0" r="r" b="b"/>
              <a:pathLst>
                <a:path w="51" h="49">
                  <a:moveTo>
                    <a:pt x="29" y="43"/>
                  </a:moveTo>
                  <a:lnTo>
                    <a:pt x="29" y="43"/>
                  </a:lnTo>
                  <a:lnTo>
                    <a:pt x="39" y="42"/>
                  </a:lnTo>
                  <a:lnTo>
                    <a:pt x="47" y="42"/>
                  </a:lnTo>
                  <a:lnTo>
                    <a:pt x="47" y="42"/>
                  </a:lnTo>
                  <a:lnTo>
                    <a:pt x="49" y="37"/>
                  </a:lnTo>
                  <a:lnTo>
                    <a:pt x="49" y="37"/>
                  </a:lnTo>
                  <a:lnTo>
                    <a:pt x="51" y="32"/>
                  </a:lnTo>
                  <a:lnTo>
                    <a:pt x="51" y="27"/>
                  </a:lnTo>
                  <a:lnTo>
                    <a:pt x="51" y="21"/>
                  </a:lnTo>
                  <a:lnTo>
                    <a:pt x="50" y="16"/>
                  </a:lnTo>
                  <a:lnTo>
                    <a:pt x="48" y="12"/>
                  </a:lnTo>
                  <a:lnTo>
                    <a:pt x="44" y="8"/>
                  </a:lnTo>
                  <a:lnTo>
                    <a:pt x="41" y="5"/>
                  </a:lnTo>
                  <a:lnTo>
                    <a:pt x="36" y="2"/>
                  </a:lnTo>
                  <a:lnTo>
                    <a:pt x="36" y="2"/>
                  </a:lnTo>
                  <a:lnTo>
                    <a:pt x="32" y="0"/>
                  </a:lnTo>
                  <a:lnTo>
                    <a:pt x="27" y="0"/>
                  </a:lnTo>
                  <a:lnTo>
                    <a:pt x="22" y="1"/>
                  </a:lnTo>
                  <a:lnTo>
                    <a:pt x="16" y="3"/>
                  </a:lnTo>
                  <a:lnTo>
                    <a:pt x="13" y="6"/>
                  </a:lnTo>
                  <a:lnTo>
                    <a:pt x="8" y="9"/>
                  </a:lnTo>
                  <a:lnTo>
                    <a:pt x="5" y="14"/>
                  </a:lnTo>
                  <a:lnTo>
                    <a:pt x="2" y="19"/>
                  </a:lnTo>
                  <a:lnTo>
                    <a:pt x="2" y="19"/>
                  </a:lnTo>
                  <a:lnTo>
                    <a:pt x="0" y="27"/>
                  </a:lnTo>
                  <a:lnTo>
                    <a:pt x="0" y="35"/>
                  </a:lnTo>
                  <a:lnTo>
                    <a:pt x="2" y="43"/>
                  </a:lnTo>
                  <a:lnTo>
                    <a:pt x="7" y="49"/>
                  </a:lnTo>
                  <a:lnTo>
                    <a:pt x="7" y="49"/>
                  </a:lnTo>
                  <a:lnTo>
                    <a:pt x="16" y="45"/>
                  </a:lnTo>
                  <a:lnTo>
                    <a:pt x="29" y="43"/>
                  </a:lnTo>
                  <a:lnTo>
                    <a:pt x="29" y="43"/>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8" name="Freeform 34"/>
            <p:cNvSpPr>
              <a:spLocks/>
            </p:cNvSpPr>
            <p:nvPr/>
          </p:nvSpPr>
          <p:spPr bwMode="auto">
            <a:xfrm>
              <a:off x="5204" y="3535"/>
              <a:ext cx="53" cy="50"/>
            </a:xfrm>
            <a:custGeom>
              <a:avLst/>
              <a:gdLst/>
              <a:ahLst/>
              <a:cxnLst>
                <a:cxn ang="0">
                  <a:pos x="14" y="50"/>
                </a:cxn>
                <a:cxn ang="0">
                  <a:pos x="14" y="50"/>
                </a:cxn>
                <a:cxn ang="0">
                  <a:pos x="26" y="47"/>
                </a:cxn>
                <a:cxn ang="0">
                  <a:pos x="39" y="45"/>
                </a:cxn>
                <a:cxn ang="0">
                  <a:pos x="39" y="45"/>
                </a:cxn>
                <a:cxn ang="0">
                  <a:pos x="49" y="44"/>
                </a:cxn>
                <a:cxn ang="0">
                  <a:pos x="49" y="44"/>
                </a:cxn>
                <a:cxn ang="0">
                  <a:pos x="52" y="37"/>
                </a:cxn>
                <a:cxn ang="0">
                  <a:pos x="53" y="30"/>
                </a:cxn>
                <a:cxn ang="0">
                  <a:pos x="52" y="22"/>
                </a:cxn>
                <a:cxn ang="0">
                  <a:pos x="48" y="15"/>
                </a:cxn>
                <a:cxn ang="0">
                  <a:pos x="48" y="15"/>
                </a:cxn>
                <a:cxn ang="0">
                  <a:pos x="45" y="10"/>
                </a:cxn>
                <a:cxn ang="0">
                  <a:pos x="41" y="5"/>
                </a:cxn>
                <a:cxn ang="0">
                  <a:pos x="37" y="3"/>
                </a:cxn>
                <a:cxn ang="0">
                  <a:pos x="32" y="1"/>
                </a:cxn>
                <a:cxn ang="0">
                  <a:pos x="27" y="0"/>
                </a:cxn>
                <a:cxn ang="0">
                  <a:pos x="21" y="0"/>
                </a:cxn>
                <a:cxn ang="0">
                  <a:pos x="17" y="1"/>
                </a:cxn>
                <a:cxn ang="0">
                  <a:pos x="12" y="2"/>
                </a:cxn>
                <a:cxn ang="0">
                  <a:pos x="12" y="2"/>
                </a:cxn>
                <a:cxn ang="0">
                  <a:pos x="9" y="5"/>
                </a:cxn>
                <a:cxn ang="0">
                  <a:pos x="5" y="9"/>
                </a:cxn>
                <a:cxn ang="0">
                  <a:pos x="3" y="14"/>
                </a:cxn>
                <a:cxn ang="0">
                  <a:pos x="2" y="18"/>
                </a:cxn>
                <a:cxn ang="0">
                  <a:pos x="0" y="24"/>
                </a:cxn>
                <a:cxn ang="0">
                  <a:pos x="0" y="29"/>
                </a:cxn>
                <a:cxn ang="0">
                  <a:pos x="3" y="35"/>
                </a:cxn>
                <a:cxn ang="0">
                  <a:pos x="5" y="39"/>
                </a:cxn>
                <a:cxn ang="0">
                  <a:pos x="5" y="39"/>
                </a:cxn>
                <a:cxn ang="0">
                  <a:pos x="10" y="45"/>
                </a:cxn>
                <a:cxn ang="0">
                  <a:pos x="14" y="50"/>
                </a:cxn>
                <a:cxn ang="0">
                  <a:pos x="14" y="50"/>
                </a:cxn>
              </a:cxnLst>
              <a:rect l="0" t="0" r="r" b="b"/>
              <a:pathLst>
                <a:path w="53" h="50">
                  <a:moveTo>
                    <a:pt x="14" y="50"/>
                  </a:moveTo>
                  <a:lnTo>
                    <a:pt x="14" y="50"/>
                  </a:lnTo>
                  <a:lnTo>
                    <a:pt x="26" y="47"/>
                  </a:lnTo>
                  <a:lnTo>
                    <a:pt x="39" y="45"/>
                  </a:lnTo>
                  <a:lnTo>
                    <a:pt x="39" y="45"/>
                  </a:lnTo>
                  <a:lnTo>
                    <a:pt x="49" y="44"/>
                  </a:lnTo>
                  <a:lnTo>
                    <a:pt x="49" y="44"/>
                  </a:lnTo>
                  <a:lnTo>
                    <a:pt x="52" y="37"/>
                  </a:lnTo>
                  <a:lnTo>
                    <a:pt x="53" y="30"/>
                  </a:lnTo>
                  <a:lnTo>
                    <a:pt x="52" y="22"/>
                  </a:lnTo>
                  <a:lnTo>
                    <a:pt x="48" y="15"/>
                  </a:lnTo>
                  <a:lnTo>
                    <a:pt x="48" y="15"/>
                  </a:lnTo>
                  <a:lnTo>
                    <a:pt x="45" y="10"/>
                  </a:lnTo>
                  <a:lnTo>
                    <a:pt x="41" y="5"/>
                  </a:lnTo>
                  <a:lnTo>
                    <a:pt x="37" y="3"/>
                  </a:lnTo>
                  <a:lnTo>
                    <a:pt x="32" y="1"/>
                  </a:lnTo>
                  <a:lnTo>
                    <a:pt x="27" y="0"/>
                  </a:lnTo>
                  <a:lnTo>
                    <a:pt x="21" y="0"/>
                  </a:lnTo>
                  <a:lnTo>
                    <a:pt x="17" y="1"/>
                  </a:lnTo>
                  <a:lnTo>
                    <a:pt x="12" y="2"/>
                  </a:lnTo>
                  <a:lnTo>
                    <a:pt x="12" y="2"/>
                  </a:lnTo>
                  <a:lnTo>
                    <a:pt x="9" y="5"/>
                  </a:lnTo>
                  <a:lnTo>
                    <a:pt x="5" y="9"/>
                  </a:lnTo>
                  <a:lnTo>
                    <a:pt x="3" y="14"/>
                  </a:lnTo>
                  <a:lnTo>
                    <a:pt x="2" y="18"/>
                  </a:lnTo>
                  <a:lnTo>
                    <a:pt x="0" y="24"/>
                  </a:lnTo>
                  <a:lnTo>
                    <a:pt x="0" y="29"/>
                  </a:lnTo>
                  <a:lnTo>
                    <a:pt x="3" y="35"/>
                  </a:lnTo>
                  <a:lnTo>
                    <a:pt x="5" y="39"/>
                  </a:lnTo>
                  <a:lnTo>
                    <a:pt x="5" y="39"/>
                  </a:lnTo>
                  <a:lnTo>
                    <a:pt x="10" y="45"/>
                  </a:lnTo>
                  <a:lnTo>
                    <a:pt x="14" y="50"/>
                  </a:lnTo>
                  <a:lnTo>
                    <a:pt x="14" y="5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9" name="Freeform 35"/>
            <p:cNvSpPr>
              <a:spLocks/>
            </p:cNvSpPr>
            <p:nvPr/>
          </p:nvSpPr>
          <p:spPr bwMode="auto">
            <a:xfrm>
              <a:off x="5083" y="3572"/>
              <a:ext cx="24" cy="36"/>
            </a:xfrm>
            <a:custGeom>
              <a:avLst/>
              <a:gdLst/>
              <a:ahLst/>
              <a:cxnLst>
                <a:cxn ang="0">
                  <a:pos x="24" y="16"/>
                </a:cxn>
                <a:cxn ang="0">
                  <a:pos x="24" y="16"/>
                </a:cxn>
                <a:cxn ang="0">
                  <a:pos x="21" y="9"/>
                </a:cxn>
                <a:cxn ang="0">
                  <a:pos x="18" y="4"/>
                </a:cxn>
                <a:cxn ang="0">
                  <a:pos x="14" y="1"/>
                </a:cxn>
                <a:cxn ang="0">
                  <a:pos x="12" y="0"/>
                </a:cxn>
                <a:cxn ang="0">
                  <a:pos x="10" y="0"/>
                </a:cxn>
                <a:cxn ang="0">
                  <a:pos x="10" y="0"/>
                </a:cxn>
                <a:cxn ang="0">
                  <a:pos x="7" y="1"/>
                </a:cxn>
                <a:cxn ang="0">
                  <a:pos x="5" y="2"/>
                </a:cxn>
                <a:cxn ang="0">
                  <a:pos x="2" y="7"/>
                </a:cxn>
                <a:cxn ang="0">
                  <a:pos x="0" y="13"/>
                </a:cxn>
                <a:cxn ang="0">
                  <a:pos x="0" y="20"/>
                </a:cxn>
                <a:cxn ang="0">
                  <a:pos x="0" y="20"/>
                </a:cxn>
                <a:cxn ang="0">
                  <a:pos x="2" y="25"/>
                </a:cxn>
                <a:cxn ang="0">
                  <a:pos x="5" y="31"/>
                </a:cxn>
                <a:cxn ang="0">
                  <a:pos x="10" y="35"/>
                </a:cxn>
                <a:cxn ang="0">
                  <a:pos x="12" y="35"/>
                </a:cxn>
                <a:cxn ang="0">
                  <a:pos x="14" y="36"/>
                </a:cxn>
                <a:cxn ang="0">
                  <a:pos x="14" y="36"/>
                </a:cxn>
                <a:cxn ang="0">
                  <a:pos x="17" y="35"/>
                </a:cxn>
                <a:cxn ang="0">
                  <a:pos x="18" y="34"/>
                </a:cxn>
                <a:cxn ang="0">
                  <a:pos x="21" y="29"/>
                </a:cxn>
                <a:cxn ang="0">
                  <a:pos x="24" y="23"/>
                </a:cxn>
                <a:cxn ang="0">
                  <a:pos x="24" y="16"/>
                </a:cxn>
                <a:cxn ang="0">
                  <a:pos x="24" y="16"/>
                </a:cxn>
              </a:cxnLst>
              <a:rect l="0" t="0" r="r" b="b"/>
              <a:pathLst>
                <a:path w="24" h="36">
                  <a:moveTo>
                    <a:pt x="24" y="16"/>
                  </a:moveTo>
                  <a:lnTo>
                    <a:pt x="24" y="16"/>
                  </a:lnTo>
                  <a:lnTo>
                    <a:pt x="21" y="9"/>
                  </a:lnTo>
                  <a:lnTo>
                    <a:pt x="18" y="4"/>
                  </a:lnTo>
                  <a:lnTo>
                    <a:pt x="14" y="1"/>
                  </a:lnTo>
                  <a:lnTo>
                    <a:pt x="12" y="0"/>
                  </a:lnTo>
                  <a:lnTo>
                    <a:pt x="10" y="0"/>
                  </a:lnTo>
                  <a:lnTo>
                    <a:pt x="10" y="0"/>
                  </a:lnTo>
                  <a:lnTo>
                    <a:pt x="7" y="1"/>
                  </a:lnTo>
                  <a:lnTo>
                    <a:pt x="5" y="2"/>
                  </a:lnTo>
                  <a:lnTo>
                    <a:pt x="2" y="7"/>
                  </a:lnTo>
                  <a:lnTo>
                    <a:pt x="0" y="13"/>
                  </a:lnTo>
                  <a:lnTo>
                    <a:pt x="0" y="20"/>
                  </a:lnTo>
                  <a:lnTo>
                    <a:pt x="0" y="20"/>
                  </a:lnTo>
                  <a:lnTo>
                    <a:pt x="2" y="25"/>
                  </a:lnTo>
                  <a:lnTo>
                    <a:pt x="5" y="31"/>
                  </a:lnTo>
                  <a:lnTo>
                    <a:pt x="10" y="35"/>
                  </a:lnTo>
                  <a:lnTo>
                    <a:pt x="12" y="35"/>
                  </a:lnTo>
                  <a:lnTo>
                    <a:pt x="14" y="36"/>
                  </a:lnTo>
                  <a:lnTo>
                    <a:pt x="14" y="36"/>
                  </a:lnTo>
                  <a:lnTo>
                    <a:pt x="17" y="35"/>
                  </a:lnTo>
                  <a:lnTo>
                    <a:pt x="18" y="34"/>
                  </a:lnTo>
                  <a:lnTo>
                    <a:pt x="21" y="29"/>
                  </a:lnTo>
                  <a:lnTo>
                    <a:pt x="24" y="23"/>
                  </a:lnTo>
                  <a:lnTo>
                    <a:pt x="24" y="16"/>
                  </a:lnTo>
                  <a:lnTo>
                    <a:pt x="24" y="16"/>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0" name="Freeform 36"/>
            <p:cNvSpPr>
              <a:spLocks/>
            </p:cNvSpPr>
            <p:nvPr/>
          </p:nvSpPr>
          <p:spPr bwMode="auto">
            <a:xfrm>
              <a:off x="5220" y="3556"/>
              <a:ext cx="23" cy="34"/>
            </a:xfrm>
            <a:custGeom>
              <a:avLst/>
              <a:gdLst/>
              <a:ahLst/>
              <a:cxnLst>
                <a:cxn ang="0">
                  <a:pos x="23" y="15"/>
                </a:cxn>
                <a:cxn ang="0">
                  <a:pos x="23" y="15"/>
                </a:cxn>
                <a:cxn ang="0">
                  <a:pos x="21" y="9"/>
                </a:cxn>
                <a:cxn ang="0">
                  <a:pos x="18" y="3"/>
                </a:cxn>
                <a:cxn ang="0">
                  <a:pos x="14" y="0"/>
                </a:cxn>
                <a:cxn ang="0">
                  <a:pos x="11" y="0"/>
                </a:cxn>
                <a:cxn ang="0">
                  <a:pos x="9" y="0"/>
                </a:cxn>
                <a:cxn ang="0">
                  <a:pos x="9" y="0"/>
                </a:cxn>
                <a:cxn ang="0">
                  <a:pos x="7" y="0"/>
                </a:cxn>
                <a:cxn ang="0">
                  <a:pos x="4" y="1"/>
                </a:cxn>
                <a:cxn ang="0">
                  <a:pos x="2" y="5"/>
                </a:cxn>
                <a:cxn ang="0">
                  <a:pos x="0" y="11"/>
                </a:cxn>
                <a:cxn ang="0">
                  <a:pos x="0" y="18"/>
                </a:cxn>
                <a:cxn ang="0">
                  <a:pos x="0" y="18"/>
                </a:cxn>
                <a:cxn ang="0">
                  <a:pos x="2" y="25"/>
                </a:cxn>
                <a:cxn ang="0">
                  <a:pos x="4" y="30"/>
                </a:cxn>
                <a:cxn ang="0">
                  <a:pos x="9" y="33"/>
                </a:cxn>
                <a:cxn ang="0">
                  <a:pos x="11" y="34"/>
                </a:cxn>
                <a:cxn ang="0">
                  <a:pos x="14" y="34"/>
                </a:cxn>
                <a:cxn ang="0">
                  <a:pos x="14" y="34"/>
                </a:cxn>
                <a:cxn ang="0">
                  <a:pos x="16" y="33"/>
                </a:cxn>
                <a:cxn ang="0">
                  <a:pos x="18" y="32"/>
                </a:cxn>
                <a:cxn ang="0">
                  <a:pos x="22" y="29"/>
                </a:cxn>
                <a:cxn ang="0">
                  <a:pos x="23" y="22"/>
                </a:cxn>
                <a:cxn ang="0">
                  <a:pos x="23" y="15"/>
                </a:cxn>
                <a:cxn ang="0">
                  <a:pos x="23" y="15"/>
                </a:cxn>
              </a:cxnLst>
              <a:rect l="0" t="0" r="r" b="b"/>
              <a:pathLst>
                <a:path w="23" h="34">
                  <a:moveTo>
                    <a:pt x="23" y="15"/>
                  </a:moveTo>
                  <a:lnTo>
                    <a:pt x="23" y="15"/>
                  </a:lnTo>
                  <a:lnTo>
                    <a:pt x="21" y="9"/>
                  </a:lnTo>
                  <a:lnTo>
                    <a:pt x="18" y="3"/>
                  </a:lnTo>
                  <a:lnTo>
                    <a:pt x="14" y="0"/>
                  </a:lnTo>
                  <a:lnTo>
                    <a:pt x="11" y="0"/>
                  </a:lnTo>
                  <a:lnTo>
                    <a:pt x="9" y="0"/>
                  </a:lnTo>
                  <a:lnTo>
                    <a:pt x="9" y="0"/>
                  </a:lnTo>
                  <a:lnTo>
                    <a:pt x="7" y="0"/>
                  </a:lnTo>
                  <a:lnTo>
                    <a:pt x="4" y="1"/>
                  </a:lnTo>
                  <a:lnTo>
                    <a:pt x="2" y="5"/>
                  </a:lnTo>
                  <a:lnTo>
                    <a:pt x="0" y="11"/>
                  </a:lnTo>
                  <a:lnTo>
                    <a:pt x="0" y="18"/>
                  </a:lnTo>
                  <a:lnTo>
                    <a:pt x="0" y="18"/>
                  </a:lnTo>
                  <a:lnTo>
                    <a:pt x="2" y="25"/>
                  </a:lnTo>
                  <a:lnTo>
                    <a:pt x="4" y="30"/>
                  </a:lnTo>
                  <a:lnTo>
                    <a:pt x="9" y="33"/>
                  </a:lnTo>
                  <a:lnTo>
                    <a:pt x="11" y="34"/>
                  </a:lnTo>
                  <a:lnTo>
                    <a:pt x="14" y="34"/>
                  </a:lnTo>
                  <a:lnTo>
                    <a:pt x="14" y="34"/>
                  </a:lnTo>
                  <a:lnTo>
                    <a:pt x="16" y="33"/>
                  </a:lnTo>
                  <a:lnTo>
                    <a:pt x="18" y="32"/>
                  </a:lnTo>
                  <a:lnTo>
                    <a:pt x="22" y="29"/>
                  </a:lnTo>
                  <a:lnTo>
                    <a:pt x="23" y="22"/>
                  </a:lnTo>
                  <a:lnTo>
                    <a:pt x="23" y="15"/>
                  </a:lnTo>
                  <a:lnTo>
                    <a:pt x="23" y="15"/>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1" name="Freeform 37"/>
            <p:cNvSpPr>
              <a:spLocks/>
            </p:cNvSpPr>
            <p:nvPr/>
          </p:nvSpPr>
          <p:spPr bwMode="auto">
            <a:xfrm>
              <a:off x="5092" y="3679"/>
              <a:ext cx="25" cy="7"/>
            </a:xfrm>
            <a:custGeom>
              <a:avLst/>
              <a:gdLst/>
              <a:ahLst/>
              <a:cxnLst>
                <a:cxn ang="0">
                  <a:pos x="11" y="0"/>
                </a:cxn>
                <a:cxn ang="0">
                  <a:pos x="25" y="3"/>
                </a:cxn>
                <a:cxn ang="0">
                  <a:pos x="10" y="7"/>
                </a:cxn>
                <a:cxn ang="0">
                  <a:pos x="0" y="2"/>
                </a:cxn>
                <a:cxn ang="0">
                  <a:pos x="11" y="0"/>
                </a:cxn>
              </a:cxnLst>
              <a:rect l="0" t="0" r="r" b="b"/>
              <a:pathLst>
                <a:path w="25" h="7">
                  <a:moveTo>
                    <a:pt x="11" y="0"/>
                  </a:moveTo>
                  <a:lnTo>
                    <a:pt x="25" y="3"/>
                  </a:lnTo>
                  <a:lnTo>
                    <a:pt x="10" y="7"/>
                  </a:lnTo>
                  <a:lnTo>
                    <a:pt x="0" y="2"/>
                  </a:lnTo>
                  <a:lnTo>
                    <a:pt x="11"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2" name="Freeform 38"/>
            <p:cNvSpPr>
              <a:spLocks/>
            </p:cNvSpPr>
            <p:nvPr/>
          </p:nvSpPr>
          <p:spPr bwMode="auto">
            <a:xfrm>
              <a:off x="5101" y="3628"/>
              <a:ext cx="126" cy="14"/>
            </a:xfrm>
            <a:custGeom>
              <a:avLst/>
              <a:gdLst/>
              <a:ahLst/>
              <a:cxnLst>
                <a:cxn ang="0">
                  <a:pos x="126" y="14"/>
                </a:cxn>
                <a:cxn ang="0">
                  <a:pos x="126" y="14"/>
                </a:cxn>
                <a:cxn ang="0">
                  <a:pos x="114" y="9"/>
                </a:cxn>
                <a:cxn ang="0">
                  <a:pos x="101" y="6"/>
                </a:cxn>
                <a:cxn ang="0">
                  <a:pos x="84" y="2"/>
                </a:cxn>
                <a:cxn ang="0">
                  <a:pos x="65" y="0"/>
                </a:cxn>
                <a:cxn ang="0">
                  <a:pos x="55" y="0"/>
                </a:cxn>
                <a:cxn ang="0">
                  <a:pos x="44" y="1"/>
                </a:cxn>
                <a:cxn ang="0">
                  <a:pos x="32" y="2"/>
                </a:cxn>
                <a:cxn ang="0">
                  <a:pos x="22" y="4"/>
                </a:cxn>
                <a:cxn ang="0">
                  <a:pos x="10" y="8"/>
                </a:cxn>
                <a:cxn ang="0">
                  <a:pos x="0" y="13"/>
                </a:cxn>
                <a:cxn ang="0">
                  <a:pos x="0" y="13"/>
                </a:cxn>
                <a:cxn ang="0">
                  <a:pos x="9" y="11"/>
                </a:cxn>
                <a:cxn ang="0">
                  <a:pos x="36" y="9"/>
                </a:cxn>
                <a:cxn ang="0">
                  <a:pos x="55" y="8"/>
                </a:cxn>
                <a:cxn ang="0">
                  <a:pos x="76" y="9"/>
                </a:cxn>
                <a:cxn ang="0">
                  <a:pos x="100" y="10"/>
                </a:cxn>
                <a:cxn ang="0">
                  <a:pos x="126" y="14"/>
                </a:cxn>
                <a:cxn ang="0">
                  <a:pos x="126" y="14"/>
                </a:cxn>
              </a:cxnLst>
              <a:rect l="0" t="0" r="r" b="b"/>
              <a:pathLst>
                <a:path w="126" h="14">
                  <a:moveTo>
                    <a:pt x="126" y="14"/>
                  </a:moveTo>
                  <a:lnTo>
                    <a:pt x="126" y="14"/>
                  </a:lnTo>
                  <a:lnTo>
                    <a:pt x="114" y="9"/>
                  </a:lnTo>
                  <a:lnTo>
                    <a:pt x="101" y="6"/>
                  </a:lnTo>
                  <a:lnTo>
                    <a:pt x="84" y="2"/>
                  </a:lnTo>
                  <a:lnTo>
                    <a:pt x="65" y="0"/>
                  </a:lnTo>
                  <a:lnTo>
                    <a:pt x="55" y="0"/>
                  </a:lnTo>
                  <a:lnTo>
                    <a:pt x="44" y="1"/>
                  </a:lnTo>
                  <a:lnTo>
                    <a:pt x="32" y="2"/>
                  </a:lnTo>
                  <a:lnTo>
                    <a:pt x="22" y="4"/>
                  </a:lnTo>
                  <a:lnTo>
                    <a:pt x="10" y="8"/>
                  </a:lnTo>
                  <a:lnTo>
                    <a:pt x="0" y="13"/>
                  </a:lnTo>
                  <a:lnTo>
                    <a:pt x="0" y="13"/>
                  </a:lnTo>
                  <a:lnTo>
                    <a:pt x="9" y="11"/>
                  </a:lnTo>
                  <a:lnTo>
                    <a:pt x="36" y="9"/>
                  </a:lnTo>
                  <a:lnTo>
                    <a:pt x="55" y="8"/>
                  </a:lnTo>
                  <a:lnTo>
                    <a:pt x="76" y="9"/>
                  </a:lnTo>
                  <a:lnTo>
                    <a:pt x="100" y="10"/>
                  </a:lnTo>
                  <a:lnTo>
                    <a:pt x="126" y="14"/>
                  </a:lnTo>
                  <a:lnTo>
                    <a:pt x="126" y="14"/>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3" name="Freeform 39"/>
            <p:cNvSpPr>
              <a:spLocks/>
            </p:cNvSpPr>
            <p:nvPr/>
          </p:nvSpPr>
          <p:spPr bwMode="auto">
            <a:xfrm>
              <a:off x="5334" y="3438"/>
              <a:ext cx="101" cy="261"/>
            </a:xfrm>
            <a:custGeom>
              <a:avLst/>
              <a:gdLst/>
              <a:ahLst/>
              <a:cxnLst>
                <a:cxn ang="0">
                  <a:pos x="24" y="198"/>
                </a:cxn>
                <a:cxn ang="0">
                  <a:pos x="24" y="198"/>
                </a:cxn>
                <a:cxn ang="0">
                  <a:pos x="33" y="186"/>
                </a:cxn>
                <a:cxn ang="0">
                  <a:pos x="54" y="162"/>
                </a:cxn>
                <a:cxn ang="0">
                  <a:pos x="66" y="147"/>
                </a:cxn>
                <a:cxn ang="0">
                  <a:pos x="75" y="134"/>
                </a:cxn>
                <a:cxn ang="0">
                  <a:pos x="81" y="125"/>
                </a:cxn>
                <a:cxn ang="0">
                  <a:pos x="82" y="120"/>
                </a:cxn>
                <a:cxn ang="0">
                  <a:pos x="81" y="118"/>
                </a:cxn>
                <a:cxn ang="0">
                  <a:pos x="81" y="118"/>
                </a:cxn>
                <a:cxn ang="0">
                  <a:pos x="79" y="105"/>
                </a:cxn>
                <a:cxn ang="0">
                  <a:pos x="76" y="91"/>
                </a:cxn>
                <a:cxn ang="0">
                  <a:pos x="72" y="74"/>
                </a:cxn>
                <a:cxn ang="0">
                  <a:pos x="67" y="58"/>
                </a:cxn>
                <a:cxn ang="0">
                  <a:pos x="60" y="44"/>
                </a:cxn>
                <a:cxn ang="0">
                  <a:pos x="55" y="38"/>
                </a:cxn>
                <a:cxn ang="0">
                  <a:pos x="52" y="33"/>
                </a:cxn>
                <a:cxn ang="0">
                  <a:pos x="47" y="29"/>
                </a:cxn>
                <a:cxn ang="0">
                  <a:pos x="42" y="28"/>
                </a:cxn>
                <a:cxn ang="0">
                  <a:pos x="42" y="28"/>
                </a:cxn>
                <a:cxn ang="0">
                  <a:pos x="40" y="30"/>
                </a:cxn>
                <a:cxn ang="0">
                  <a:pos x="35" y="34"/>
                </a:cxn>
                <a:cxn ang="0">
                  <a:pos x="31" y="36"/>
                </a:cxn>
                <a:cxn ang="0">
                  <a:pos x="28" y="36"/>
                </a:cxn>
                <a:cxn ang="0">
                  <a:pos x="23" y="35"/>
                </a:cxn>
                <a:cxn ang="0">
                  <a:pos x="19" y="31"/>
                </a:cxn>
                <a:cxn ang="0">
                  <a:pos x="0" y="31"/>
                </a:cxn>
                <a:cxn ang="0">
                  <a:pos x="0" y="31"/>
                </a:cxn>
                <a:cxn ang="0">
                  <a:pos x="0" y="27"/>
                </a:cxn>
                <a:cxn ang="0">
                  <a:pos x="0" y="22"/>
                </a:cxn>
                <a:cxn ang="0">
                  <a:pos x="2" y="17"/>
                </a:cxn>
                <a:cxn ang="0">
                  <a:pos x="5" y="12"/>
                </a:cxn>
                <a:cxn ang="0">
                  <a:pos x="12" y="7"/>
                </a:cxn>
                <a:cxn ang="0">
                  <a:pos x="23" y="2"/>
                </a:cxn>
                <a:cxn ang="0">
                  <a:pos x="37" y="0"/>
                </a:cxn>
                <a:cxn ang="0">
                  <a:pos x="68" y="21"/>
                </a:cxn>
                <a:cxn ang="0">
                  <a:pos x="68" y="21"/>
                </a:cxn>
                <a:cxn ang="0">
                  <a:pos x="76" y="37"/>
                </a:cxn>
                <a:cxn ang="0">
                  <a:pos x="83" y="55"/>
                </a:cxn>
                <a:cxn ang="0">
                  <a:pos x="92" y="74"/>
                </a:cxn>
                <a:cxn ang="0">
                  <a:pos x="97" y="95"/>
                </a:cxn>
                <a:cxn ang="0">
                  <a:pos x="100" y="106"/>
                </a:cxn>
                <a:cxn ang="0">
                  <a:pos x="101" y="116"/>
                </a:cxn>
                <a:cxn ang="0">
                  <a:pos x="101" y="125"/>
                </a:cxn>
                <a:cxn ang="0">
                  <a:pos x="101" y="133"/>
                </a:cxn>
                <a:cxn ang="0">
                  <a:pos x="99" y="140"/>
                </a:cxn>
                <a:cxn ang="0">
                  <a:pos x="94" y="144"/>
                </a:cxn>
                <a:cxn ang="0">
                  <a:pos x="21" y="261"/>
                </a:cxn>
                <a:cxn ang="0">
                  <a:pos x="24" y="198"/>
                </a:cxn>
              </a:cxnLst>
              <a:rect l="0" t="0" r="r" b="b"/>
              <a:pathLst>
                <a:path w="101" h="261">
                  <a:moveTo>
                    <a:pt x="24" y="198"/>
                  </a:moveTo>
                  <a:lnTo>
                    <a:pt x="24" y="198"/>
                  </a:lnTo>
                  <a:lnTo>
                    <a:pt x="33" y="186"/>
                  </a:lnTo>
                  <a:lnTo>
                    <a:pt x="54" y="162"/>
                  </a:lnTo>
                  <a:lnTo>
                    <a:pt x="66" y="147"/>
                  </a:lnTo>
                  <a:lnTo>
                    <a:pt x="75" y="134"/>
                  </a:lnTo>
                  <a:lnTo>
                    <a:pt x="81" y="125"/>
                  </a:lnTo>
                  <a:lnTo>
                    <a:pt x="82" y="120"/>
                  </a:lnTo>
                  <a:lnTo>
                    <a:pt x="81" y="118"/>
                  </a:lnTo>
                  <a:lnTo>
                    <a:pt x="81" y="118"/>
                  </a:lnTo>
                  <a:lnTo>
                    <a:pt x="79" y="105"/>
                  </a:lnTo>
                  <a:lnTo>
                    <a:pt x="76" y="91"/>
                  </a:lnTo>
                  <a:lnTo>
                    <a:pt x="72" y="74"/>
                  </a:lnTo>
                  <a:lnTo>
                    <a:pt x="67" y="58"/>
                  </a:lnTo>
                  <a:lnTo>
                    <a:pt x="60" y="44"/>
                  </a:lnTo>
                  <a:lnTo>
                    <a:pt x="55" y="38"/>
                  </a:lnTo>
                  <a:lnTo>
                    <a:pt x="52" y="33"/>
                  </a:lnTo>
                  <a:lnTo>
                    <a:pt x="47" y="29"/>
                  </a:lnTo>
                  <a:lnTo>
                    <a:pt x="42" y="28"/>
                  </a:lnTo>
                  <a:lnTo>
                    <a:pt x="42" y="28"/>
                  </a:lnTo>
                  <a:lnTo>
                    <a:pt x="40" y="30"/>
                  </a:lnTo>
                  <a:lnTo>
                    <a:pt x="35" y="34"/>
                  </a:lnTo>
                  <a:lnTo>
                    <a:pt x="31" y="36"/>
                  </a:lnTo>
                  <a:lnTo>
                    <a:pt x="28" y="36"/>
                  </a:lnTo>
                  <a:lnTo>
                    <a:pt x="23" y="35"/>
                  </a:lnTo>
                  <a:lnTo>
                    <a:pt x="19" y="31"/>
                  </a:lnTo>
                  <a:lnTo>
                    <a:pt x="0" y="31"/>
                  </a:lnTo>
                  <a:lnTo>
                    <a:pt x="0" y="31"/>
                  </a:lnTo>
                  <a:lnTo>
                    <a:pt x="0" y="27"/>
                  </a:lnTo>
                  <a:lnTo>
                    <a:pt x="0" y="22"/>
                  </a:lnTo>
                  <a:lnTo>
                    <a:pt x="2" y="17"/>
                  </a:lnTo>
                  <a:lnTo>
                    <a:pt x="5" y="12"/>
                  </a:lnTo>
                  <a:lnTo>
                    <a:pt x="12" y="7"/>
                  </a:lnTo>
                  <a:lnTo>
                    <a:pt x="23" y="2"/>
                  </a:lnTo>
                  <a:lnTo>
                    <a:pt x="37" y="0"/>
                  </a:lnTo>
                  <a:lnTo>
                    <a:pt x="68" y="21"/>
                  </a:lnTo>
                  <a:lnTo>
                    <a:pt x="68" y="21"/>
                  </a:lnTo>
                  <a:lnTo>
                    <a:pt x="76" y="37"/>
                  </a:lnTo>
                  <a:lnTo>
                    <a:pt x="83" y="55"/>
                  </a:lnTo>
                  <a:lnTo>
                    <a:pt x="92" y="74"/>
                  </a:lnTo>
                  <a:lnTo>
                    <a:pt x="97" y="95"/>
                  </a:lnTo>
                  <a:lnTo>
                    <a:pt x="100" y="106"/>
                  </a:lnTo>
                  <a:lnTo>
                    <a:pt x="101" y="116"/>
                  </a:lnTo>
                  <a:lnTo>
                    <a:pt x="101" y="125"/>
                  </a:lnTo>
                  <a:lnTo>
                    <a:pt x="101" y="133"/>
                  </a:lnTo>
                  <a:lnTo>
                    <a:pt x="99" y="140"/>
                  </a:lnTo>
                  <a:lnTo>
                    <a:pt x="94" y="144"/>
                  </a:lnTo>
                  <a:lnTo>
                    <a:pt x="21" y="261"/>
                  </a:lnTo>
                  <a:lnTo>
                    <a:pt x="24" y="198"/>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4" name="Freeform 40"/>
            <p:cNvSpPr>
              <a:spLocks/>
            </p:cNvSpPr>
            <p:nvPr/>
          </p:nvSpPr>
          <p:spPr bwMode="auto">
            <a:xfrm>
              <a:off x="4825" y="3778"/>
              <a:ext cx="293" cy="249"/>
            </a:xfrm>
            <a:custGeom>
              <a:avLst/>
              <a:gdLst/>
              <a:ahLst/>
              <a:cxnLst>
                <a:cxn ang="0">
                  <a:pos x="71" y="0"/>
                </a:cxn>
                <a:cxn ang="0">
                  <a:pos x="0" y="22"/>
                </a:cxn>
                <a:cxn ang="0">
                  <a:pos x="37" y="228"/>
                </a:cxn>
                <a:cxn ang="0">
                  <a:pos x="221" y="249"/>
                </a:cxn>
                <a:cxn ang="0">
                  <a:pos x="275" y="196"/>
                </a:cxn>
                <a:cxn ang="0">
                  <a:pos x="293" y="9"/>
                </a:cxn>
                <a:cxn ang="0">
                  <a:pos x="71" y="0"/>
                </a:cxn>
              </a:cxnLst>
              <a:rect l="0" t="0" r="r" b="b"/>
              <a:pathLst>
                <a:path w="293" h="249">
                  <a:moveTo>
                    <a:pt x="71" y="0"/>
                  </a:moveTo>
                  <a:lnTo>
                    <a:pt x="0" y="22"/>
                  </a:lnTo>
                  <a:lnTo>
                    <a:pt x="37" y="228"/>
                  </a:lnTo>
                  <a:lnTo>
                    <a:pt x="221" y="249"/>
                  </a:lnTo>
                  <a:lnTo>
                    <a:pt x="275" y="196"/>
                  </a:lnTo>
                  <a:lnTo>
                    <a:pt x="293" y="9"/>
                  </a:lnTo>
                  <a:lnTo>
                    <a:pt x="71" y="0"/>
                  </a:lnTo>
                  <a:close/>
                </a:path>
              </a:pathLst>
            </a:custGeom>
            <a:solidFill>
              <a:schemeClr val="tx2">
                <a:lumMod val="60000"/>
                <a:lumOff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5" name="Freeform 41"/>
            <p:cNvSpPr>
              <a:spLocks/>
            </p:cNvSpPr>
            <p:nvPr/>
          </p:nvSpPr>
          <p:spPr bwMode="auto">
            <a:xfrm>
              <a:off x="4725" y="3632"/>
              <a:ext cx="199" cy="181"/>
            </a:xfrm>
            <a:custGeom>
              <a:avLst/>
              <a:gdLst/>
              <a:ahLst/>
              <a:cxnLst>
                <a:cxn ang="0">
                  <a:pos x="105" y="181"/>
                </a:cxn>
                <a:cxn ang="0">
                  <a:pos x="0" y="41"/>
                </a:cxn>
                <a:cxn ang="0">
                  <a:pos x="138" y="0"/>
                </a:cxn>
                <a:cxn ang="0">
                  <a:pos x="199" y="152"/>
                </a:cxn>
                <a:cxn ang="0">
                  <a:pos x="105" y="181"/>
                </a:cxn>
              </a:cxnLst>
              <a:rect l="0" t="0" r="r" b="b"/>
              <a:pathLst>
                <a:path w="199" h="181">
                  <a:moveTo>
                    <a:pt x="105" y="181"/>
                  </a:moveTo>
                  <a:lnTo>
                    <a:pt x="0" y="41"/>
                  </a:lnTo>
                  <a:lnTo>
                    <a:pt x="138" y="0"/>
                  </a:lnTo>
                  <a:lnTo>
                    <a:pt x="199" y="152"/>
                  </a:lnTo>
                  <a:lnTo>
                    <a:pt x="105" y="181"/>
                  </a:lnTo>
                  <a:close/>
                </a:path>
              </a:pathLst>
            </a:custGeom>
            <a:solidFill>
              <a:schemeClr val="tx2">
                <a:lumMod val="60000"/>
                <a:lumOff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6" name="Freeform 42"/>
            <p:cNvSpPr>
              <a:spLocks/>
            </p:cNvSpPr>
            <p:nvPr/>
          </p:nvSpPr>
          <p:spPr bwMode="auto">
            <a:xfrm>
              <a:off x="4846" y="3795"/>
              <a:ext cx="249" cy="41"/>
            </a:xfrm>
            <a:custGeom>
              <a:avLst/>
              <a:gdLst/>
              <a:ahLst/>
              <a:cxnLst>
                <a:cxn ang="0">
                  <a:pos x="0" y="24"/>
                </a:cxn>
                <a:cxn ang="0">
                  <a:pos x="52" y="0"/>
                </a:cxn>
                <a:cxn ang="0">
                  <a:pos x="249" y="4"/>
                </a:cxn>
                <a:cxn ang="0">
                  <a:pos x="175" y="41"/>
                </a:cxn>
                <a:cxn ang="0">
                  <a:pos x="0" y="24"/>
                </a:cxn>
              </a:cxnLst>
              <a:rect l="0" t="0" r="r" b="b"/>
              <a:pathLst>
                <a:path w="249" h="41">
                  <a:moveTo>
                    <a:pt x="0" y="24"/>
                  </a:moveTo>
                  <a:lnTo>
                    <a:pt x="52" y="0"/>
                  </a:lnTo>
                  <a:lnTo>
                    <a:pt x="249" y="4"/>
                  </a:lnTo>
                  <a:lnTo>
                    <a:pt x="175" y="41"/>
                  </a:lnTo>
                  <a:lnTo>
                    <a:pt x="0" y="24"/>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7" name="Freeform 43"/>
            <p:cNvSpPr>
              <a:spLocks/>
            </p:cNvSpPr>
            <p:nvPr/>
          </p:nvSpPr>
          <p:spPr bwMode="auto">
            <a:xfrm>
              <a:off x="5002" y="3653"/>
              <a:ext cx="134" cy="85"/>
            </a:xfrm>
            <a:custGeom>
              <a:avLst/>
              <a:gdLst/>
              <a:ahLst/>
              <a:cxnLst>
                <a:cxn ang="0">
                  <a:pos x="134" y="83"/>
                </a:cxn>
                <a:cxn ang="0">
                  <a:pos x="134" y="83"/>
                </a:cxn>
                <a:cxn ang="0">
                  <a:pos x="91" y="84"/>
                </a:cxn>
                <a:cxn ang="0">
                  <a:pos x="48" y="85"/>
                </a:cxn>
                <a:cxn ang="0">
                  <a:pos x="48" y="85"/>
                </a:cxn>
                <a:cxn ang="0">
                  <a:pos x="38" y="85"/>
                </a:cxn>
                <a:cxn ang="0">
                  <a:pos x="24" y="84"/>
                </a:cxn>
                <a:cxn ang="0">
                  <a:pos x="12" y="81"/>
                </a:cxn>
                <a:cxn ang="0">
                  <a:pos x="7" y="78"/>
                </a:cxn>
                <a:cxn ang="0">
                  <a:pos x="2" y="76"/>
                </a:cxn>
                <a:cxn ang="0">
                  <a:pos x="2" y="76"/>
                </a:cxn>
                <a:cxn ang="0">
                  <a:pos x="1" y="73"/>
                </a:cxn>
                <a:cxn ang="0">
                  <a:pos x="0" y="70"/>
                </a:cxn>
                <a:cxn ang="0">
                  <a:pos x="1" y="66"/>
                </a:cxn>
                <a:cxn ang="0">
                  <a:pos x="2" y="61"/>
                </a:cxn>
                <a:cxn ang="0">
                  <a:pos x="6" y="52"/>
                </a:cxn>
                <a:cxn ang="0">
                  <a:pos x="12" y="40"/>
                </a:cxn>
                <a:cxn ang="0">
                  <a:pos x="19" y="29"/>
                </a:cxn>
                <a:cxn ang="0">
                  <a:pos x="27" y="20"/>
                </a:cxn>
                <a:cxn ang="0">
                  <a:pos x="38" y="6"/>
                </a:cxn>
                <a:cxn ang="0">
                  <a:pos x="38" y="6"/>
                </a:cxn>
                <a:cxn ang="0">
                  <a:pos x="42" y="3"/>
                </a:cxn>
                <a:cxn ang="0">
                  <a:pos x="45" y="2"/>
                </a:cxn>
                <a:cxn ang="0">
                  <a:pos x="49" y="0"/>
                </a:cxn>
                <a:cxn ang="0">
                  <a:pos x="52" y="0"/>
                </a:cxn>
                <a:cxn ang="0">
                  <a:pos x="59" y="2"/>
                </a:cxn>
                <a:cxn ang="0">
                  <a:pos x="64" y="5"/>
                </a:cxn>
                <a:cxn ang="0">
                  <a:pos x="67" y="11"/>
                </a:cxn>
                <a:cxn ang="0">
                  <a:pos x="67" y="13"/>
                </a:cxn>
                <a:cxn ang="0">
                  <a:pos x="67" y="16"/>
                </a:cxn>
                <a:cxn ang="0">
                  <a:pos x="66" y="19"/>
                </a:cxn>
                <a:cxn ang="0">
                  <a:pos x="65" y="21"/>
                </a:cxn>
                <a:cxn ang="0">
                  <a:pos x="63" y="24"/>
                </a:cxn>
                <a:cxn ang="0">
                  <a:pos x="59" y="25"/>
                </a:cxn>
                <a:cxn ang="0">
                  <a:pos x="59" y="25"/>
                </a:cxn>
                <a:cxn ang="0">
                  <a:pos x="56" y="26"/>
                </a:cxn>
                <a:cxn ang="0">
                  <a:pos x="52" y="26"/>
                </a:cxn>
                <a:cxn ang="0">
                  <a:pos x="47" y="26"/>
                </a:cxn>
                <a:cxn ang="0">
                  <a:pos x="44" y="26"/>
                </a:cxn>
                <a:cxn ang="0">
                  <a:pos x="42" y="27"/>
                </a:cxn>
                <a:cxn ang="0">
                  <a:pos x="38" y="28"/>
                </a:cxn>
                <a:cxn ang="0">
                  <a:pos x="36" y="32"/>
                </a:cxn>
                <a:cxn ang="0">
                  <a:pos x="36" y="32"/>
                </a:cxn>
                <a:cxn ang="0">
                  <a:pos x="23" y="47"/>
                </a:cxn>
                <a:cxn ang="0">
                  <a:pos x="16" y="56"/>
                </a:cxn>
                <a:cxn ang="0">
                  <a:pos x="13" y="63"/>
                </a:cxn>
                <a:cxn ang="0">
                  <a:pos x="13" y="63"/>
                </a:cxn>
                <a:cxn ang="0">
                  <a:pos x="19" y="64"/>
                </a:cxn>
                <a:cxn ang="0">
                  <a:pos x="28" y="64"/>
                </a:cxn>
                <a:cxn ang="0">
                  <a:pos x="49" y="62"/>
                </a:cxn>
                <a:cxn ang="0">
                  <a:pos x="70" y="59"/>
                </a:cxn>
                <a:cxn ang="0">
                  <a:pos x="85" y="55"/>
                </a:cxn>
                <a:cxn ang="0">
                  <a:pos x="85" y="55"/>
                </a:cxn>
                <a:cxn ang="0">
                  <a:pos x="90" y="54"/>
                </a:cxn>
                <a:cxn ang="0">
                  <a:pos x="95" y="53"/>
                </a:cxn>
                <a:cxn ang="0">
                  <a:pos x="100" y="54"/>
                </a:cxn>
                <a:cxn ang="0">
                  <a:pos x="105" y="55"/>
                </a:cxn>
                <a:cxn ang="0">
                  <a:pos x="108" y="57"/>
                </a:cxn>
                <a:cxn ang="0">
                  <a:pos x="112" y="60"/>
                </a:cxn>
                <a:cxn ang="0">
                  <a:pos x="114" y="64"/>
                </a:cxn>
                <a:cxn ang="0">
                  <a:pos x="115" y="69"/>
                </a:cxn>
                <a:cxn ang="0">
                  <a:pos x="134" y="83"/>
                </a:cxn>
              </a:cxnLst>
              <a:rect l="0" t="0" r="r" b="b"/>
              <a:pathLst>
                <a:path w="134" h="85">
                  <a:moveTo>
                    <a:pt x="134" y="83"/>
                  </a:moveTo>
                  <a:lnTo>
                    <a:pt x="134" y="83"/>
                  </a:lnTo>
                  <a:lnTo>
                    <a:pt x="91" y="84"/>
                  </a:lnTo>
                  <a:lnTo>
                    <a:pt x="48" y="85"/>
                  </a:lnTo>
                  <a:lnTo>
                    <a:pt x="48" y="85"/>
                  </a:lnTo>
                  <a:lnTo>
                    <a:pt x="38" y="85"/>
                  </a:lnTo>
                  <a:lnTo>
                    <a:pt x="24" y="84"/>
                  </a:lnTo>
                  <a:lnTo>
                    <a:pt x="12" y="81"/>
                  </a:lnTo>
                  <a:lnTo>
                    <a:pt x="7" y="78"/>
                  </a:lnTo>
                  <a:lnTo>
                    <a:pt x="2" y="76"/>
                  </a:lnTo>
                  <a:lnTo>
                    <a:pt x="2" y="76"/>
                  </a:lnTo>
                  <a:lnTo>
                    <a:pt x="1" y="73"/>
                  </a:lnTo>
                  <a:lnTo>
                    <a:pt x="0" y="70"/>
                  </a:lnTo>
                  <a:lnTo>
                    <a:pt x="1" y="66"/>
                  </a:lnTo>
                  <a:lnTo>
                    <a:pt x="2" y="61"/>
                  </a:lnTo>
                  <a:lnTo>
                    <a:pt x="6" y="52"/>
                  </a:lnTo>
                  <a:lnTo>
                    <a:pt x="12" y="40"/>
                  </a:lnTo>
                  <a:lnTo>
                    <a:pt x="19" y="29"/>
                  </a:lnTo>
                  <a:lnTo>
                    <a:pt x="27" y="20"/>
                  </a:lnTo>
                  <a:lnTo>
                    <a:pt x="38" y="6"/>
                  </a:lnTo>
                  <a:lnTo>
                    <a:pt x="38" y="6"/>
                  </a:lnTo>
                  <a:lnTo>
                    <a:pt x="42" y="3"/>
                  </a:lnTo>
                  <a:lnTo>
                    <a:pt x="45" y="2"/>
                  </a:lnTo>
                  <a:lnTo>
                    <a:pt x="49" y="0"/>
                  </a:lnTo>
                  <a:lnTo>
                    <a:pt x="52" y="0"/>
                  </a:lnTo>
                  <a:lnTo>
                    <a:pt x="59" y="2"/>
                  </a:lnTo>
                  <a:lnTo>
                    <a:pt x="64" y="5"/>
                  </a:lnTo>
                  <a:lnTo>
                    <a:pt x="67" y="11"/>
                  </a:lnTo>
                  <a:lnTo>
                    <a:pt x="67" y="13"/>
                  </a:lnTo>
                  <a:lnTo>
                    <a:pt x="67" y="16"/>
                  </a:lnTo>
                  <a:lnTo>
                    <a:pt x="66" y="19"/>
                  </a:lnTo>
                  <a:lnTo>
                    <a:pt x="65" y="21"/>
                  </a:lnTo>
                  <a:lnTo>
                    <a:pt x="63" y="24"/>
                  </a:lnTo>
                  <a:lnTo>
                    <a:pt x="59" y="25"/>
                  </a:lnTo>
                  <a:lnTo>
                    <a:pt x="59" y="25"/>
                  </a:lnTo>
                  <a:lnTo>
                    <a:pt x="56" y="26"/>
                  </a:lnTo>
                  <a:lnTo>
                    <a:pt x="52" y="26"/>
                  </a:lnTo>
                  <a:lnTo>
                    <a:pt x="47" y="26"/>
                  </a:lnTo>
                  <a:lnTo>
                    <a:pt x="44" y="26"/>
                  </a:lnTo>
                  <a:lnTo>
                    <a:pt x="42" y="27"/>
                  </a:lnTo>
                  <a:lnTo>
                    <a:pt x="38" y="28"/>
                  </a:lnTo>
                  <a:lnTo>
                    <a:pt x="36" y="32"/>
                  </a:lnTo>
                  <a:lnTo>
                    <a:pt x="36" y="32"/>
                  </a:lnTo>
                  <a:lnTo>
                    <a:pt x="23" y="47"/>
                  </a:lnTo>
                  <a:lnTo>
                    <a:pt x="16" y="56"/>
                  </a:lnTo>
                  <a:lnTo>
                    <a:pt x="13" y="63"/>
                  </a:lnTo>
                  <a:lnTo>
                    <a:pt x="13" y="63"/>
                  </a:lnTo>
                  <a:lnTo>
                    <a:pt x="19" y="64"/>
                  </a:lnTo>
                  <a:lnTo>
                    <a:pt x="28" y="64"/>
                  </a:lnTo>
                  <a:lnTo>
                    <a:pt x="49" y="62"/>
                  </a:lnTo>
                  <a:lnTo>
                    <a:pt x="70" y="59"/>
                  </a:lnTo>
                  <a:lnTo>
                    <a:pt x="85" y="55"/>
                  </a:lnTo>
                  <a:lnTo>
                    <a:pt x="85" y="55"/>
                  </a:lnTo>
                  <a:lnTo>
                    <a:pt x="90" y="54"/>
                  </a:lnTo>
                  <a:lnTo>
                    <a:pt x="95" y="53"/>
                  </a:lnTo>
                  <a:lnTo>
                    <a:pt x="100" y="54"/>
                  </a:lnTo>
                  <a:lnTo>
                    <a:pt x="105" y="55"/>
                  </a:lnTo>
                  <a:lnTo>
                    <a:pt x="108" y="57"/>
                  </a:lnTo>
                  <a:lnTo>
                    <a:pt x="112" y="60"/>
                  </a:lnTo>
                  <a:lnTo>
                    <a:pt x="114" y="64"/>
                  </a:lnTo>
                  <a:lnTo>
                    <a:pt x="115" y="69"/>
                  </a:lnTo>
                  <a:lnTo>
                    <a:pt x="134" y="83"/>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8" name="Freeform 44"/>
            <p:cNvSpPr>
              <a:spLocks/>
            </p:cNvSpPr>
            <p:nvPr/>
          </p:nvSpPr>
          <p:spPr bwMode="auto">
            <a:xfrm>
              <a:off x="4879" y="3375"/>
              <a:ext cx="128" cy="133"/>
            </a:xfrm>
            <a:custGeom>
              <a:avLst/>
              <a:gdLst/>
              <a:ahLst/>
              <a:cxnLst>
                <a:cxn ang="0">
                  <a:pos x="121" y="19"/>
                </a:cxn>
                <a:cxn ang="0">
                  <a:pos x="108" y="6"/>
                </a:cxn>
                <a:cxn ang="0">
                  <a:pos x="89" y="0"/>
                </a:cxn>
                <a:cxn ang="0">
                  <a:pos x="81" y="0"/>
                </a:cxn>
                <a:cxn ang="0">
                  <a:pos x="66" y="1"/>
                </a:cxn>
                <a:cxn ang="0">
                  <a:pos x="48" y="6"/>
                </a:cxn>
                <a:cxn ang="0">
                  <a:pos x="33" y="14"/>
                </a:cxn>
                <a:cxn ang="0">
                  <a:pos x="25" y="19"/>
                </a:cxn>
                <a:cxn ang="0">
                  <a:pos x="15" y="28"/>
                </a:cxn>
                <a:cxn ang="0">
                  <a:pos x="7" y="40"/>
                </a:cxn>
                <a:cxn ang="0">
                  <a:pos x="3" y="48"/>
                </a:cxn>
                <a:cxn ang="0">
                  <a:pos x="1" y="56"/>
                </a:cxn>
                <a:cxn ang="0">
                  <a:pos x="0" y="65"/>
                </a:cxn>
                <a:cxn ang="0">
                  <a:pos x="3" y="75"/>
                </a:cxn>
                <a:cxn ang="0">
                  <a:pos x="8" y="79"/>
                </a:cxn>
                <a:cxn ang="0">
                  <a:pos x="17" y="84"/>
                </a:cxn>
                <a:cxn ang="0">
                  <a:pos x="23" y="84"/>
                </a:cxn>
                <a:cxn ang="0">
                  <a:pos x="26" y="84"/>
                </a:cxn>
                <a:cxn ang="0">
                  <a:pos x="38" y="80"/>
                </a:cxn>
                <a:cxn ang="0">
                  <a:pos x="43" y="70"/>
                </a:cxn>
                <a:cxn ang="0">
                  <a:pos x="42" y="64"/>
                </a:cxn>
                <a:cxn ang="0">
                  <a:pos x="33" y="57"/>
                </a:cxn>
                <a:cxn ang="0">
                  <a:pos x="26" y="56"/>
                </a:cxn>
                <a:cxn ang="0">
                  <a:pos x="22" y="57"/>
                </a:cxn>
                <a:cxn ang="0">
                  <a:pos x="24" y="51"/>
                </a:cxn>
                <a:cxn ang="0">
                  <a:pos x="24" y="51"/>
                </a:cxn>
                <a:cxn ang="0">
                  <a:pos x="37" y="37"/>
                </a:cxn>
                <a:cxn ang="0">
                  <a:pos x="43" y="34"/>
                </a:cxn>
                <a:cxn ang="0">
                  <a:pos x="62" y="24"/>
                </a:cxn>
                <a:cxn ang="0">
                  <a:pos x="81" y="22"/>
                </a:cxn>
                <a:cxn ang="0">
                  <a:pos x="87" y="22"/>
                </a:cxn>
                <a:cxn ang="0">
                  <a:pos x="97" y="26"/>
                </a:cxn>
                <a:cxn ang="0">
                  <a:pos x="103" y="31"/>
                </a:cxn>
                <a:cxn ang="0">
                  <a:pos x="106" y="36"/>
                </a:cxn>
                <a:cxn ang="0">
                  <a:pos x="107" y="49"/>
                </a:cxn>
                <a:cxn ang="0">
                  <a:pos x="106" y="56"/>
                </a:cxn>
                <a:cxn ang="0">
                  <a:pos x="100" y="69"/>
                </a:cxn>
                <a:cxn ang="0">
                  <a:pos x="90" y="79"/>
                </a:cxn>
                <a:cxn ang="0">
                  <a:pos x="83" y="83"/>
                </a:cxn>
                <a:cxn ang="0">
                  <a:pos x="58" y="86"/>
                </a:cxn>
                <a:cxn ang="0">
                  <a:pos x="68" y="102"/>
                </a:cxn>
                <a:cxn ang="0">
                  <a:pos x="88" y="129"/>
                </a:cxn>
                <a:cxn ang="0">
                  <a:pos x="90" y="130"/>
                </a:cxn>
                <a:cxn ang="0">
                  <a:pos x="83" y="104"/>
                </a:cxn>
                <a:cxn ang="0">
                  <a:pos x="92" y="101"/>
                </a:cxn>
                <a:cxn ang="0">
                  <a:pos x="102" y="98"/>
                </a:cxn>
                <a:cxn ang="0">
                  <a:pos x="117" y="82"/>
                </a:cxn>
                <a:cxn ang="0">
                  <a:pos x="125" y="62"/>
                </a:cxn>
                <a:cxn ang="0">
                  <a:pos x="128" y="51"/>
                </a:cxn>
                <a:cxn ang="0">
                  <a:pos x="125" y="29"/>
                </a:cxn>
                <a:cxn ang="0">
                  <a:pos x="121" y="19"/>
                </a:cxn>
              </a:cxnLst>
              <a:rect l="0" t="0" r="r" b="b"/>
              <a:pathLst>
                <a:path w="128" h="133">
                  <a:moveTo>
                    <a:pt x="121" y="19"/>
                  </a:moveTo>
                  <a:lnTo>
                    <a:pt x="121" y="19"/>
                  </a:lnTo>
                  <a:lnTo>
                    <a:pt x="115" y="12"/>
                  </a:lnTo>
                  <a:lnTo>
                    <a:pt x="108" y="6"/>
                  </a:lnTo>
                  <a:lnTo>
                    <a:pt x="100" y="2"/>
                  </a:lnTo>
                  <a:lnTo>
                    <a:pt x="89" y="0"/>
                  </a:lnTo>
                  <a:lnTo>
                    <a:pt x="89" y="0"/>
                  </a:lnTo>
                  <a:lnTo>
                    <a:pt x="81" y="0"/>
                  </a:lnTo>
                  <a:lnTo>
                    <a:pt x="74" y="0"/>
                  </a:lnTo>
                  <a:lnTo>
                    <a:pt x="66" y="1"/>
                  </a:lnTo>
                  <a:lnTo>
                    <a:pt x="57" y="3"/>
                  </a:lnTo>
                  <a:lnTo>
                    <a:pt x="48" y="6"/>
                  </a:lnTo>
                  <a:lnTo>
                    <a:pt x="40" y="9"/>
                  </a:lnTo>
                  <a:lnTo>
                    <a:pt x="33" y="14"/>
                  </a:lnTo>
                  <a:lnTo>
                    <a:pt x="25" y="19"/>
                  </a:lnTo>
                  <a:lnTo>
                    <a:pt x="25" y="19"/>
                  </a:lnTo>
                  <a:lnTo>
                    <a:pt x="19" y="23"/>
                  </a:lnTo>
                  <a:lnTo>
                    <a:pt x="15" y="28"/>
                  </a:lnTo>
                  <a:lnTo>
                    <a:pt x="10" y="34"/>
                  </a:lnTo>
                  <a:lnTo>
                    <a:pt x="7" y="40"/>
                  </a:lnTo>
                  <a:lnTo>
                    <a:pt x="7" y="40"/>
                  </a:lnTo>
                  <a:lnTo>
                    <a:pt x="3" y="48"/>
                  </a:lnTo>
                  <a:lnTo>
                    <a:pt x="1" y="56"/>
                  </a:lnTo>
                  <a:lnTo>
                    <a:pt x="1" y="56"/>
                  </a:lnTo>
                  <a:lnTo>
                    <a:pt x="0" y="61"/>
                  </a:lnTo>
                  <a:lnTo>
                    <a:pt x="0" y="65"/>
                  </a:lnTo>
                  <a:lnTo>
                    <a:pt x="1" y="70"/>
                  </a:lnTo>
                  <a:lnTo>
                    <a:pt x="3" y="75"/>
                  </a:lnTo>
                  <a:lnTo>
                    <a:pt x="3" y="75"/>
                  </a:lnTo>
                  <a:lnTo>
                    <a:pt x="8" y="79"/>
                  </a:lnTo>
                  <a:lnTo>
                    <a:pt x="12" y="82"/>
                  </a:lnTo>
                  <a:lnTo>
                    <a:pt x="17" y="84"/>
                  </a:lnTo>
                  <a:lnTo>
                    <a:pt x="23" y="84"/>
                  </a:lnTo>
                  <a:lnTo>
                    <a:pt x="23" y="84"/>
                  </a:lnTo>
                  <a:lnTo>
                    <a:pt x="26" y="84"/>
                  </a:lnTo>
                  <a:lnTo>
                    <a:pt x="26" y="84"/>
                  </a:lnTo>
                  <a:lnTo>
                    <a:pt x="33" y="83"/>
                  </a:lnTo>
                  <a:lnTo>
                    <a:pt x="38" y="80"/>
                  </a:lnTo>
                  <a:lnTo>
                    <a:pt x="42" y="76"/>
                  </a:lnTo>
                  <a:lnTo>
                    <a:pt x="43" y="70"/>
                  </a:lnTo>
                  <a:lnTo>
                    <a:pt x="43" y="70"/>
                  </a:lnTo>
                  <a:lnTo>
                    <a:pt x="42" y="64"/>
                  </a:lnTo>
                  <a:lnTo>
                    <a:pt x="38" y="59"/>
                  </a:lnTo>
                  <a:lnTo>
                    <a:pt x="33" y="57"/>
                  </a:lnTo>
                  <a:lnTo>
                    <a:pt x="26" y="56"/>
                  </a:lnTo>
                  <a:lnTo>
                    <a:pt x="26" y="56"/>
                  </a:lnTo>
                  <a:lnTo>
                    <a:pt x="22" y="57"/>
                  </a:lnTo>
                  <a:lnTo>
                    <a:pt x="22" y="57"/>
                  </a:lnTo>
                  <a:lnTo>
                    <a:pt x="24" y="52"/>
                  </a:lnTo>
                  <a:lnTo>
                    <a:pt x="24" y="51"/>
                  </a:lnTo>
                  <a:lnTo>
                    <a:pt x="24" y="51"/>
                  </a:lnTo>
                  <a:lnTo>
                    <a:pt x="24" y="51"/>
                  </a:lnTo>
                  <a:lnTo>
                    <a:pt x="30" y="44"/>
                  </a:lnTo>
                  <a:lnTo>
                    <a:pt x="37" y="37"/>
                  </a:lnTo>
                  <a:lnTo>
                    <a:pt x="37" y="37"/>
                  </a:lnTo>
                  <a:lnTo>
                    <a:pt x="43" y="34"/>
                  </a:lnTo>
                  <a:lnTo>
                    <a:pt x="50" y="30"/>
                  </a:lnTo>
                  <a:lnTo>
                    <a:pt x="62" y="24"/>
                  </a:lnTo>
                  <a:lnTo>
                    <a:pt x="75" y="22"/>
                  </a:lnTo>
                  <a:lnTo>
                    <a:pt x="81" y="22"/>
                  </a:lnTo>
                  <a:lnTo>
                    <a:pt x="87" y="22"/>
                  </a:lnTo>
                  <a:lnTo>
                    <a:pt x="87" y="22"/>
                  </a:lnTo>
                  <a:lnTo>
                    <a:pt x="93" y="23"/>
                  </a:lnTo>
                  <a:lnTo>
                    <a:pt x="97" y="26"/>
                  </a:lnTo>
                  <a:lnTo>
                    <a:pt x="101" y="29"/>
                  </a:lnTo>
                  <a:lnTo>
                    <a:pt x="103" y="31"/>
                  </a:lnTo>
                  <a:lnTo>
                    <a:pt x="103" y="31"/>
                  </a:lnTo>
                  <a:lnTo>
                    <a:pt x="106" y="36"/>
                  </a:lnTo>
                  <a:lnTo>
                    <a:pt x="107" y="42"/>
                  </a:lnTo>
                  <a:lnTo>
                    <a:pt x="107" y="49"/>
                  </a:lnTo>
                  <a:lnTo>
                    <a:pt x="106" y="56"/>
                  </a:lnTo>
                  <a:lnTo>
                    <a:pt x="106" y="56"/>
                  </a:lnTo>
                  <a:lnTo>
                    <a:pt x="103" y="62"/>
                  </a:lnTo>
                  <a:lnTo>
                    <a:pt x="100" y="69"/>
                  </a:lnTo>
                  <a:lnTo>
                    <a:pt x="95" y="75"/>
                  </a:lnTo>
                  <a:lnTo>
                    <a:pt x="90" y="79"/>
                  </a:lnTo>
                  <a:lnTo>
                    <a:pt x="90" y="79"/>
                  </a:lnTo>
                  <a:lnTo>
                    <a:pt x="83" y="83"/>
                  </a:lnTo>
                  <a:lnTo>
                    <a:pt x="76" y="84"/>
                  </a:lnTo>
                  <a:lnTo>
                    <a:pt x="58" y="86"/>
                  </a:lnTo>
                  <a:lnTo>
                    <a:pt x="68" y="102"/>
                  </a:lnTo>
                  <a:lnTo>
                    <a:pt x="68" y="102"/>
                  </a:lnTo>
                  <a:lnTo>
                    <a:pt x="76" y="112"/>
                  </a:lnTo>
                  <a:lnTo>
                    <a:pt x="88" y="129"/>
                  </a:lnTo>
                  <a:lnTo>
                    <a:pt x="88" y="129"/>
                  </a:lnTo>
                  <a:lnTo>
                    <a:pt x="90" y="130"/>
                  </a:lnTo>
                  <a:lnTo>
                    <a:pt x="94" y="133"/>
                  </a:lnTo>
                  <a:lnTo>
                    <a:pt x="83" y="104"/>
                  </a:lnTo>
                  <a:lnTo>
                    <a:pt x="83" y="104"/>
                  </a:lnTo>
                  <a:lnTo>
                    <a:pt x="92" y="101"/>
                  </a:lnTo>
                  <a:lnTo>
                    <a:pt x="102" y="98"/>
                  </a:lnTo>
                  <a:lnTo>
                    <a:pt x="102" y="98"/>
                  </a:lnTo>
                  <a:lnTo>
                    <a:pt x="110" y="91"/>
                  </a:lnTo>
                  <a:lnTo>
                    <a:pt x="117" y="82"/>
                  </a:lnTo>
                  <a:lnTo>
                    <a:pt x="122" y="72"/>
                  </a:lnTo>
                  <a:lnTo>
                    <a:pt x="125" y="62"/>
                  </a:lnTo>
                  <a:lnTo>
                    <a:pt x="125" y="62"/>
                  </a:lnTo>
                  <a:lnTo>
                    <a:pt x="128" y="51"/>
                  </a:lnTo>
                  <a:lnTo>
                    <a:pt x="128" y="40"/>
                  </a:lnTo>
                  <a:lnTo>
                    <a:pt x="125" y="29"/>
                  </a:lnTo>
                  <a:lnTo>
                    <a:pt x="124" y="24"/>
                  </a:lnTo>
                  <a:lnTo>
                    <a:pt x="121" y="19"/>
                  </a:lnTo>
                  <a:lnTo>
                    <a:pt x="121" y="19"/>
                  </a:lnTo>
                  <a:close/>
                </a:path>
              </a:pathLst>
            </a:custGeom>
            <a:solidFill>
              <a:schemeClr val="tx2">
                <a:lumMod val="60000"/>
                <a:lumOff val="40000"/>
              </a:schemeClr>
            </a:solidFill>
            <a:ln w="9525">
              <a:solidFill>
                <a:schemeClr val="tx2">
                  <a:lumMod val="60000"/>
                  <a:lumOff val="40000"/>
                </a:schemeClr>
              </a:solid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9" name="Freeform 45"/>
            <p:cNvSpPr>
              <a:spLocks/>
            </p:cNvSpPr>
            <p:nvPr/>
          </p:nvSpPr>
          <p:spPr bwMode="auto">
            <a:xfrm>
              <a:off x="4973" y="3517"/>
              <a:ext cx="29" cy="28"/>
            </a:xfrm>
            <a:custGeom>
              <a:avLst/>
              <a:gdLst/>
              <a:ahLst/>
              <a:cxnLst>
                <a:cxn ang="0">
                  <a:pos x="29" y="14"/>
                </a:cxn>
                <a:cxn ang="0">
                  <a:pos x="29" y="14"/>
                </a:cxn>
                <a:cxn ang="0">
                  <a:pos x="28" y="20"/>
                </a:cxn>
                <a:cxn ang="0">
                  <a:pos x="25" y="23"/>
                </a:cxn>
                <a:cxn ang="0">
                  <a:pos x="21" y="27"/>
                </a:cxn>
                <a:cxn ang="0">
                  <a:pos x="15" y="28"/>
                </a:cxn>
                <a:cxn ang="0">
                  <a:pos x="15" y="28"/>
                </a:cxn>
                <a:cxn ang="0">
                  <a:pos x="9" y="27"/>
                </a:cxn>
                <a:cxn ang="0">
                  <a:pos x="5" y="23"/>
                </a:cxn>
                <a:cxn ang="0">
                  <a:pos x="1" y="20"/>
                </a:cxn>
                <a:cxn ang="0">
                  <a:pos x="0" y="14"/>
                </a:cxn>
                <a:cxn ang="0">
                  <a:pos x="0" y="14"/>
                </a:cxn>
                <a:cxn ang="0">
                  <a:pos x="1" y="8"/>
                </a:cxn>
                <a:cxn ang="0">
                  <a:pos x="5" y="5"/>
                </a:cxn>
                <a:cxn ang="0">
                  <a:pos x="9" y="1"/>
                </a:cxn>
                <a:cxn ang="0">
                  <a:pos x="15" y="0"/>
                </a:cxn>
                <a:cxn ang="0">
                  <a:pos x="15" y="0"/>
                </a:cxn>
                <a:cxn ang="0">
                  <a:pos x="21" y="1"/>
                </a:cxn>
                <a:cxn ang="0">
                  <a:pos x="25" y="5"/>
                </a:cxn>
                <a:cxn ang="0">
                  <a:pos x="28" y="8"/>
                </a:cxn>
                <a:cxn ang="0">
                  <a:pos x="29" y="14"/>
                </a:cxn>
                <a:cxn ang="0">
                  <a:pos x="29" y="14"/>
                </a:cxn>
              </a:cxnLst>
              <a:rect l="0" t="0" r="r" b="b"/>
              <a:pathLst>
                <a:path w="29" h="28">
                  <a:moveTo>
                    <a:pt x="29" y="14"/>
                  </a:moveTo>
                  <a:lnTo>
                    <a:pt x="29" y="14"/>
                  </a:lnTo>
                  <a:lnTo>
                    <a:pt x="28" y="20"/>
                  </a:lnTo>
                  <a:lnTo>
                    <a:pt x="25" y="23"/>
                  </a:lnTo>
                  <a:lnTo>
                    <a:pt x="21" y="27"/>
                  </a:lnTo>
                  <a:lnTo>
                    <a:pt x="15" y="28"/>
                  </a:lnTo>
                  <a:lnTo>
                    <a:pt x="15" y="28"/>
                  </a:lnTo>
                  <a:lnTo>
                    <a:pt x="9" y="27"/>
                  </a:lnTo>
                  <a:lnTo>
                    <a:pt x="5" y="23"/>
                  </a:lnTo>
                  <a:lnTo>
                    <a:pt x="1" y="20"/>
                  </a:lnTo>
                  <a:lnTo>
                    <a:pt x="0" y="14"/>
                  </a:lnTo>
                  <a:lnTo>
                    <a:pt x="0" y="14"/>
                  </a:lnTo>
                  <a:lnTo>
                    <a:pt x="1" y="8"/>
                  </a:lnTo>
                  <a:lnTo>
                    <a:pt x="5" y="5"/>
                  </a:lnTo>
                  <a:lnTo>
                    <a:pt x="9" y="1"/>
                  </a:lnTo>
                  <a:lnTo>
                    <a:pt x="15" y="0"/>
                  </a:lnTo>
                  <a:lnTo>
                    <a:pt x="15" y="0"/>
                  </a:lnTo>
                  <a:lnTo>
                    <a:pt x="21" y="1"/>
                  </a:lnTo>
                  <a:lnTo>
                    <a:pt x="25" y="5"/>
                  </a:lnTo>
                  <a:lnTo>
                    <a:pt x="28" y="8"/>
                  </a:lnTo>
                  <a:lnTo>
                    <a:pt x="29" y="14"/>
                  </a:lnTo>
                  <a:lnTo>
                    <a:pt x="29" y="14"/>
                  </a:lnTo>
                  <a:close/>
                </a:path>
              </a:pathLst>
            </a:custGeom>
            <a:solidFill>
              <a:schemeClr val="tx2">
                <a:lumMod val="60000"/>
                <a:lumOff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Tree>
  </p:cSld>
  <p:clrMapOvr>
    <a:masterClrMapping/>
  </p:clrMapOvr>
  <p:transition>
    <p:dissolv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
          <p:cNvGrpSpPr>
            <a:grpSpLocks/>
          </p:cNvGrpSpPr>
          <p:nvPr/>
        </p:nvGrpSpPr>
        <p:grpSpPr bwMode="auto">
          <a:xfrm>
            <a:off x="0" y="0"/>
            <a:ext cx="9143999" cy="1638308"/>
            <a:chOff x="-6" y="3399"/>
            <a:chExt cx="12197" cy="4253"/>
          </a:xfrm>
        </p:grpSpPr>
        <p:grpSp>
          <p:nvGrpSpPr>
            <p:cNvPr id="16" name="Group 15"/>
            <p:cNvGrpSpPr>
              <a:grpSpLocks/>
            </p:cNvGrpSpPr>
            <p:nvPr/>
          </p:nvGrpSpPr>
          <p:grpSpPr bwMode="auto">
            <a:xfrm>
              <a:off x="-6" y="3717"/>
              <a:ext cx="12189" cy="3550"/>
              <a:chOff x="18" y="7468"/>
              <a:chExt cx="12189" cy="3550"/>
            </a:xfrm>
          </p:grpSpPr>
          <p:sp>
            <p:nvSpPr>
              <p:cNvPr id="23" name="Freeform 3"/>
              <p:cNvSpPr>
                <a:spLocks/>
              </p:cNvSpPr>
              <p:nvPr/>
            </p:nvSpPr>
            <p:spPr bwMode="auto">
              <a:xfrm>
                <a:off x="18" y="7837"/>
                <a:ext cx="7132" cy="2863"/>
              </a:xfrm>
              <a:custGeom>
                <a:avLst/>
                <a:gdLst/>
                <a:ahLst/>
                <a:cxnLst>
                  <a:cxn ang="0">
                    <a:pos x="0" y="0"/>
                  </a:cxn>
                  <a:cxn ang="0">
                    <a:pos x="17" y="2863"/>
                  </a:cxn>
                  <a:cxn ang="0">
                    <a:pos x="7132" y="2578"/>
                  </a:cxn>
                  <a:cxn ang="0">
                    <a:pos x="7132" y="200"/>
                  </a:cxn>
                  <a:cxn ang="0">
                    <a:pos x="0" y="0"/>
                  </a:cxn>
                </a:cxnLst>
                <a:rect l="0" t="0" r="r" b="b"/>
                <a:pathLst>
                  <a:path w="7132" h="2863">
                    <a:moveTo>
                      <a:pt x="0" y="0"/>
                    </a:moveTo>
                    <a:lnTo>
                      <a:pt x="17" y="2863"/>
                    </a:lnTo>
                    <a:lnTo>
                      <a:pt x="7132" y="2578"/>
                    </a:lnTo>
                    <a:lnTo>
                      <a:pt x="7132" y="200"/>
                    </a:lnTo>
                    <a:lnTo>
                      <a:pt x="0" y="0"/>
                    </a:lnTo>
                    <a:close/>
                  </a:path>
                </a:pathLst>
              </a:custGeom>
              <a:solidFill>
                <a:srgbClr val="A7BFDE">
                  <a:alpha val="5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4" name="Freeform 4"/>
              <p:cNvSpPr>
                <a:spLocks/>
              </p:cNvSpPr>
              <p:nvPr/>
            </p:nvSpPr>
            <p:spPr bwMode="auto">
              <a:xfrm>
                <a:off x="7150" y="7468"/>
                <a:ext cx="3466" cy="3550"/>
              </a:xfrm>
              <a:custGeom>
                <a:avLst/>
                <a:gdLst/>
                <a:ahLst/>
                <a:cxnLst>
                  <a:cxn ang="0">
                    <a:pos x="0" y="569"/>
                  </a:cxn>
                  <a:cxn ang="0">
                    <a:pos x="0" y="2930"/>
                  </a:cxn>
                  <a:cxn ang="0">
                    <a:pos x="3466" y="3550"/>
                  </a:cxn>
                  <a:cxn ang="0">
                    <a:pos x="3466" y="0"/>
                  </a:cxn>
                  <a:cxn ang="0">
                    <a:pos x="0" y="569"/>
                  </a:cxn>
                </a:cxnLst>
                <a:rect l="0" t="0" r="r" b="b"/>
                <a:pathLst>
                  <a:path w="3466" h="3550">
                    <a:moveTo>
                      <a:pt x="0" y="569"/>
                    </a:moveTo>
                    <a:lnTo>
                      <a:pt x="0" y="2930"/>
                    </a:lnTo>
                    <a:lnTo>
                      <a:pt x="3466" y="3550"/>
                    </a:lnTo>
                    <a:lnTo>
                      <a:pt x="3466" y="0"/>
                    </a:lnTo>
                    <a:lnTo>
                      <a:pt x="0" y="569"/>
                    </a:lnTo>
                    <a:close/>
                  </a:path>
                </a:pathLst>
              </a:custGeom>
              <a:solidFill>
                <a:srgbClr val="D3DFEE">
                  <a:alpha val="5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5" name="Freeform 5"/>
              <p:cNvSpPr>
                <a:spLocks/>
              </p:cNvSpPr>
              <p:nvPr/>
            </p:nvSpPr>
            <p:spPr bwMode="auto">
              <a:xfrm>
                <a:off x="10616" y="7468"/>
                <a:ext cx="1591" cy="3550"/>
              </a:xfrm>
              <a:custGeom>
                <a:avLst/>
                <a:gdLst/>
                <a:ahLst/>
                <a:cxnLst>
                  <a:cxn ang="0">
                    <a:pos x="0" y="0"/>
                  </a:cxn>
                  <a:cxn ang="0">
                    <a:pos x="0" y="3550"/>
                  </a:cxn>
                  <a:cxn ang="0">
                    <a:pos x="1591" y="2746"/>
                  </a:cxn>
                  <a:cxn ang="0">
                    <a:pos x="1591" y="737"/>
                  </a:cxn>
                  <a:cxn ang="0">
                    <a:pos x="0" y="0"/>
                  </a:cxn>
                </a:cxnLst>
                <a:rect l="0" t="0" r="r" b="b"/>
                <a:pathLst>
                  <a:path w="1591" h="3550">
                    <a:moveTo>
                      <a:pt x="0" y="0"/>
                    </a:moveTo>
                    <a:lnTo>
                      <a:pt x="0" y="3550"/>
                    </a:lnTo>
                    <a:lnTo>
                      <a:pt x="1591" y="2746"/>
                    </a:lnTo>
                    <a:lnTo>
                      <a:pt x="1591" y="737"/>
                    </a:lnTo>
                    <a:lnTo>
                      <a:pt x="0" y="0"/>
                    </a:lnTo>
                    <a:close/>
                  </a:path>
                </a:pathLst>
              </a:custGeom>
              <a:solidFill>
                <a:srgbClr val="A7BFDE">
                  <a:alpha val="5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17" name="Freeform 6"/>
            <p:cNvSpPr>
              <a:spLocks/>
            </p:cNvSpPr>
            <p:nvPr/>
          </p:nvSpPr>
          <p:spPr bwMode="auto">
            <a:xfrm>
              <a:off x="8071" y="4069"/>
              <a:ext cx="4120" cy="2913"/>
            </a:xfrm>
            <a:custGeom>
              <a:avLst/>
              <a:gdLst/>
              <a:ahLst/>
              <a:cxnLst>
                <a:cxn ang="0">
                  <a:pos x="1" y="251"/>
                </a:cxn>
                <a:cxn ang="0">
                  <a:pos x="0" y="2662"/>
                </a:cxn>
                <a:cxn ang="0">
                  <a:pos x="4120" y="2913"/>
                </a:cxn>
                <a:cxn ang="0">
                  <a:pos x="4120" y="0"/>
                </a:cxn>
                <a:cxn ang="0">
                  <a:pos x="1" y="251"/>
                </a:cxn>
              </a:cxnLst>
              <a:rect l="0" t="0" r="r" b="b"/>
              <a:pathLst>
                <a:path w="4120" h="2913">
                  <a:moveTo>
                    <a:pt x="1" y="251"/>
                  </a:moveTo>
                  <a:lnTo>
                    <a:pt x="0" y="2662"/>
                  </a:lnTo>
                  <a:lnTo>
                    <a:pt x="4120" y="2913"/>
                  </a:lnTo>
                  <a:lnTo>
                    <a:pt x="4120" y="0"/>
                  </a:lnTo>
                  <a:lnTo>
                    <a:pt x="1" y="251"/>
                  </a:lnTo>
                  <a:close/>
                </a:path>
              </a:pathLst>
            </a:custGeom>
            <a:solidFill>
              <a:srgbClr val="D8D8D8"/>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7"/>
            <p:cNvSpPr>
              <a:spLocks/>
            </p:cNvSpPr>
            <p:nvPr/>
          </p:nvSpPr>
          <p:spPr bwMode="auto">
            <a:xfrm>
              <a:off x="4104" y="3399"/>
              <a:ext cx="3985" cy="4236"/>
            </a:xfrm>
            <a:custGeom>
              <a:avLst/>
              <a:gdLst/>
              <a:ahLst/>
              <a:cxnLst>
                <a:cxn ang="0">
                  <a:pos x="0" y="0"/>
                </a:cxn>
                <a:cxn ang="0">
                  <a:pos x="0" y="4236"/>
                </a:cxn>
                <a:cxn ang="0">
                  <a:pos x="3985" y="3349"/>
                </a:cxn>
                <a:cxn ang="0">
                  <a:pos x="3985" y="921"/>
                </a:cxn>
                <a:cxn ang="0">
                  <a:pos x="0" y="0"/>
                </a:cxn>
              </a:cxnLst>
              <a:rect l="0" t="0" r="r" b="b"/>
              <a:pathLst>
                <a:path w="3985" h="4236">
                  <a:moveTo>
                    <a:pt x="0" y="0"/>
                  </a:moveTo>
                  <a:lnTo>
                    <a:pt x="0" y="4236"/>
                  </a:lnTo>
                  <a:lnTo>
                    <a:pt x="3985" y="3349"/>
                  </a:lnTo>
                  <a:lnTo>
                    <a:pt x="3985" y="921"/>
                  </a:lnTo>
                  <a:lnTo>
                    <a:pt x="0" y="0"/>
                  </a:lnTo>
                  <a:close/>
                </a:path>
              </a:pathLst>
            </a:custGeom>
            <a:solidFill>
              <a:srgbClr val="BFBFB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8"/>
            <p:cNvSpPr>
              <a:spLocks/>
            </p:cNvSpPr>
            <p:nvPr/>
          </p:nvSpPr>
          <p:spPr bwMode="auto">
            <a:xfrm>
              <a:off x="18" y="3399"/>
              <a:ext cx="4086" cy="4253"/>
            </a:xfrm>
            <a:custGeom>
              <a:avLst/>
              <a:gdLst/>
              <a:ahLst/>
              <a:cxnLst>
                <a:cxn ang="0">
                  <a:pos x="4086" y="0"/>
                </a:cxn>
                <a:cxn ang="0">
                  <a:pos x="4084" y="4253"/>
                </a:cxn>
                <a:cxn ang="0">
                  <a:pos x="0" y="3198"/>
                </a:cxn>
                <a:cxn ang="0">
                  <a:pos x="0" y="1072"/>
                </a:cxn>
                <a:cxn ang="0">
                  <a:pos x="4086" y="0"/>
                </a:cxn>
              </a:cxnLst>
              <a:rect l="0" t="0" r="r" b="b"/>
              <a:pathLst>
                <a:path w="4086" h="4253">
                  <a:moveTo>
                    <a:pt x="4086" y="0"/>
                  </a:moveTo>
                  <a:lnTo>
                    <a:pt x="4084" y="4253"/>
                  </a:lnTo>
                  <a:lnTo>
                    <a:pt x="0" y="3198"/>
                  </a:lnTo>
                  <a:lnTo>
                    <a:pt x="0" y="1072"/>
                  </a:lnTo>
                  <a:lnTo>
                    <a:pt x="4086" y="0"/>
                  </a:lnTo>
                  <a:close/>
                </a:path>
              </a:pathLst>
            </a:custGeom>
            <a:solidFill>
              <a:srgbClr val="D8D8D8"/>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0" name="Freeform 9"/>
            <p:cNvSpPr>
              <a:spLocks/>
            </p:cNvSpPr>
            <p:nvPr/>
          </p:nvSpPr>
          <p:spPr bwMode="auto">
            <a:xfrm>
              <a:off x="17" y="3617"/>
              <a:ext cx="2076" cy="3851"/>
            </a:xfrm>
            <a:custGeom>
              <a:avLst/>
              <a:gdLst/>
              <a:ahLst/>
              <a:cxnLst>
                <a:cxn ang="0">
                  <a:pos x="0" y="921"/>
                </a:cxn>
                <a:cxn ang="0">
                  <a:pos x="2060" y="0"/>
                </a:cxn>
                <a:cxn ang="0">
                  <a:pos x="2076" y="3851"/>
                </a:cxn>
                <a:cxn ang="0">
                  <a:pos x="0" y="2981"/>
                </a:cxn>
                <a:cxn ang="0">
                  <a:pos x="0" y="921"/>
                </a:cxn>
              </a:cxnLst>
              <a:rect l="0" t="0" r="r" b="b"/>
              <a:pathLst>
                <a:path w="2076" h="3851">
                  <a:moveTo>
                    <a:pt x="0" y="921"/>
                  </a:moveTo>
                  <a:lnTo>
                    <a:pt x="2060" y="0"/>
                  </a:lnTo>
                  <a:lnTo>
                    <a:pt x="2076" y="3851"/>
                  </a:lnTo>
                  <a:lnTo>
                    <a:pt x="0" y="2981"/>
                  </a:lnTo>
                  <a:lnTo>
                    <a:pt x="0" y="921"/>
                  </a:lnTo>
                  <a:close/>
                </a:path>
              </a:pathLst>
            </a:custGeom>
            <a:solidFill>
              <a:srgbClr val="D3DFEE">
                <a:alpha val="7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 name="Freeform 10"/>
            <p:cNvSpPr>
              <a:spLocks/>
            </p:cNvSpPr>
            <p:nvPr/>
          </p:nvSpPr>
          <p:spPr bwMode="auto">
            <a:xfrm>
              <a:off x="2077" y="3617"/>
              <a:ext cx="6011" cy="3835"/>
            </a:xfrm>
            <a:custGeom>
              <a:avLst/>
              <a:gdLst/>
              <a:ahLst/>
              <a:cxnLst>
                <a:cxn ang="0">
                  <a:pos x="0" y="0"/>
                </a:cxn>
                <a:cxn ang="0">
                  <a:pos x="17" y="3835"/>
                </a:cxn>
                <a:cxn ang="0">
                  <a:pos x="6011" y="2629"/>
                </a:cxn>
                <a:cxn ang="0">
                  <a:pos x="6011" y="1239"/>
                </a:cxn>
                <a:cxn ang="0">
                  <a:pos x="0" y="0"/>
                </a:cxn>
              </a:cxnLst>
              <a:rect l="0" t="0" r="r" b="b"/>
              <a:pathLst>
                <a:path w="6011" h="3835">
                  <a:moveTo>
                    <a:pt x="0" y="0"/>
                  </a:moveTo>
                  <a:lnTo>
                    <a:pt x="17" y="3835"/>
                  </a:lnTo>
                  <a:lnTo>
                    <a:pt x="6011" y="2629"/>
                  </a:lnTo>
                  <a:lnTo>
                    <a:pt x="6011" y="1239"/>
                  </a:lnTo>
                  <a:lnTo>
                    <a:pt x="0" y="0"/>
                  </a:lnTo>
                  <a:close/>
                </a:path>
              </a:pathLst>
            </a:custGeom>
            <a:solidFill>
              <a:srgbClr val="A7BFDE">
                <a:alpha val="7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2" name="Freeform 11"/>
            <p:cNvSpPr>
              <a:spLocks/>
            </p:cNvSpPr>
            <p:nvPr/>
          </p:nvSpPr>
          <p:spPr bwMode="auto">
            <a:xfrm>
              <a:off x="8088" y="3835"/>
              <a:ext cx="4102" cy="3432"/>
            </a:xfrm>
            <a:custGeom>
              <a:avLst/>
              <a:gdLst/>
              <a:ahLst/>
              <a:cxnLst>
                <a:cxn ang="0">
                  <a:pos x="0" y="1038"/>
                </a:cxn>
                <a:cxn ang="0">
                  <a:pos x="0" y="2411"/>
                </a:cxn>
                <a:cxn ang="0">
                  <a:pos x="4102" y="3432"/>
                </a:cxn>
                <a:cxn ang="0">
                  <a:pos x="4102" y="0"/>
                </a:cxn>
                <a:cxn ang="0">
                  <a:pos x="0" y="1038"/>
                </a:cxn>
              </a:cxnLst>
              <a:rect l="0" t="0" r="r" b="b"/>
              <a:pathLst>
                <a:path w="4102" h="3432">
                  <a:moveTo>
                    <a:pt x="0" y="1038"/>
                  </a:moveTo>
                  <a:lnTo>
                    <a:pt x="0" y="2411"/>
                  </a:lnTo>
                  <a:lnTo>
                    <a:pt x="4102" y="3432"/>
                  </a:lnTo>
                  <a:lnTo>
                    <a:pt x="4102" y="0"/>
                  </a:lnTo>
                  <a:lnTo>
                    <a:pt x="0" y="1038"/>
                  </a:lnTo>
                  <a:close/>
                </a:path>
              </a:pathLst>
            </a:custGeom>
            <a:solidFill>
              <a:srgbClr val="D3DFEE">
                <a:alpha val="7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6" name="Title 1"/>
          <p:cNvSpPr>
            <a:spLocks noGrp="1"/>
          </p:cNvSpPr>
          <p:nvPr>
            <p:ph type="title"/>
          </p:nvPr>
        </p:nvSpPr>
        <p:spPr>
          <a:xfrm>
            <a:off x="5143504" y="1785926"/>
            <a:ext cx="3586130" cy="417530"/>
          </a:xfrm>
        </p:spPr>
        <p:txBody>
          <a:bodyPr>
            <a:normAutofit fontScale="90000"/>
          </a:bodyPr>
          <a:lstStyle/>
          <a:p>
            <a:r>
              <a:rPr lang="en-CA" sz="2000" dirty="0" smtClean="0"/>
              <a:t>Distribution of Course Start Times</a:t>
            </a:r>
            <a:endParaRPr lang="en-US" sz="2000" dirty="0"/>
          </a:p>
        </p:txBody>
      </p:sp>
      <p:sp>
        <p:nvSpPr>
          <p:cNvPr id="27" name="Title 1"/>
          <p:cNvSpPr txBox="1">
            <a:spLocks/>
          </p:cNvSpPr>
          <p:nvPr/>
        </p:nvSpPr>
        <p:spPr>
          <a:xfrm>
            <a:off x="428596" y="1714488"/>
            <a:ext cx="3586130" cy="642942"/>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CA" b="0" i="0" u="none" strike="noStrike" kern="1200" cap="none" spc="0" normalizeH="0" baseline="0" noProof="0" dirty="0" smtClean="0">
                <a:ln>
                  <a:noFill/>
                </a:ln>
                <a:solidFill>
                  <a:schemeClr val="tx1"/>
                </a:solidFill>
                <a:effectLst/>
                <a:uLnTx/>
                <a:uFillTx/>
                <a:latin typeface="+mj-lt"/>
                <a:ea typeface="+mj-ea"/>
                <a:cs typeface="+mj-cs"/>
              </a:rPr>
              <a:t>Number of courses that start </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CA" b="0" i="0" u="none" strike="noStrike" kern="1200" cap="none" spc="0" normalizeH="0" baseline="0" noProof="0" dirty="0" smtClean="0">
                <a:ln>
                  <a:noFill/>
                </a:ln>
                <a:solidFill>
                  <a:schemeClr val="tx1"/>
                </a:solidFill>
                <a:effectLst/>
                <a:uLnTx/>
                <a:uFillTx/>
                <a:latin typeface="+mj-lt"/>
                <a:ea typeface="+mj-ea"/>
                <a:cs typeface="+mj-cs"/>
              </a:rPr>
              <a:t>during each hour of the day</a:t>
            </a:r>
            <a:endParaRPr kumimoji="0" lang="en-US"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28" name="Title 1"/>
          <p:cNvSpPr txBox="1">
            <a:spLocks/>
          </p:cNvSpPr>
          <p:nvPr/>
        </p:nvSpPr>
        <p:spPr>
          <a:xfrm>
            <a:off x="500034" y="642918"/>
            <a:ext cx="8229600" cy="41753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CA" sz="4000" i="0" u="none" strike="noStrike" kern="1200" cap="none" spc="0" normalizeH="0" baseline="0" noProof="0" dirty="0" smtClean="0">
                <a:ln>
                  <a:noFill/>
                </a:ln>
                <a:solidFill>
                  <a:schemeClr val="tx1"/>
                </a:solidFill>
                <a:effectLst/>
                <a:uLnTx/>
                <a:uFillTx/>
                <a:latin typeface="+mj-lt"/>
                <a:ea typeface="+mj-ea"/>
                <a:cs typeface="+mj-cs"/>
              </a:rPr>
              <a:t>Class Start Times</a:t>
            </a:r>
            <a:endParaRPr kumimoji="0" lang="en-US" sz="4000" i="0" u="none" strike="noStrike" kern="1200" cap="none" spc="0" normalizeH="0" baseline="0" noProof="0" dirty="0" smtClean="0">
              <a:ln>
                <a:noFill/>
              </a:ln>
              <a:solidFill>
                <a:schemeClr val="tx1"/>
              </a:solidFill>
              <a:effectLst/>
              <a:uLnTx/>
              <a:uFillTx/>
              <a:latin typeface="+mj-lt"/>
              <a:ea typeface="+mj-ea"/>
              <a:cs typeface="+mj-cs"/>
            </a:endParaRPr>
          </a:p>
        </p:txBody>
      </p:sp>
      <p:pic>
        <p:nvPicPr>
          <p:cNvPr id="25602" name="Picture 2"/>
          <p:cNvPicPr>
            <a:picLocks noChangeAspect="1" noChangeArrowheads="1"/>
          </p:cNvPicPr>
          <p:nvPr/>
        </p:nvPicPr>
        <p:blipFill>
          <a:blip r:embed="rId3" cstate="print"/>
          <a:srcRect/>
          <a:stretch>
            <a:fillRect/>
          </a:stretch>
        </p:blipFill>
        <p:spPr bwMode="auto">
          <a:xfrm>
            <a:off x="179512" y="2564904"/>
            <a:ext cx="4320480" cy="3105150"/>
          </a:xfrm>
          <a:prstGeom prst="rect">
            <a:avLst/>
          </a:prstGeom>
          <a:noFill/>
          <a:ln w="3175">
            <a:solidFill>
              <a:schemeClr val="tx1"/>
            </a:solidFill>
            <a:miter lim="800000"/>
            <a:headEnd/>
            <a:tailEnd/>
          </a:ln>
          <a:effectLst/>
        </p:spPr>
      </p:pic>
      <p:pic>
        <p:nvPicPr>
          <p:cNvPr id="25604" name="Picture 4"/>
          <p:cNvPicPr>
            <a:picLocks noChangeAspect="1" noChangeArrowheads="1"/>
          </p:cNvPicPr>
          <p:nvPr/>
        </p:nvPicPr>
        <p:blipFill>
          <a:blip r:embed="rId4" cstate="print"/>
          <a:srcRect/>
          <a:stretch>
            <a:fillRect/>
          </a:stretch>
        </p:blipFill>
        <p:spPr bwMode="auto">
          <a:xfrm>
            <a:off x="4572000" y="2564904"/>
            <a:ext cx="4392488" cy="3096344"/>
          </a:xfrm>
          <a:prstGeom prst="rect">
            <a:avLst/>
          </a:prstGeom>
          <a:noFill/>
          <a:ln w="3175">
            <a:solidFill>
              <a:schemeClr val="tx1"/>
            </a:solidFill>
            <a:miter lim="800000"/>
            <a:headEnd/>
            <a:tailEnd/>
          </a:ln>
          <a:effectLst/>
        </p:spPr>
      </p:pic>
    </p:spTree>
  </p:cSld>
  <p:clrMapOvr>
    <a:masterClrMapping/>
  </p:clrMapOvr>
  <p:transition>
    <p:wheel spokes="8"/>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642918"/>
            <a:ext cx="8229600" cy="5940444"/>
          </a:xfrm>
        </p:spPr>
        <p:txBody>
          <a:bodyPr>
            <a:normAutofit/>
          </a:bodyPr>
          <a:lstStyle/>
          <a:p>
            <a:r>
              <a:rPr lang="en-US" sz="7200" i="1" dirty="0" smtClean="0"/>
              <a:t>In which building is the majority of each faculty’s classes scheduled?</a:t>
            </a:r>
            <a:endParaRPr lang="en-US" sz="7200" i="1" dirty="0"/>
          </a:p>
        </p:txBody>
      </p:sp>
      <p:grpSp>
        <p:nvGrpSpPr>
          <p:cNvPr id="3" name="Group 9"/>
          <p:cNvGrpSpPr>
            <a:grpSpLocks noChangeAspect="1"/>
          </p:cNvGrpSpPr>
          <p:nvPr/>
        </p:nvGrpSpPr>
        <p:grpSpPr bwMode="auto">
          <a:xfrm>
            <a:off x="285750" y="214313"/>
            <a:ext cx="1071563" cy="1266825"/>
            <a:chOff x="180" y="135"/>
            <a:chExt cx="675" cy="798"/>
          </a:xfrm>
        </p:grpSpPr>
        <p:sp>
          <p:nvSpPr>
            <p:cNvPr id="4" name="AutoShape 8"/>
            <p:cNvSpPr>
              <a:spLocks noChangeAspect="1" noChangeArrowheads="1" noTextEdit="1"/>
            </p:cNvSpPr>
            <p:nvPr/>
          </p:nvSpPr>
          <p:spPr bwMode="auto">
            <a:xfrm>
              <a:off x="180" y="135"/>
              <a:ext cx="675" cy="79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5" name="Rectangle 10"/>
            <p:cNvSpPr>
              <a:spLocks noChangeArrowheads="1"/>
            </p:cNvSpPr>
            <p:nvPr/>
          </p:nvSpPr>
          <p:spPr bwMode="auto">
            <a:xfrm>
              <a:off x="312" y="717"/>
              <a:ext cx="279" cy="216"/>
            </a:xfrm>
            <a:prstGeom prst="rect">
              <a:avLst/>
            </a:prstGeom>
            <a:solidFill>
              <a:schemeClr val="tx2">
                <a:lumMod val="60000"/>
                <a:lumOff val="40000"/>
              </a:schemeClr>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solidFill>
                  <a:schemeClr val="tx2">
                    <a:lumMod val="60000"/>
                    <a:lumOff val="40000"/>
                  </a:schemeClr>
                </a:solidFill>
              </a:endParaRPr>
            </a:p>
          </p:txBody>
        </p:sp>
        <p:sp>
          <p:nvSpPr>
            <p:cNvPr id="6" name="Freeform 11"/>
            <p:cNvSpPr>
              <a:spLocks/>
            </p:cNvSpPr>
            <p:nvPr/>
          </p:nvSpPr>
          <p:spPr bwMode="auto">
            <a:xfrm>
              <a:off x="260" y="253"/>
              <a:ext cx="395" cy="261"/>
            </a:xfrm>
            <a:custGeom>
              <a:avLst/>
              <a:gdLst/>
              <a:ahLst/>
              <a:cxnLst>
                <a:cxn ang="0">
                  <a:pos x="2" y="167"/>
                </a:cxn>
                <a:cxn ang="0">
                  <a:pos x="2" y="140"/>
                </a:cxn>
                <a:cxn ang="0">
                  <a:pos x="9" y="115"/>
                </a:cxn>
                <a:cxn ang="0">
                  <a:pos x="23" y="91"/>
                </a:cxn>
                <a:cxn ang="0">
                  <a:pos x="44" y="68"/>
                </a:cxn>
                <a:cxn ang="0">
                  <a:pos x="69" y="47"/>
                </a:cxn>
                <a:cxn ang="0">
                  <a:pos x="102" y="30"/>
                </a:cxn>
                <a:cxn ang="0">
                  <a:pos x="137" y="16"/>
                </a:cxn>
                <a:cxn ang="0">
                  <a:pos x="175" y="6"/>
                </a:cxn>
                <a:cxn ang="0">
                  <a:pos x="196" y="3"/>
                </a:cxn>
                <a:cxn ang="0">
                  <a:pos x="234" y="0"/>
                </a:cxn>
                <a:cxn ang="0">
                  <a:pos x="271" y="5"/>
                </a:cxn>
                <a:cxn ang="0">
                  <a:pos x="305" y="12"/>
                </a:cxn>
                <a:cxn ang="0">
                  <a:pos x="334" y="24"/>
                </a:cxn>
                <a:cxn ang="0">
                  <a:pos x="360" y="40"/>
                </a:cxn>
                <a:cxn ang="0">
                  <a:pos x="378" y="60"/>
                </a:cxn>
                <a:cxn ang="0">
                  <a:pos x="391" y="82"/>
                </a:cxn>
                <a:cxn ang="0">
                  <a:pos x="393" y="95"/>
                </a:cxn>
                <a:cxn ang="0">
                  <a:pos x="393" y="122"/>
                </a:cxn>
                <a:cxn ang="0">
                  <a:pos x="386" y="147"/>
                </a:cxn>
                <a:cxn ang="0">
                  <a:pos x="372" y="171"/>
                </a:cxn>
                <a:cxn ang="0">
                  <a:pos x="353" y="194"/>
                </a:cxn>
                <a:cxn ang="0">
                  <a:pos x="326" y="215"/>
                </a:cxn>
                <a:cxn ang="0">
                  <a:pos x="295" y="232"/>
                </a:cxn>
                <a:cxn ang="0">
                  <a:pos x="260" y="246"/>
                </a:cxn>
                <a:cxn ang="0">
                  <a:pos x="220" y="256"/>
                </a:cxn>
                <a:cxn ang="0">
                  <a:pos x="200" y="258"/>
                </a:cxn>
                <a:cxn ang="0">
                  <a:pos x="161" y="261"/>
                </a:cxn>
                <a:cxn ang="0">
                  <a:pos x="124" y="257"/>
                </a:cxn>
                <a:cxn ang="0">
                  <a:pos x="91" y="250"/>
                </a:cxn>
                <a:cxn ang="0">
                  <a:pos x="61" y="237"/>
                </a:cxn>
                <a:cxn ang="0">
                  <a:pos x="37" y="222"/>
                </a:cxn>
                <a:cxn ang="0">
                  <a:pos x="17" y="202"/>
                </a:cxn>
                <a:cxn ang="0">
                  <a:pos x="6" y="179"/>
                </a:cxn>
                <a:cxn ang="0">
                  <a:pos x="2" y="167"/>
                </a:cxn>
              </a:cxnLst>
              <a:rect l="0" t="0" r="r" b="b"/>
              <a:pathLst>
                <a:path w="395" h="261">
                  <a:moveTo>
                    <a:pt x="2" y="167"/>
                  </a:moveTo>
                  <a:lnTo>
                    <a:pt x="2" y="167"/>
                  </a:lnTo>
                  <a:lnTo>
                    <a:pt x="0" y="154"/>
                  </a:lnTo>
                  <a:lnTo>
                    <a:pt x="2" y="140"/>
                  </a:lnTo>
                  <a:lnTo>
                    <a:pt x="5" y="127"/>
                  </a:lnTo>
                  <a:lnTo>
                    <a:pt x="9" y="115"/>
                  </a:lnTo>
                  <a:lnTo>
                    <a:pt x="16" y="102"/>
                  </a:lnTo>
                  <a:lnTo>
                    <a:pt x="23" y="91"/>
                  </a:lnTo>
                  <a:lnTo>
                    <a:pt x="33" y="79"/>
                  </a:lnTo>
                  <a:lnTo>
                    <a:pt x="44" y="68"/>
                  </a:lnTo>
                  <a:lnTo>
                    <a:pt x="57" y="57"/>
                  </a:lnTo>
                  <a:lnTo>
                    <a:pt x="69" y="47"/>
                  </a:lnTo>
                  <a:lnTo>
                    <a:pt x="85" y="38"/>
                  </a:lnTo>
                  <a:lnTo>
                    <a:pt x="102" y="30"/>
                  </a:lnTo>
                  <a:lnTo>
                    <a:pt x="119" y="22"/>
                  </a:lnTo>
                  <a:lnTo>
                    <a:pt x="137" y="16"/>
                  </a:lnTo>
                  <a:lnTo>
                    <a:pt x="155" y="10"/>
                  </a:lnTo>
                  <a:lnTo>
                    <a:pt x="175" y="6"/>
                  </a:lnTo>
                  <a:lnTo>
                    <a:pt x="175" y="6"/>
                  </a:lnTo>
                  <a:lnTo>
                    <a:pt x="196" y="3"/>
                  </a:lnTo>
                  <a:lnTo>
                    <a:pt x="216" y="2"/>
                  </a:lnTo>
                  <a:lnTo>
                    <a:pt x="234" y="0"/>
                  </a:lnTo>
                  <a:lnTo>
                    <a:pt x="254" y="2"/>
                  </a:lnTo>
                  <a:lnTo>
                    <a:pt x="271" y="5"/>
                  </a:lnTo>
                  <a:lnTo>
                    <a:pt x="289" y="7"/>
                  </a:lnTo>
                  <a:lnTo>
                    <a:pt x="305" y="12"/>
                  </a:lnTo>
                  <a:lnTo>
                    <a:pt x="320" y="17"/>
                  </a:lnTo>
                  <a:lnTo>
                    <a:pt x="334" y="24"/>
                  </a:lnTo>
                  <a:lnTo>
                    <a:pt x="347" y="31"/>
                  </a:lnTo>
                  <a:lnTo>
                    <a:pt x="360" y="40"/>
                  </a:lnTo>
                  <a:lnTo>
                    <a:pt x="370" y="50"/>
                  </a:lnTo>
                  <a:lnTo>
                    <a:pt x="378" y="60"/>
                  </a:lnTo>
                  <a:lnTo>
                    <a:pt x="385" y="71"/>
                  </a:lnTo>
                  <a:lnTo>
                    <a:pt x="391" y="82"/>
                  </a:lnTo>
                  <a:lnTo>
                    <a:pt x="393" y="95"/>
                  </a:lnTo>
                  <a:lnTo>
                    <a:pt x="393" y="95"/>
                  </a:lnTo>
                  <a:lnTo>
                    <a:pt x="395" y="108"/>
                  </a:lnTo>
                  <a:lnTo>
                    <a:pt x="393" y="122"/>
                  </a:lnTo>
                  <a:lnTo>
                    <a:pt x="391" y="134"/>
                  </a:lnTo>
                  <a:lnTo>
                    <a:pt x="386" y="147"/>
                  </a:lnTo>
                  <a:lnTo>
                    <a:pt x="381" y="160"/>
                  </a:lnTo>
                  <a:lnTo>
                    <a:pt x="372" y="171"/>
                  </a:lnTo>
                  <a:lnTo>
                    <a:pt x="362" y="182"/>
                  </a:lnTo>
                  <a:lnTo>
                    <a:pt x="353" y="194"/>
                  </a:lnTo>
                  <a:lnTo>
                    <a:pt x="340" y="205"/>
                  </a:lnTo>
                  <a:lnTo>
                    <a:pt x="326" y="215"/>
                  </a:lnTo>
                  <a:lnTo>
                    <a:pt x="310" y="223"/>
                  </a:lnTo>
                  <a:lnTo>
                    <a:pt x="295" y="232"/>
                  </a:lnTo>
                  <a:lnTo>
                    <a:pt x="278" y="240"/>
                  </a:lnTo>
                  <a:lnTo>
                    <a:pt x="260" y="246"/>
                  </a:lnTo>
                  <a:lnTo>
                    <a:pt x="240" y="251"/>
                  </a:lnTo>
                  <a:lnTo>
                    <a:pt x="220" y="256"/>
                  </a:lnTo>
                  <a:lnTo>
                    <a:pt x="220" y="256"/>
                  </a:lnTo>
                  <a:lnTo>
                    <a:pt x="200" y="258"/>
                  </a:lnTo>
                  <a:lnTo>
                    <a:pt x="181" y="260"/>
                  </a:lnTo>
                  <a:lnTo>
                    <a:pt x="161" y="261"/>
                  </a:lnTo>
                  <a:lnTo>
                    <a:pt x="143" y="260"/>
                  </a:lnTo>
                  <a:lnTo>
                    <a:pt x="124" y="257"/>
                  </a:lnTo>
                  <a:lnTo>
                    <a:pt x="107" y="254"/>
                  </a:lnTo>
                  <a:lnTo>
                    <a:pt x="91" y="250"/>
                  </a:lnTo>
                  <a:lnTo>
                    <a:pt x="75" y="244"/>
                  </a:lnTo>
                  <a:lnTo>
                    <a:pt x="61" y="237"/>
                  </a:lnTo>
                  <a:lnTo>
                    <a:pt x="48" y="230"/>
                  </a:lnTo>
                  <a:lnTo>
                    <a:pt x="37" y="222"/>
                  </a:lnTo>
                  <a:lnTo>
                    <a:pt x="26" y="212"/>
                  </a:lnTo>
                  <a:lnTo>
                    <a:pt x="17" y="202"/>
                  </a:lnTo>
                  <a:lnTo>
                    <a:pt x="10" y="191"/>
                  </a:lnTo>
                  <a:lnTo>
                    <a:pt x="6" y="179"/>
                  </a:lnTo>
                  <a:lnTo>
                    <a:pt x="2" y="167"/>
                  </a:lnTo>
                  <a:lnTo>
                    <a:pt x="2" y="167"/>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7" name="Freeform 12"/>
            <p:cNvSpPr>
              <a:spLocks/>
            </p:cNvSpPr>
            <p:nvPr/>
          </p:nvSpPr>
          <p:spPr bwMode="auto">
            <a:xfrm>
              <a:off x="415" y="315"/>
              <a:ext cx="67" cy="82"/>
            </a:xfrm>
            <a:custGeom>
              <a:avLst/>
              <a:gdLst/>
              <a:ahLst/>
              <a:cxnLst>
                <a:cxn ang="0">
                  <a:pos x="26" y="79"/>
                </a:cxn>
                <a:cxn ang="0">
                  <a:pos x="26" y="79"/>
                </a:cxn>
                <a:cxn ang="0">
                  <a:pos x="43" y="77"/>
                </a:cxn>
                <a:cxn ang="0">
                  <a:pos x="58" y="77"/>
                </a:cxn>
                <a:cxn ang="0">
                  <a:pos x="58" y="77"/>
                </a:cxn>
                <a:cxn ang="0">
                  <a:pos x="64" y="67"/>
                </a:cxn>
                <a:cxn ang="0">
                  <a:pos x="67" y="55"/>
                </a:cxn>
                <a:cxn ang="0">
                  <a:pos x="67" y="55"/>
                </a:cxn>
                <a:cxn ang="0">
                  <a:pos x="67" y="47"/>
                </a:cxn>
                <a:cxn ang="0">
                  <a:pos x="67" y="39"/>
                </a:cxn>
                <a:cxn ang="0">
                  <a:pos x="65" y="30"/>
                </a:cxn>
                <a:cxn ang="0">
                  <a:pos x="61" y="22"/>
                </a:cxn>
                <a:cxn ang="0">
                  <a:pos x="58" y="15"/>
                </a:cxn>
                <a:cxn ang="0">
                  <a:pos x="52" y="9"/>
                </a:cxn>
                <a:cxn ang="0">
                  <a:pos x="47" y="5"/>
                </a:cxn>
                <a:cxn ang="0">
                  <a:pos x="40" y="2"/>
                </a:cxn>
                <a:cxn ang="0">
                  <a:pos x="40" y="2"/>
                </a:cxn>
                <a:cxn ang="0">
                  <a:pos x="34" y="0"/>
                </a:cxn>
                <a:cxn ang="0">
                  <a:pos x="27" y="2"/>
                </a:cxn>
                <a:cxn ang="0">
                  <a:pos x="21" y="5"/>
                </a:cxn>
                <a:cxn ang="0">
                  <a:pos x="14" y="9"/>
                </a:cxn>
                <a:cxn ang="0">
                  <a:pos x="10" y="13"/>
                </a:cxn>
                <a:cxn ang="0">
                  <a:pos x="6" y="20"/>
                </a:cxn>
                <a:cxn ang="0">
                  <a:pos x="3" y="29"/>
                </a:cxn>
                <a:cxn ang="0">
                  <a:pos x="0" y="37"/>
                </a:cxn>
                <a:cxn ang="0">
                  <a:pos x="0" y="37"/>
                </a:cxn>
                <a:cxn ang="0">
                  <a:pos x="0" y="50"/>
                </a:cxn>
                <a:cxn ang="0">
                  <a:pos x="2" y="63"/>
                </a:cxn>
                <a:cxn ang="0">
                  <a:pos x="6" y="72"/>
                </a:cxn>
                <a:cxn ang="0">
                  <a:pos x="13" y="82"/>
                </a:cxn>
                <a:cxn ang="0">
                  <a:pos x="13" y="82"/>
                </a:cxn>
                <a:cxn ang="0">
                  <a:pos x="26" y="79"/>
                </a:cxn>
                <a:cxn ang="0">
                  <a:pos x="26" y="79"/>
                </a:cxn>
              </a:cxnLst>
              <a:rect l="0" t="0" r="r" b="b"/>
              <a:pathLst>
                <a:path w="67" h="82">
                  <a:moveTo>
                    <a:pt x="26" y="79"/>
                  </a:moveTo>
                  <a:lnTo>
                    <a:pt x="26" y="79"/>
                  </a:lnTo>
                  <a:lnTo>
                    <a:pt x="43" y="77"/>
                  </a:lnTo>
                  <a:lnTo>
                    <a:pt x="58" y="77"/>
                  </a:lnTo>
                  <a:lnTo>
                    <a:pt x="58" y="77"/>
                  </a:lnTo>
                  <a:lnTo>
                    <a:pt x="64" y="67"/>
                  </a:lnTo>
                  <a:lnTo>
                    <a:pt x="67" y="55"/>
                  </a:lnTo>
                  <a:lnTo>
                    <a:pt x="67" y="55"/>
                  </a:lnTo>
                  <a:lnTo>
                    <a:pt x="67" y="47"/>
                  </a:lnTo>
                  <a:lnTo>
                    <a:pt x="67" y="39"/>
                  </a:lnTo>
                  <a:lnTo>
                    <a:pt x="65" y="30"/>
                  </a:lnTo>
                  <a:lnTo>
                    <a:pt x="61" y="22"/>
                  </a:lnTo>
                  <a:lnTo>
                    <a:pt x="58" y="15"/>
                  </a:lnTo>
                  <a:lnTo>
                    <a:pt x="52" y="9"/>
                  </a:lnTo>
                  <a:lnTo>
                    <a:pt x="47" y="5"/>
                  </a:lnTo>
                  <a:lnTo>
                    <a:pt x="40" y="2"/>
                  </a:lnTo>
                  <a:lnTo>
                    <a:pt x="40" y="2"/>
                  </a:lnTo>
                  <a:lnTo>
                    <a:pt x="34" y="0"/>
                  </a:lnTo>
                  <a:lnTo>
                    <a:pt x="27" y="2"/>
                  </a:lnTo>
                  <a:lnTo>
                    <a:pt x="21" y="5"/>
                  </a:lnTo>
                  <a:lnTo>
                    <a:pt x="14" y="9"/>
                  </a:lnTo>
                  <a:lnTo>
                    <a:pt x="10" y="13"/>
                  </a:lnTo>
                  <a:lnTo>
                    <a:pt x="6" y="20"/>
                  </a:lnTo>
                  <a:lnTo>
                    <a:pt x="3" y="29"/>
                  </a:lnTo>
                  <a:lnTo>
                    <a:pt x="0" y="37"/>
                  </a:lnTo>
                  <a:lnTo>
                    <a:pt x="0" y="37"/>
                  </a:lnTo>
                  <a:lnTo>
                    <a:pt x="0" y="50"/>
                  </a:lnTo>
                  <a:lnTo>
                    <a:pt x="2" y="63"/>
                  </a:lnTo>
                  <a:lnTo>
                    <a:pt x="6" y="72"/>
                  </a:lnTo>
                  <a:lnTo>
                    <a:pt x="13" y="82"/>
                  </a:lnTo>
                  <a:lnTo>
                    <a:pt x="13" y="82"/>
                  </a:lnTo>
                  <a:lnTo>
                    <a:pt x="26" y="79"/>
                  </a:lnTo>
                  <a:lnTo>
                    <a:pt x="26" y="79"/>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 name="Freeform 13"/>
            <p:cNvSpPr>
              <a:spLocks/>
            </p:cNvSpPr>
            <p:nvPr/>
          </p:nvSpPr>
          <p:spPr bwMode="auto">
            <a:xfrm>
              <a:off x="428" y="313"/>
              <a:ext cx="28" cy="50"/>
            </a:xfrm>
            <a:custGeom>
              <a:avLst/>
              <a:gdLst/>
              <a:ahLst/>
              <a:cxnLst>
                <a:cxn ang="0">
                  <a:pos x="0" y="28"/>
                </a:cxn>
                <a:cxn ang="0">
                  <a:pos x="0" y="28"/>
                </a:cxn>
                <a:cxn ang="0">
                  <a:pos x="0" y="18"/>
                </a:cxn>
                <a:cxn ang="0">
                  <a:pos x="1" y="10"/>
                </a:cxn>
                <a:cxn ang="0">
                  <a:pos x="4" y="2"/>
                </a:cxn>
                <a:cxn ang="0">
                  <a:pos x="7" y="1"/>
                </a:cxn>
                <a:cxn ang="0">
                  <a:pos x="10" y="0"/>
                </a:cxn>
                <a:cxn ang="0">
                  <a:pos x="10" y="0"/>
                </a:cxn>
                <a:cxn ang="0">
                  <a:pos x="13" y="0"/>
                </a:cxn>
                <a:cxn ang="0">
                  <a:pos x="16" y="1"/>
                </a:cxn>
                <a:cxn ang="0">
                  <a:pos x="20" y="5"/>
                </a:cxn>
                <a:cxn ang="0">
                  <a:pos x="24" y="12"/>
                </a:cxn>
                <a:cxn ang="0">
                  <a:pos x="27" y="22"/>
                </a:cxn>
                <a:cxn ang="0">
                  <a:pos x="27" y="22"/>
                </a:cxn>
                <a:cxn ang="0">
                  <a:pos x="28" y="32"/>
                </a:cxn>
                <a:cxn ang="0">
                  <a:pos x="27" y="41"/>
                </a:cxn>
                <a:cxn ang="0">
                  <a:pos x="23" y="46"/>
                </a:cxn>
                <a:cxn ang="0">
                  <a:pos x="21" y="49"/>
                </a:cxn>
                <a:cxn ang="0">
                  <a:pos x="18" y="50"/>
                </a:cxn>
                <a:cxn ang="0">
                  <a:pos x="18" y="50"/>
                </a:cxn>
                <a:cxn ang="0">
                  <a:pos x="16" y="50"/>
                </a:cxn>
                <a:cxn ang="0">
                  <a:pos x="13" y="49"/>
                </a:cxn>
                <a:cxn ang="0">
                  <a:pos x="7" y="45"/>
                </a:cxn>
                <a:cxn ang="0">
                  <a:pos x="3" y="36"/>
                </a:cxn>
                <a:cxn ang="0">
                  <a:pos x="0" y="28"/>
                </a:cxn>
                <a:cxn ang="0">
                  <a:pos x="0" y="28"/>
                </a:cxn>
              </a:cxnLst>
              <a:rect l="0" t="0" r="r" b="b"/>
              <a:pathLst>
                <a:path w="28" h="50">
                  <a:moveTo>
                    <a:pt x="0" y="28"/>
                  </a:moveTo>
                  <a:lnTo>
                    <a:pt x="0" y="28"/>
                  </a:lnTo>
                  <a:lnTo>
                    <a:pt x="0" y="18"/>
                  </a:lnTo>
                  <a:lnTo>
                    <a:pt x="1" y="10"/>
                  </a:lnTo>
                  <a:lnTo>
                    <a:pt x="4" y="2"/>
                  </a:lnTo>
                  <a:lnTo>
                    <a:pt x="7" y="1"/>
                  </a:lnTo>
                  <a:lnTo>
                    <a:pt x="10" y="0"/>
                  </a:lnTo>
                  <a:lnTo>
                    <a:pt x="10" y="0"/>
                  </a:lnTo>
                  <a:lnTo>
                    <a:pt x="13" y="0"/>
                  </a:lnTo>
                  <a:lnTo>
                    <a:pt x="16" y="1"/>
                  </a:lnTo>
                  <a:lnTo>
                    <a:pt x="20" y="5"/>
                  </a:lnTo>
                  <a:lnTo>
                    <a:pt x="24" y="12"/>
                  </a:lnTo>
                  <a:lnTo>
                    <a:pt x="27" y="22"/>
                  </a:lnTo>
                  <a:lnTo>
                    <a:pt x="27" y="22"/>
                  </a:lnTo>
                  <a:lnTo>
                    <a:pt x="28" y="32"/>
                  </a:lnTo>
                  <a:lnTo>
                    <a:pt x="27" y="41"/>
                  </a:lnTo>
                  <a:lnTo>
                    <a:pt x="23" y="46"/>
                  </a:lnTo>
                  <a:lnTo>
                    <a:pt x="21" y="49"/>
                  </a:lnTo>
                  <a:lnTo>
                    <a:pt x="18" y="50"/>
                  </a:lnTo>
                  <a:lnTo>
                    <a:pt x="18" y="50"/>
                  </a:lnTo>
                  <a:lnTo>
                    <a:pt x="16" y="50"/>
                  </a:lnTo>
                  <a:lnTo>
                    <a:pt x="13" y="49"/>
                  </a:lnTo>
                  <a:lnTo>
                    <a:pt x="7" y="45"/>
                  </a:lnTo>
                  <a:lnTo>
                    <a:pt x="3" y="36"/>
                  </a:lnTo>
                  <a:lnTo>
                    <a:pt x="0" y="28"/>
                  </a:lnTo>
                  <a:lnTo>
                    <a:pt x="0" y="28"/>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9" name="Freeform 14"/>
            <p:cNvSpPr>
              <a:spLocks/>
            </p:cNvSpPr>
            <p:nvPr/>
          </p:nvSpPr>
          <p:spPr bwMode="auto">
            <a:xfrm>
              <a:off x="556" y="310"/>
              <a:ext cx="52" cy="63"/>
            </a:xfrm>
            <a:custGeom>
              <a:avLst/>
              <a:gdLst/>
              <a:ahLst/>
              <a:cxnLst>
                <a:cxn ang="0">
                  <a:pos x="21" y="60"/>
                </a:cxn>
                <a:cxn ang="0">
                  <a:pos x="21" y="60"/>
                </a:cxn>
                <a:cxn ang="0">
                  <a:pos x="34" y="59"/>
                </a:cxn>
                <a:cxn ang="0">
                  <a:pos x="47" y="59"/>
                </a:cxn>
                <a:cxn ang="0">
                  <a:pos x="47" y="59"/>
                </a:cxn>
                <a:cxn ang="0">
                  <a:pos x="50" y="52"/>
                </a:cxn>
                <a:cxn ang="0">
                  <a:pos x="52" y="42"/>
                </a:cxn>
                <a:cxn ang="0">
                  <a:pos x="52" y="42"/>
                </a:cxn>
                <a:cxn ang="0">
                  <a:pos x="52" y="35"/>
                </a:cxn>
                <a:cxn ang="0">
                  <a:pos x="52" y="28"/>
                </a:cxn>
                <a:cxn ang="0">
                  <a:pos x="51" y="22"/>
                </a:cxn>
                <a:cxn ang="0">
                  <a:pos x="50" y="17"/>
                </a:cxn>
                <a:cxn ang="0">
                  <a:pos x="45" y="11"/>
                </a:cxn>
                <a:cxn ang="0">
                  <a:pos x="43" y="7"/>
                </a:cxn>
                <a:cxn ang="0">
                  <a:pos x="37" y="3"/>
                </a:cxn>
                <a:cxn ang="0">
                  <a:pos x="33" y="1"/>
                </a:cxn>
                <a:cxn ang="0">
                  <a:pos x="33" y="1"/>
                </a:cxn>
                <a:cxn ang="0">
                  <a:pos x="27" y="0"/>
                </a:cxn>
                <a:cxn ang="0">
                  <a:pos x="21" y="1"/>
                </a:cxn>
                <a:cxn ang="0">
                  <a:pos x="17" y="3"/>
                </a:cxn>
                <a:cxn ang="0">
                  <a:pos x="13" y="5"/>
                </a:cxn>
                <a:cxn ang="0">
                  <a:pos x="9" y="10"/>
                </a:cxn>
                <a:cxn ang="0">
                  <a:pos x="6" y="15"/>
                </a:cxn>
                <a:cxn ang="0">
                  <a:pos x="3" y="21"/>
                </a:cxn>
                <a:cxn ang="0">
                  <a:pos x="2" y="28"/>
                </a:cxn>
                <a:cxn ang="0">
                  <a:pos x="2" y="28"/>
                </a:cxn>
                <a:cxn ang="0">
                  <a:pos x="0" y="38"/>
                </a:cxn>
                <a:cxn ang="0">
                  <a:pos x="2" y="48"/>
                </a:cxn>
                <a:cxn ang="0">
                  <a:pos x="6" y="56"/>
                </a:cxn>
                <a:cxn ang="0">
                  <a:pos x="10" y="63"/>
                </a:cxn>
                <a:cxn ang="0">
                  <a:pos x="10" y="63"/>
                </a:cxn>
                <a:cxn ang="0">
                  <a:pos x="21" y="60"/>
                </a:cxn>
                <a:cxn ang="0">
                  <a:pos x="21" y="60"/>
                </a:cxn>
              </a:cxnLst>
              <a:rect l="0" t="0" r="r" b="b"/>
              <a:pathLst>
                <a:path w="52" h="63">
                  <a:moveTo>
                    <a:pt x="21" y="60"/>
                  </a:moveTo>
                  <a:lnTo>
                    <a:pt x="21" y="60"/>
                  </a:lnTo>
                  <a:lnTo>
                    <a:pt x="34" y="59"/>
                  </a:lnTo>
                  <a:lnTo>
                    <a:pt x="47" y="59"/>
                  </a:lnTo>
                  <a:lnTo>
                    <a:pt x="47" y="59"/>
                  </a:lnTo>
                  <a:lnTo>
                    <a:pt x="50" y="52"/>
                  </a:lnTo>
                  <a:lnTo>
                    <a:pt x="52" y="42"/>
                  </a:lnTo>
                  <a:lnTo>
                    <a:pt x="52" y="42"/>
                  </a:lnTo>
                  <a:lnTo>
                    <a:pt x="52" y="35"/>
                  </a:lnTo>
                  <a:lnTo>
                    <a:pt x="52" y="28"/>
                  </a:lnTo>
                  <a:lnTo>
                    <a:pt x="51" y="22"/>
                  </a:lnTo>
                  <a:lnTo>
                    <a:pt x="50" y="17"/>
                  </a:lnTo>
                  <a:lnTo>
                    <a:pt x="45" y="11"/>
                  </a:lnTo>
                  <a:lnTo>
                    <a:pt x="43" y="7"/>
                  </a:lnTo>
                  <a:lnTo>
                    <a:pt x="37" y="3"/>
                  </a:lnTo>
                  <a:lnTo>
                    <a:pt x="33" y="1"/>
                  </a:lnTo>
                  <a:lnTo>
                    <a:pt x="33" y="1"/>
                  </a:lnTo>
                  <a:lnTo>
                    <a:pt x="27" y="0"/>
                  </a:lnTo>
                  <a:lnTo>
                    <a:pt x="21" y="1"/>
                  </a:lnTo>
                  <a:lnTo>
                    <a:pt x="17" y="3"/>
                  </a:lnTo>
                  <a:lnTo>
                    <a:pt x="13" y="5"/>
                  </a:lnTo>
                  <a:lnTo>
                    <a:pt x="9" y="10"/>
                  </a:lnTo>
                  <a:lnTo>
                    <a:pt x="6" y="15"/>
                  </a:lnTo>
                  <a:lnTo>
                    <a:pt x="3" y="21"/>
                  </a:lnTo>
                  <a:lnTo>
                    <a:pt x="2" y="28"/>
                  </a:lnTo>
                  <a:lnTo>
                    <a:pt x="2" y="28"/>
                  </a:lnTo>
                  <a:lnTo>
                    <a:pt x="0" y="38"/>
                  </a:lnTo>
                  <a:lnTo>
                    <a:pt x="2" y="48"/>
                  </a:lnTo>
                  <a:lnTo>
                    <a:pt x="6" y="56"/>
                  </a:lnTo>
                  <a:lnTo>
                    <a:pt x="10" y="63"/>
                  </a:lnTo>
                  <a:lnTo>
                    <a:pt x="10" y="63"/>
                  </a:lnTo>
                  <a:lnTo>
                    <a:pt x="21" y="60"/>
                  </a:lnTo>
                  <a:lnTo>
                    <a:pt x="21" y="6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15"/>
            <p:cNvSpPr>
              <a:spLocks/>
            </p:cNvSpPr>
            <p:nvPr/>
          </p:nvSpPr>
          <p:spPr bwMode="auto">
            <a:xfrm>
              <a:off x="566" y="307"/>
              <a:ext cx="23" cy="39"/>
            </a:xfrm>
            <a:custGeom>
              <a:avLst/>
              <a:gdLst/>
              <a:ahLst/>
              <a:cxnLst>
                <a:cxn ang="0">
                  <a:pos x="2" y="23"/>
                </a:cxn>
                <a:cxn ang="0">
                  <a:pos x="2" y="23"/>
                </a:cxn>
                <a:cxn ang="0">
                  <a:pos x="0" y="14"/>
                </a:cxn>
                <a:cxn ang="0">
                  <a:pos x="2" y="7"/>
                </a:cxn>
                <a:cxn ang="0">
                  <a:pos x="4" y="3"/>
                </a:cxn>
                <a:cxn ang="0">
                  <a:pos x="9" y="0"/>
                </a:cxn>
                <a:cxn ang="0">
                  <a:pos x="9" y="0"/>
                </a:cxn>
                <a:cxn ang="0">
                  <a:pos x="13" y="1"/>
                </a:cxn>
                <a:cxn ang="0">
                  <a:pos x="17" y="4"/>
                </a:cxn>
                <a:cxn ang="0">
                  <a:pos x="20" y="11"/>
                </a:cxn>
                <a:cxn ang="0">
                  <a:pos x="23" y="18"/>
                </a:cxn>
                <a:cxn ang="0">
                  <a:pos x="23" y="18"/>
                </a:cxn>
                <a:cxn ang="0">
                  <a:pos x="23" y="25"/>
                </a:cxn>
                <a:cxn ang="0">
                  <a:pos x="21" y="32"/>
                </a:cxn>
                <a:cxn ang="0">
                  <a:pos x="18" y="37"/>
                </a:cxn>
                <a:cxn ang="0">
                  <a:pos x="16" y="39"/>
                </a:cxn>
                <a:cxn ang="0">
                  <a:pos x="16" y="39"/>
                </a:cxn>
                <a:cxn ang="0">
                  <a:pos x="10" y="38"/>
                </a:cxn>
                <a:cxn ang="0">
                  <a:pos x="7" y="35"/>
                </a:cxn>
                <a:cxn ang="0">
                  <a:pos x="3" y="30"/>
                </a:cxn>
                <a:cxn ang="0">
                  <a:pos x="2" y="23"/>
                </a:cxn>
                <a:cxn ang="0">
                  <a:pos x="2" y="23"/>
                </a:cxn>
              </a:cxnLst>
              <a:rect l="0" t="0" r="r" b="b"/>
              <a:pathLst>
                <a:path w="23" h="39">
                  <a:moveTo>
                    <a:pt x="2" y="23"/>
                  </a:moveTo>
                  <a:lnTo>
                    <a:pt x="2" y="23"/>
                  </a:lnTo>
                  <a:lnTo>
                    <a:pt x="0" y="14"/>
                  </a:lnTo>
                  <a:lnTo>
                    <a:pt x="2" y="7"/>
                  </a:lnTo>
                  <a:lnTo>
                    <a:pt x="4" y="3"/>
                  </a:lnTo>
                  <a:lnTo>
                    <a:pt x="9" y="0"/>
                  </a:lnTo>
                  <a:lnTo>
                    <a:pt x="9" y="0"/>
                  </a:lnTo>
                  <a:lnTo>
                    <a:pt x="13" y="1"/>
                  </a:lnTo>
                  <a:lnTo>
                    <a:pt x="17" y="4"/>
                  </a:lnTo>
                  <a:lnTo>
                    <a:pt x="20" y="11"/>
                  </a:lnTo>
                  <a:lnTo>
                    <a:pt x="23" y="18"/>
                  </a:lnTo>
                  <a:lnTo>
                    <a:pt x="23" y="18"/>
                  </a:lnTo>
                  <a:lnTo>
                    <a:pt x="23" y="25"/>
                  </a:lnTo>
                  <a:lnTo>
                    <a:pt x="21" y="32"/>
                  </a:lnTo>
                  <a:lnTo>
                    <a:pt x="18" y="37"/>
                  </a:lnTo>
                  <a:lnTo>
                    <a:pt x="16" y="39"/>
                  </a:lnTo>
                  <a:lnTo>
                    <a:pt x="16" y="39"/>
                  </a:lnTo>
                  <a:lnTo>
                    <a:pt x="10" y="38"/>
                  </a:lnTo>
                  <a:lnTo>
                    <a:pt x="7" y="35"/>
                  </a:lnTo>
                  <a:lnTo>
                    <a:pt x="3" y="30"/>
                  </a:lnTo>
                  <a:lnTo>
                    <a:pt x="2" y="23"/>
                  </a:lnTo>
                  <a:lnTo>
                    <a:pt x="2" y="23"/>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16"/>
            <p:cNvSpPr>
              <a:spLocks/>
            </p:cNvSpPr>
            <p:nvPr/>
          </p:nvSpPr>
          <p:spPr bwMode="auto">
            <a:xfrm>
              <a:off x="315" y="480"/>
              <a:ext cx="431" cy="268"/>
            </a:xfrm>
            <a:custGeom>
              <a:avLst/>
              <a:gdLst/>
              <a:ahLst/>
              <a:cxnLst>
                <a:cxn ang="0">
                  <a:pos x="9" y="29"/>
                </a:cxn>
                <a:cxn ang="0">
                  <a:pos x="5" y="54"/>
                </a:cxn>
                <a:cxn ang="0">
                  <a:pos x="0" y="92"/>
                </a:cxn>
                <a:cxn ang="0">
                  <a:pos x="3" y="137"/>
                </a:cxn>
                <a:cxn ang="0">
                  <a:pos x="13" y="172"/>
                </a:cxn>
                <a:cxn ang="0">
                  <a:pos x="23" y="194"/>
                </a:cxn>
                <a:cxn ang="0">
                  <a:pos x="38" y="213"/>
                </a:cxn>
                <a:cxn ang="0">
                  <a:pos x="58" y="229"/>
                </a:cxn>
                <a:cxn ang="0">
                  <a:pos x="82" y="240"/>
                </a:cxn>
                <a:cxn ang="0">
                  <a:pos x="114" y="246"/>
                </a:cxn>
                <a:cxn ang="0">
                  <a:pos x="152" y="246"/>
                </a:cxn>
                <a:cxn ang="0">
                  <a:pos x="198" y="239"/>
                </a:cxn>
                <a:cxn ang="0">
                  <a:pos x="229" y="229"/>
                </a:cxn>
                <a:cxn ang="0">
                  <a:pos x="315" y="172"/>
                </a:cxn>
                <a:cxn ang="0">
                  <a:pos x="340" y="209"/>
                </a:cxn>
                <a:cxn ang="0">
                  <a:pos x="357" y="240"/>
                </a:cxn>
                <a:cxn ang="0">
                  <a:pos x="364" y="261"/>
                </a:cxn>
                <a:cxn ang="0">
                  <a:pos x="364" y="268"/>
                </a:cxn>
                <a:cxn ang="0">
                  <a:pos x="378" y="268"/>
                </a:cxn>
                <a:cxn ang="0">
                  <a:pos x="398" y="263"/>
                </a:cxn>
                <a:cxn ang="0">
                  <a:pos x="420" y="249"/>
                </a:cxn>
                <a:cxn ang="0">
                  <a:pos x="431" y="236"/>
                </a:cxn>
                <a:cxn ang="0">
                  <a:pos x="415" y="230"/>
                </a:cxn>
                <a:cxn ang="0">
                  <a:pos x="398" y="227"/>
                </a:cxn>
                <a:cxn ang="0">
                  <a:pos x="378" y="229"/>
                </a:cxn>
                <a:cxn ang="0">
                  <a:pos x="374" y="210"/>
                </a:cxn>
                <a:cxn ang="0">
                  <a:pos x="357" y="171"/>
                </a:cxn>
                <a:cxn ang="0">
                  <a:pos x="344" y="151"/>
                </a:cxn>
                <a:cxn ang="0">
                  <a:pos x="327" y="134"/>
                </a:cxn>
                <a:cxn ang="0">
                  <a:pos x="307" y="124"/>
                </a:cxn>
                <a:cxn ang="0">
                  <a:pos x="284" y="123"/>
                </a:cxn>
                <a:cxn ang="0">
                  <a:pos x="269" y="0"/>
                </a:cxn>
                <a:cxn ang="0">
                  <a:pos x="264" y="5"/>
                </a:cxn>
                <a:cxn ang="0">
                  <a:pos x="230" y="24"/>
                </a:cxn>
                <a:cxn ang="0">
                  <a:pos x="200" y="37"/>
                </a:cxn>
                <a:cxn ang="0">
                  <a:pos x="164" y="46"/>
                </a:cxn>
                <a:cxn ang="0">
                  <a:pos x="119" y="50"/>
                </a:cxn>
                <a:cxn ang="0">
                  <a:pos x="67" y="44"/>
                </a:cxn>
                <a:cxn ang="0">
                  <a:pos x="9" y="29"/>
                </a:cxn>
              </a:cxnLst>
              <a:rect l="0" t="0" r="r" b="b"/>
              <a:pathLst>
                <a:path w="431" h="268">
                  <a:moveTo>
                    <a:pt x="9" y="29"/>
                  </a:moveTo>
                  <a:lnTo>
                    <a:pt x="9" y="29"/>
                  </a:lnTo>
                  <a:lnTo>
                    <a:pt x="6" y="40"/>
                  </a:lnTo>
                  <a:lnTo>
                    <a:pt x="5" y="54"/>
                  </a:lnTo>
                  <a:lnTo>
                    <a:pt x="2" y="72"/>
                  </a:lnTo>
                  <a:lnTo>
                    <a:pt x="0" y="92"/>
                  </a:lnTo>
                  <a:lnTo>
                    <a:pt x="2" y="115"/>
                  </a:lnTo>
                  <a:lnTo>
                    <a:pt x="3" y="137"/>
                  </a:lnTo>
                  <a:lnTo>
                    <a:pt x="9" y="161"/>
                  </a:lnTo>
                  <a:lnTo>
                    <a:pt x="13" y="172"/>
                  </a:lnTo>
                  <a:lnTo>
                    <a:pt x="17" y="184"/>
                  </a:lnTo>
                  <a:lnTo>
                    <a:pt x="23" y="194"/>
                  </a:lnTo>
                  <a:lnTo>
                    <a:pt x="30" y="203"/>
                  </a:lnTo>
                  <a:lnTo>
                    <a:pt x="38" y="213"/>
                  </a:lnTo>
                  <a:lnTo>
                    <a:pt x="47" y="222"/>
                  </a:lnTo>
                  <a:lnTo>
                    <a:pt x="58" y="229"/>
                  </a:lnTo>
                  <a:lnTo>
                    <a:pt x="69" y="234"/>
                  </a:lnTo>
                  <a:lnTo>
                    <a:pt x="82" y="240"/>
                  </a:lnTo>
                  <a:lnTo>
                    <a:pt x="98" y="244"/>
                  </a:lnTo>
                  <a:lnTo>
                    <a:pt x="114" y="246"/>
                  </a:lnTo>
                  <a:lnTo>
                    <a:pt x="133" y="247"/>
                  </a:lnTo>
                  <a:lnTo>
                    <a:pt x="152" y="246"/>
                  </a:lnTo>
                  <a:lnTo>
                    <a:pt x="174" y="244"/>
                  </a:lnTo>
                  <a:lnTo>
                    <a:pt x="198" y="239"/>
                  </a:lnTo>
                  <a:lnTo>
                    <a:pt x="223" y="233"/>
                  </a:lnTo>
                  <a:lnTo>
                    <a:pt x="229" y="229"/>
                  </a:lnTo>
                  <a:lnTo>
                    <a:pt x="315" y="172"/>
                  </a:lnTo>
                  <a:lnTo>
                    <a:pt x="315" y="172"/>
                  </a:lnTo>
                  <a:lnTo>
                    <a:pt x="323" y="184"/>
                  </a:lnTo>
                  <a:lnTo>
                    <a:pt x="340" y="209"/>
                  </a:lnTo>
                  <a:lnTo>
                    <a:pt x="348" y="225"/>
                  </a:lnTo>
                  <a:lnTo>
                    <a:pt x="357" y="240"/>
                  </a:lnTo>
                  <a:lnTo>
                    <a:pt x="362" y="254"/>
                  </a:lnTo>
                  <a:lnTo>
                    <a:pt x="364" y="261"/>
                  </a:lnTo>
                  <a:lnTo>
                    <a:pt x="364" y="268"/>
                  </a:lnTo>
                  <a:lnTo>
                    <a:pt x="364" y="268"/>
                  </a:lnTo>
                  <a:lnTo>
                    <a:pt x="371" y="268"/>
                  </a:lnTo>
                  <a:lnTo>
                    <a:pt x="378" y="268"/>
                  </a:lnTo>
                  <a:lnTo>
                    <a:pt x="386" y="267"/>
                  </a:lnTo>
                  <a:lnTo>
                    <a:pt x="398" y="263"/>
                  </a:lnTo>
                  <a:lnTo>
                    <a:pt x="409" y="257"/>
                  </a:lnTo>
                  <a:lnTo>
                    <a:pt x="420" y="249"/>
                  </a:lnTo>
                  <a:lnTo>
                    <a:pt x="431" y="236"/>
                  </a:lnTo>
                  <a:lnTo>
                    <a:pt x="431" y="236"/>
                  </a:lnTo>
                  <a:lnTo>
                    <a:pt x="426" y="234"/>
                  </a:lnTo>
                  <a:lnTo>
                    <a:pt x="415" y="230"/>
                  </a:lnTo>
                  <a:lnTo>
                    <a:pt x="408" y="229"/>
                  </a:lnTo>
                  <a:lnTo>
                    <a:pt x="398" y="227"/>
                  </a:lnTo>
                  <a:lnTo>
                    <a:pt x="388" y="227"/>
                  </a:lnTo>
                  <a:lnTo>
                    <a:pt x="378" y="229"/>
                  </a:lnTo>
                  <a:lnTo>
                    <a:pt x="378" y="229"/>
                  </a:lnTo>
                  <a:lnTo>
                    <a:pt x="374" y="210"/>
                  </a:lnTo>
                  <a:lnTo>
                    <a:pt x="367" y="192"/>
                  </a:lnTo>
                  <a:lnTo>
                    <a:pt x="357" y="171"/>
                  </a:lnTo>
                  <a:lnTo>
                    <a:pt x="351" y="161"/>
                  </a:lnTo>
                  <a:lnTo>
                    <a:pt x="344" y="151"/>
                  </a:lnTo>
                  <a:lnTo>
                    <a:pt x="336" y="141"/>
                  </a:lnTo>
                  <a:lnTo>
                    <a:pt x="327" y="134"/>
                  </a:lnTo>
                  <a:lnTo>
                    <a:pt x="317" y="129"/>
                  </a:lnTo>
                  <a:lnTo>
                    <a:pt x="307" y="124"/>
                  </a:lnTo>
                  <a:lnTo>
                    <a:pt x="296" y="123"/>
                  </a:lnTo>
                  <a:lnTo>
                    <a:pt x="284" y="123"/>
                  </a:lnTo>
                  <a:lnTo>
                    <a:pt x="234" y="163"/>
                  </a:lnTo>
                  <a:lnTo>
                    <a:pt x="269" y="0"/>
                  </a:lnTo>
                  <a:lnTo>
                    <a:pt x="269" y="0"/>
                  </a:lnTo>
                  <a:lnTo>
                    <a:pt x="264" y="5"/>
                  </a:lnTo>
                  <a:lnTo>
                    <a:pt x="251" y="13"/>
                  </a:lnTo>
                  <a:lnTo>
                    <a:pt x="230" y="24"/>
                  </a:lnTo>
                  <a:lnTo>
                    <a:pt x="216" y="31"/>
                  </a:lnTo>
                  <a:lnTo>
                    <a:pt x="200" y="37"/>
                  </a:lnTo>
                  <a:lnTo>
                    <a:pt x="183" y="41"/>
                  </a:lnTo>
                  <a:lnTo>
                    <a:pt x="164" y="46"/>
                  </a:lnTo>
                  <a:lnTo>
                    <a:pt x="143" y="48"/>
                  </a:lnTo>
                  <a:lnTo>
                    <a:pt x="119" y="50"/>
                  </a:lnTo>
                  <a:lnTo>
                    <a:pt x="93" y="48"/>
                  </a:lnTo>
                  <a:lnTo>
                    <a:pt x="67" y="44"/>
                  </a:lnTo>
                  <a:lnTo>
                    <a:pt x="38" y="38"/>
                  </a:lnTo>
                  <a:lnTo>
                    <a:pt x="9" y="29"/>
                  </a:lnTo>
                  <a:lnTo>
                    <a:pt x="9" y="29"/>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17"/>
            <p:cNvSpPr>
              <a:spLocks/>
            </p:cNvSpPr>
            <p:nvPr/>
          </p:nvSpPr>
          <p:spPr bwMode="auto">
            <a:xfrm>
              <a:off x="556" y="672"/>
              <a:ext cx="147" cy="157"/>
            </a:xfrm>
            <a:custGeom>
              <a:avLst/>
              <a:gdLst/>
              <a:ahLst/>
              <a:cxnLst>
                <a:cxn ang="0">
                  <a:pos x="0" y="21"/>
                </a:cxn>
                <a:cxn ang="0">
                  <a:pos x="0" y="21"/>
                </a:cxn>
                <a:cxn ang="0">
                  <a:pos x="10" y="27"/>
                </a:cxn>
                <a:cxn ang="0">
                  <a:pos x="20" y="34"/>
                </a:cxn>
                <a:cxn ang="0">
                  <a:pos x="31" y="44"/>
                </a:cxn>
                <a:cxn ang="0">
                  <a:pos x="37" y="51"/>
                </a:cxn>
                <a:cxn ang="0">
                  <a:pos x="43" y="59"/>
                </a:cxn>
                <a:cxn ang="0">
                  <a:pos x="47" y="69"/>
                </a:cxn>
                <a:cxn ang="0">
                  <a:pos x="52" y="81"/>
                </a:cxn>
                <a:cxn ang="0">
                  <a:pos x="55" y="93"/>
                </a:cxn>
                <a:cxn ang="0">
                  <a:pos x="58" y="107"/>
                </a:cxn>
                <a:cxn ang="0">
                  <a:pos x="59" y="123"/>
                </a:cxn>
                <a:cxn ang="0">
                  <a:pos x="59" y="140"/>
                </a:cxn>
                <a:cxn ang="0">
                  <a:pos x="59" y="140"/>
                </a:cxn>
                <a:cxn ang="0">
                  <a:pos x="62" y="143"/>
                </a:cxn>
                <a:cxn ang="0">
                  <a:pos x="72" y="148"/>
                </a:cxn>
                <a:cxn ang="0">
                  <a:pos x="81" y="151"/>
                </a:cxn>
                <a:cxn ang="0">
                  <a:pos x="89" y="152"/>
                </a:cxn>
                <a:cxn ang="0">
                  <a:pos x="100" y="155"/>
                </a:cxn>
                <a:cxn ang="0">
                  <a:pos x="113" y="155"/>
                </a:cxn>
                <a:cxn ang="0">
                  <a:pos x="113" y="155"/>
                </a:cxn>
                <a:cxn ang="0">
                  <a:pos x="124" y="157"/>
                </a:cxn>
                <a:cxn ang="0">
                  <a:pos x="134" y="157"/>
                </a:cxn>
                <a:cxn ang="0">
                  <a:pos x="143" y="155"/>
                </a:cxn>
                <a:cxn ang="0">
                  <a:pos x="145" y="154"/>
                </a:cxn>
                <a:cxn ang="0">
                  <a:pos x="147" y="152"/>
                </a:cxn>
                <a:cxn ang="0">
                  <a:pos x="147" y="150"/>
                </a:cxn>
                <a:cxn ang="0">
                  <a:pos x="144" y="147"/>
                </a:cxn>
                <a:cxn ang="0">
                  <a:pos x="138" y="143"/>
                </a:cxn>
                <a:cxn ang="0">
                  <a:pos x="130" y="137"/>
                </a:cxn>
                <a:cxn ang="0">
                  <a:pos x="102" y="124"/>
                </a:cxn>
                <a:cxn ang="0">
                  <a:pos x="102" y="124"/>
                </a:cxn>
                <a:cxn ang="0">
                  <a:pos x="93" y="105"/>
                </a:cxn>
                <a:cxn ang="0">
                  <a:pos x="85" y="85"/>
                </a:cxn>
                <a:cxn ang="0">
                  <a:pos x="74" y="62"/>
                </a:cxn>
                <a:cxn ang="0">
                  <a:pos x="61" y="40"/>
                </a:cxn>
                <a:cxn ang="0">
                  <a:pos x="48" y="20"/>
                </a:cxn>
                <a:cxn ang="0">
                  <a:pos x="43" y="11"/>
                </a:cxn>
                <a:cxn ang="0">
                  <a:pos x="35" y="6"/>
                </a:cxn>
                <a:cxn ang="0">
                  <a:pos x="30" y="2"/>
                </a:cxn>
                <a:cxn ang="0">
                  <a:pos x="24" y="0"/>
                </a:cxn>
                <a:cxn ang="0">
                  <a:pos x="0" y="21"/>
                </a:cxn>
              </a:cxnLst>
              <a:rect l="0" t="0" r="r" b="b"/>
              <a:pathLst>
                <a:path w="147" h="157">
                  <a:moveTo>
                    <a:pt x="0" y="21"/>
                  </a:moveTo>
                  <a:lnTo>
                    <a:pt x="0" y="21"/>
                  </a:lnTo>
                  <a:lnTo>
                    <a:pt x="10" y="27"/>
                  </a:lnTo>
                  <a:lnTo>
                    <a:pt x="20" y="34"/>
                  </a:lnTo>
                  <a:lnTo>
                    <a:pt x="31" y="44"/>
                  </a:lnTo>
                  <a:lnTo>
                    <a:pt x="37" y="51"/>
                  </a:lnTo>
                  <a:lnTo>
                    <a:pt x="43" y="59"/>
                  </a:lnTo>
                  <a:lnTo>
                    <a:pt x="47" y="69"/>
                  </a:lnTo>
                  <a:lnTo>
                    <a:pt x="52" y="81"/>
                  </a:lnTo>
                  <a:lnTo>
                    <a:pt x="55" y="93"/>
                  </a:lnTo>
                  <a:lnTo>
                    <a:pt x="58" y="107"/>
                  </a:lnTo>
                  <a:lnTo>
                    <a:pt x="59" y="123"/>
                  </a:lnTo>
                  <a:lnTo>
                    <a:pt x="59" y="140"/>
                  </a:lnTo>
                  <a:lnTo>
                    <a:pt x="59" y="140"/>
                  </a:lnTo>
                  <a:lnTo>
                    <a:pt x="62" y="143"/>
                  </a:lnTo>
                  <a:lnTo>
                    <a:pt x="72" y="148"/>
                  </a:lnTo>
                  <a:lnTo>
                    <a:pt x="81" y="151"/>
                  </a:lnTo>
                  <a:lnTo>
                    <a:pt x="89" y="152"/>
                  </a:lnTo>
                  <a:lnTo>
                    <a:pt x="100" y="155"/>
                  </a:lnTo>
                  <a:lnTo>
                    <a:pt x="113" y="155"/>
                  </a:lnTo>
                  <a:lnTo>
                    <a:pt x="113" y="155"/>
                  </a:lnTo>
                  <a:lnTo>
                    <a:pt x="124" y="157"/>
                  </a:lnTo>
                  <a:lnTo>
                    <a:pt x="134" y="157"/>
                  </a:lnTo>
                  <a:lnTo>
                    <a:pt x="143" y="155"/>
                  </a:lnTo>
                  <a:lnTo>
                    <a:pt x="145" y="154"/>
                  </a:lnTo>
                  <a:lnTo>
                    <a:pt x="147" y="152"/>
                  </a:lnTo>
                  <a:lnTo>
                    <a:pt x="147" y="150"/>
                  </a:lnTo>
                  <a:lnTo>
                    <a:pt x="144" y="147"/>
                  </a:lnTo>
                  <a:lnTo>
                    <a:pt x="138" y="143"/>
                  </a:lnTo>
                  <a:lnTo>
                    <a:pt x="130" y="137"/>
                  </a:lnTo>
                  <a:lnTo>
                    <a:pt x="102" y="124"/>
                  </a:lnTo>
                  <a:lnTo>
                    <a:pt x="102" y="124"/>
                  </a:lnTo>
                  <a:lnTo>
                    <a:pt x="93" y="105"/>
                  </a:lnTo>
                  <a:lnTo>
                    <a:pt x="85" y="85"/>
                  </a:lnTo>
                  <a:lnTo>
                    <a:pt x="74" y="62"/>
                  </a:lnTo>
                  <a:lnTo>
                    <a:pt x="61" y="40"/>
                  </a:lnTo>
                  <a:lnTo>
                    <a:pt x="48" y="20"/>
                  </a:lnTo>
                  <a:lnTo>
                    <a:pt x="43" y="11"/>
                  </a:lnTo>
                  <a:lnTo>
                    <a:pt x="35" y="6"/>
                  </a:lnTo>
                  <a:lnTo>
                    <a:pt x="30" y="2"/>
                  </a:lnTo>
                  <a:lnTo>
                    <a:pt x="24" y="0"/>
                  </a:lnTo>
                  <a:lnTo>
                    <a:pt x="0" y="21"/>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18"/>
            <p:cNvSpPr>
              <a:spLocks/>
            </p:cNvSpPr>
            <p:nvPr/>
          </p:nvSpPr>
          <p:spPr bwMode="auto">
            <a:xfrm>
              <a:off x="489" y="471"/>
              <a:ext cx="155" cy="143"/>
            </a:xfrm>
            <a:custGeom>
              <a:avLst/>
              <a:gdLst/>
              <a:ahLst/>
              <a:cxnLst>
                <a:cxn ang="0">
                  <a:pos x="26" y="101"/>
                </a:cxn>
                <a:cxn ang="0">
                  <a:pos x="26" y="101"/>
                </a:cxn>
                <a:cxn ang="0">
                  <a:pos x="32" y="102"/>
                </a:cxn>
                <a:cxn ang="0">
                  <a:pos x="46" y="107"/>
                </a:cxn>
                <a:cxn ang="0">
                  <a:pos x="66" y="111"/>
                </a:cxn>
                <a:cxn ang="0">
                  <a:pos x="77" y="112"/>
                </a:cxn>
                <a:cxn ang="0">
                  <a:pos x="87" y="114"/>
                </a:cxn>
                <a:cxn ang="0">
                  <a:pos x="97" y="112"/>
                </a:cxn>
                <a:cxn ang="0">
                  <a:pos x="107" y="110"/>
                </a:cxn>
                <a:cxn ang="0">
                  <a:pos x="115" y="105"/>
                </a:cxn>
                <a:cxn ang="0">
                  <a:pos x="121" y="98"/>
                </a:cxn>
                <a:cxn ang="0">
                  <a:pos x="125" y="88"/>
                </a:cxn>
                <a:cxn ang="0">
                  <a:pos x="126" y="76"/>
                </a:cxn>
                <a:cxn ang="0">
                  <a:pos x="125" y="60"/>
                </a:cxn>
                <a:cxn ang="0">
                  <a:pos x="119" y="40"/>
                </a:cxn>
                <a:cxn ang="0">
                  <a:pos x="119" y="40"/>
                </a:cxn>
                <a:cxn ang="0">
                  <a:pos x="114" y="40"/>
                </a:cxn>
                <a:cxn ang="0">
                  <a:pos x="108" y="40"/>
                </a:cxn>
                <a:cxn ang="0">
                  <a:pos x="104" y="38"/>
                </a:cxn>
                <a:cxn ang="0">
                  <a:pos x="102" y="36"/>
                </a:cxn>
                <a:cxn ang="0">
                  <a:pos x="101" y="33"/>
                </a:cxn>
                <a:cxn ang="0">
                  <a:pos x="101" y="31"/>
                </a:cxn>
                <a:cxn ang="0">
                  <a:pos x="102" y="26"/>
                </a:cxn>
                <a:cxn ang="0">
                  <a:pos x="108" y="16"/>
                </a:cxn>
                <a:cxn ang="0">
                  <a:pos x="121" y="2"/>
                </a:cxn>
                <a:cxn ang="0">
                  <a:pos x="121" y="2"/>
                </a:cxn>
                <a:cxn ang="0">
                  <a:pos x="129" y="1"/>
                </a:cxn>
                <a:cxn ang="0">
                  <a:pos x="136" y="0"/>
                </a:cxn>
                <a:cxn ang="0">
                  <a:pos x="145" y="0"/>
                </a:cxn>
                <a:cxn ang="0">
                  <a:pos x="149" y="0"/>
                </a:cxn>
                <a:cxn ang="0">
                  <a:pos x="152" y="1"/>
                </a:cxn>
                <a:cxn ang="0">
                  <a:pos x="153" y="4"/>
                </a:cxn>
                <a:cxn ang="0">
                  <a:pos x="155" y="7"/>
                </a:cxn>
                <a:cxn ang="0">
                  <a:pos x="155" y="11"/>
                </a:cxn>
                <a:cxn ang="0">
                  <a:pos x="153" y="16"/>
                </a:cxn>
                <a:cxn ang="0">
                  <a:pos x="150" y="24"/>
                </a:cxn>
                <a:cxn ang="0">
                  <a:pos x="146" y="32"/>
                </a:cxn>
                <a:cxn ang="0">
                  <a:pos x="146" y="32"/>
                </a:cxn>
                <a:cxn ang="0">
                  <a:pos x="149" y="42"/>
                </a:cxn>
                <a:cxn ang="0">
                  <a:pos x="150" y="53"/>
                </a:cxn>
                <a:cxn ang="0">
                  <a:pos x="152" y="67"/>
                </a:cxn>
                <a:cxn ang="0">
                  <a:pos x="150" y="83"/>
                </a:cxn>
                <a:cxn ang="0">
                  <a:pos x="148" y="91"/>
                </a:cxn>
                <a:cxn ang="0">
                  <a:pos x="145" y="100"/>
                </a:cxn>
                <a:cxn ang="0">
                  <a:pos x="141" y="108"/>
                </a:cxn>
                <a:cxn ang="0">
                  <a:pos x="135" y="115"/>
                </a:cxn>
                <a:cxn ang="0">
                  <a:pos x="126" y="124"/>
                </a:cxn>
                <a:cxn ang="0">
                  <a:pos x="118" y="132"/>
                </a:cxn>
                <a:cxn ang="0">
                  <a:pos x="118" y="132"/>
                </a:cxn>
                <a:cxn ang="0">
                  <a:pos x="101" y="136"/>
                </a:cxn>
                <a:cxn ang="0">
                  <a:pos x="84" y="139"/>
                </a:cxn>
                <a:cxn ang="0">
                  <a:pos x="63" y="142"/>
                </a:cxn>
                <a:cxn ang="0">
                  <a:pos x="42" y="143"/>
                </a:cxn>
                <a:cxn ang="0">
                  <a:pos x="32" y="143"/>
                </a:cxn>
                <a:cxn ang="0">
                  <a:pos x="24" y="143"/>
                </a:cxn>
                <a:cxn ang="0">
                  <a:pos x="15" y="141"/>
                </a:cxn>
                <a:cxn ang="0">
                  <a:pos x="8" y="138"/>
                </a:cxn>
                <a:cxn ang="0">
                  <a:pos x="4" y="133"/>
                </a:cxn>
                <a:cxn ang="0">
                  <a:pos x="0" y="128"/>
                </a:cxn>
                <a:cxn ang="0">
                  <a:pos x="26" y="101"/>
                </a:cxn>
              </a:cxnLst>
              <a:rect l="0" t="0" r="r" b="b"/>
              <a:pathLst>
                <a:path w="155" h="143">
                  <a:moveTo>
                    <a:pt x="26" y="101"/>
                  </a:moveTo>
                  <a:lnTo>
                    <a:pt x="26" y="101"/>
                  </a:lnTo>
                  <a:lnTo>
                    <a:pt x="32" y="102"/>
                  </a:lnTo>
                  <a:lnTo>
                    <a:pt x="46" y="107"/>
                  </a:lnTo>
                  <a:lnTo>
                    <a:pt x="66" y="111"/>
                  </a:lnTo>
                  <a:lnTo>
                    <a:pt x="77" y="112"/>
                  </a:lnTo>
                  <a:lnTo>
                    <a:pt x="87" y="114"/>
                  </a:lnTo>
                  <a:lnTo>
                    <a:pt x="97" y="112"/>
                  </a:lnTo>
                  <a:lnTo>
                    <a:pt x="107" y="110"/>
                  </a:lnTo>
                  <a:lnTo>
                    <a:pt x="115" y="105"/>
                  </a:lnTo>
                  <a:lnTo>
                    <a:pt x="121" y="98"/>
                  </a:lnTo>
                  <a:lnTo>
                    <a:pt x="125" y="88"/>
                  </a:lnTo>
                  <a:lnTo>
                    <a:pt x="126" y="76"/>
                  </a:lnTo>
                  <a:lnTo>
                    <a:pt x="125" y="60"/>
                  </a:lnTo>
                  <a:lnTo>
                    <a:pt x="119" y="40"/>
                  </a:lnTo>
                  <a:lnTo>
                    <a:pt x="119" y="40"/>
                  </a:lnTo>
                  <a:lnTo>
                    <a:pt x="114" y="40"/>
                  </a:lnTo>
                  <a:lnTo>
                    <a:pt x="108" y="40"/>
                  </a:lnTo>
                  <a:lnTo>
                    <a:pt x="104" y="38"/>
                  </a:lnTo>
                  <a:lnTo>
                    <a:pt x="102" y="36"/>
                  </a:lnTo>
                  <a:lnTo>
                    <a:pt x="101" y="33"/>
                  </a:lnTo>
                  <a:lnTo>
                    <a:pt x="101" y="31"/>
                  </a:lnTo>
                  <a:lnTo>
                    <a:pt x="102" y="26"/>
                  </a:lnTo>
                  <a:lnTo>
                    <a:pt x="108" y="16"/>
                  </a:lnTo>
                  <a:lnTo>
                    <a:pt x="121" y="2"/>
                  </a:lnTo>
                  <a:lnTo>
                    <a:pt x="121" y="2"/>
                  </a:lnTo>
                  <a:lnTo>
                    <a:pt x="129" y="1"/>
                  </a:lnTo>
                  <a:lnTo>
                    <a:pt x="136" y="0"/>
                  </a:lnTo>
                  <a:lnTo>
                    <a:pt x="145" y="0"/>
                  </a:lnTo>
                  <a:lnTo>
                    <a:pt x="149" y="0"/>
                  </a:lnTo>
                  <a:lnTo>
                    <a:pt x="152" y="1"/>
                  </a:lnTo>
                  <a:lnTo>
                    <a:pt x="153" y="4"/>
                  </a:lnTo>
                  <a:lnTo>
                    <a:pt x="155" y="7"/>
                  </a:lnTo>
                  <a:lnTo>
                    <a:pt x="155" y="11"/>
                  </a:lnTo>
                  <a:lnTo>
                    <a:pt x="153" y="16"/>
                  </a:lnTo>
                  <a:lnTo>
                    <a:pt x="150" y="24"/>
                  </a:lnTo>
                  <a:lnTo>
                    <a:pt x="146" y="32"/>
                  </a:lnTo>
                  <a:lnTo>
                    <a:pt x="146" y="32"/>
                  </a:lnTo>
                  <a:lnTo>
                    <a:pt x="149" y="42"/>
                  </a:lnTo>
                  <a:lnTo>
                    <a:pt x="150" y="53"/>
                  </a:lnTo>
                  <a:lnTo>
                    <a:pt x="152" y="67"/>
                  </a:lnTo>
                  <a:lnTo>
                    <a:pt x="150" y="83"/>
                  </a:lnTo>
                  <a:lnTo>
                    <a:pt x="148" y="91"/>
                  </a:lnTo>
                  <a:lnTo>
                    <a:pt x="145" y="100"/>
                  </a:lnTo>
                  <a:lnTo>
                    <a:pt x="141" y="108"/>
                  </a:lnTo>
                  <a:lnTo>
                    <a:pt x="135" y="115"/>
                  </a:lnTo>
                  <a:lnTo>
                    <a:pt x="126" y="124"/>
                  </a:lnTo>
                  <a:lnTo>
                    <a:pt x="118" y="132"/>
                  </a:lnTo>
                  <a:lnTo>
                    <a:pt x="118" y="132"/>
                  </a:lnTo>
                  <a:lnTo>
                    <a:pt x="101" y="136"/>
                  </a:lnTo>
                  <a:lnTo>
                    <a:pt x="84" y="139"/>
                  </a:lnTo>
                  <a:lnTo>
                    <a:pt x="63" y="142"/>
                  </a:lnTo>
                  <a:lnTo>
                    <a:pt x="42" y="143"/>
                  </a:lnTo>
                  <a:lnTo>
                    <a:pt x="32" y="143"/>
                  </a:lnTo>
                  <a:lnTo>
                    <a:pt x="24" y="143"/>
                  </a:lnTo>
                  <a:lnTo>
                    <a:pt x="15" y="141"/>
                  </a:lnTo>
                  <a:lnTo>
                    <a:pt x="8" y="138"/>
                  </a:lnTo>
                  <a:lnTo>
                    <a:pt x="4" y="133"/>
                  </a:lnTo>
                  <a:lnTo>
                    <a:pt x="0" y="128"/>
                  </a:lnTo>
                  <a:lnTo>
                    <a:pt x="26" y="101"/>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 name="Freeform 19"/>
            <p:cNvSpPr>
              <a:spLocks/>
            </p:cNvSpPr>
            <p:nvPr/>
          </p:nvSpPr>
          <p:spPr bwMode="auto">
            <a:xfrm>
              <a:off x="180" y="280"/>
              <a:ext cx="173" cy="313"/>
            </a:xfrm>
            <a:custGeom>
              <a:avLst/>
              <a:gdLst/>
              <a:ahLst/>
              <a:cxnLst>
                <a:cxn ang="0">
                  <a:pos x="144" y="254"/>
                </a:cxn>
                <a:cxn ang="0">
                  <a:pos x="144" y="254"/>
                </a:cxn>
                <a:cxn ang="0">
                  <a:pos x="87" y="223"/>
                </a:cxn>
                <a:cxn ang="0">
                  <a:pos x="49" y="199"/>
                </a:cxn>
                <a:cxn ang="0">
                  <a:pos x="37" y="192"/>
                </a:cxn>
                <a:cxn ang="0">
                  <a:pos x="31" y="188"/>
                </a:cxn>
                <a:cxn ang="0">
                  <a:pos x="31" y="188"/>
                </a:cxn>
                <a:cxn ang="0">
                  <a:pos x="30" y="167"/>
                </a:cxn>
                <a:cxn ang="0">
                  <a:pos x="28" y="147"/>
                </a:cxn>
                <a:cxn ang="0">
                  <a:pos x="28" y="121"/>
                </a:cxn>
                <a:cxn ang="0">
                  <a:pos x="31" y="96"/>
                </a:cxn>
                <a:cxn ang="0">
                  <a:pos x="32" y="83"/>
                </a:cxn>
                <a:cxn ang="0">
                  <a:pos x="35" y="72"/>
                </a:cxn>
                <a:cxn ang="0">
                  <a:pos x="38" y="62"/>
                </a:cxn>
                <a:cxn ang="0">
                  <a:pos x="42" y="54"/>
                </a:cxn>
                <a:cxn ang="0">
                  <a:pos x="48" y="47"/>
                </a:cxn>
                <a:cxn ang="0">
                  <a:pos x="55" y="43"/>
                </a:cxn>
                <a:cxn ang="0">
                  <a:pos x="55" y="43"/>
                </a:cxn>
                <a:cxn ang="0">
                  <a:pos x="59" y="45"/>
                </a:cxn>
                <a:cxn ang="0">
                  <a:pos x="68" y="50"/>
                </a:cxn>
                <a:cxn ang="0">
                  <a:pos x="73" y="51"/>
                </a:cxn>
                <a:cxn ang="0">
                  <a:pos x="79" y="50"/>
                </a:cxn>
                <a:cxn ang="0">
                  <a:pos x="85" y="47"/>
                </a:cxn>
                <a:cxn ang="0">
                  <a:pos x="89" y="40"/>
                </a:cxn>
                <a:cxn ang="0">
                  <a:pos x="117" y="33"/>
                </a:cxn>
                <a:cxn ang="0">
                  <a:pos x="117" y="33"/>
                </a:cxn>
                <a:cxn ang="0">
                  <a:pos x="116" y="26"/>
                </a:cxn>
                <a:cxn ang="0">
                  <a:pos x="113" y="20"/>
                </a:cxn>
                <a:cxn ang="0">
                  <a:pos x="109" y="13"/>
                </a:cxn>
                <a:cxn ang="0">
                  <a:pos x="101" y="6"/>
                </a:cxn>
                <a:cxn ang="0">
                  <a:pos x="96" y="4"/>
                </a:cxn>
                <a:cxn ang="0">
                  <a:pos x="90" y="2"/>
                </a:cxn>
                <a:cxn ang="0">
                  <a:pos x="82" y="0"/>
                </a:cxn>
                <a:cxn ang="0">
                  <a:pos x="73" y="0"/>
                </a:cxn>
                <a:cxn ang="0">
                  <a:pos x="63" y="0"/>
                </a:cxn>
                <a:cxn ang="0">
                  <a:pos x="52" y="2"/>
                </a:cxn>
                <a:cxn ang="0">
                  <a:pos x="14" y="44"/>
                </a:cxn>
                <a:cxn ang="0">
                  <a:pos x="14" y="44"/>
                </a:cxn>
                <a:cxn ang="0">
                  <a:pos x="8" y="65"/>
                </a:cxn>
                <a:cxn ang="0">
                  <a:pos x="4" y="89"/>
                </a:cxn>
                <a:cxn ang="0">
                  <a:pos x="1" y="117"/>
                </a:cxn>
                <a:cxn ang="0">
                  <a:pos x="0" y="148"/>
                </a:cxn>
                <a:cxn ang="0">
                  <a:pos x="0" y="164"/>
                </a:cxn>
                <a:cxn ang="0">
                  <a:pos x="3" y="178"/>
                </a:cxn>
                <a:cxn ang="0">
                  <a:pos x="6" y="191"/>
                </a:cxn>
                <a:cxn ang="0">
                  <a:pos x="10" y="203"/>
                </a:cxn>
                <a:cxn ang="0">
                  <a:pos x="16" y="215"/>
                </a:cxn>
                <a:cxn ang="0">
                  <a:pos x="23" y="223"/>
                </a:cxn>
                <a:cxn ang="0">
                  <a:pos x="173" y="313"/>
                </a:cxn>
                <a:cxn ang="0">
                  <a:pos x="144" y="254"/>
                </a:cxn>
              </a:cxnLst>
              <a:rect l="0" t="0" r="r" b="b"/>
              <a:pathLst>
                <a:path w="173" h="313">
                  <a:moveTo>
                    <a:pt x="144" y="254"/>
                  </a:moveTo>
                  <a:lnTo>
                    <a:pt x="144" y="254"/>
                  </a:lnTo>
                  <a:lnTo>
                    <a:pt x="87" y="223"/>
                  </a:lnTo>
                  <a:lnTo>
                    <a:pt x="49" y="199"/>
                  </a:lnTo>
                  <a:lnTo>
                    <a:pt x="37" y="192"/>
                  </a:lnTo>
                  <a:lnTo>
                    <a:pt x="31" y="188"/>
                  </a:lnTo>
                  <a:lnTo>
                    <a:pt x="31" y="188"/>
                  </a:lnTo>
                  <a:lnTo>
                    <a:pt x="30" y="167"/>
                  </a:lnTo>
                  <a:lnTo>
                    <a:pt x="28" y="147"/>
                  </a:lnTo>
                  <a:lnTo>
                    <a:pt x="28" y="121"/>
                  </a:lnTo>
                  <a:lnTo>
                    <a:pt x="31" y="96"/>
                  </a:lnTo>
                  <a:lnTo>
                    <a:pt x="32" y="83"/>
                  </a:lnTo>
                  <a:lnTo>
                    <a:pt x="35" y="72"/>
                  </a:lnTo>
                  <a:lnTo>
                    <a:pt x="38" y="62"/>
                  </a:lnTo>
                  <a:lnTo>
                    <a:pt x="42" y="54"/>
                  </a:lnTo>
                  <a:lnTo>
                    <a:pt x="48" y="47"/>
                  </a:lnTo>
                  <a:lnTo>
                    <a:pt x="55" y="43"/>
                  </a:lnTo>
                  <a:lnTo>
                    <a:pt x="55" y="43"/>
                  </a:lnTo>
                  <a:lnTo>
                    <a:pt x="59" y="45"/>
                  </a:lnTo>
                  <a:lnTo>
                    <a:pt x="68" y="50"/>
                  </a:lnTo>
                  <a:lnTo>
                    <a:pt x="73" y="51"/>
                  </a:lnTo>
                  <a:lnTo>
                    <a:pt x="79" y="50"/>
                  </a:lnTo>
                  <a:lnTo>
                    <a:pt x="85" y="47"/>
                  </a:lnTo>
                  <a:lnTo>
                    <a:pt x="89" y="40"/>
                  </a:lnTo>
                  <a:lnTo>
                    <a:pt x="117" y="33"/>
                  </a:lnTo>
                  <a:lnTo>
                    <a:pt x="117" y="33"/>
                  </a:lnTo>
                  <a:lnTo>
                    <a:pt x="116" y="26"/>
                  </a:lnTo>
                  <a:lnTo>
                    <a:pt x="113" y="20"/>
                  </a:lnTo>
                  <a:lnTo>
                    <a:pt x="109" y="13"/>
                  </a:lnTo>
                  <a:lnTo>
                    <a:pt x="101" y="6"/>
                  </a:lnTo>
                  <a:lnTo>
                    <a:pt x="96" y="4"/>
                  </a:lnTo>
                  <a:lnTo>
                    <a:pt x="90" y="2"/>
                  </a:lnTo>
                  <a:lnTo>
                    <a:pt x="82" y="0"/>
                  </a:lnTo>
                  <a:lnTo>
                    <a:pt x="73" y="0"/>
                  </a:lnTo>
                  <a:lnTo>
                    <a:pt x="63" y="0"/>
                  </a:lnTo>
                  <a:lnTo>
                    <a:pt x="52" y="2"/>
                  </a:lnTo>
                  <a:lnTo>
                    <a:pt x="14" y="44"/>
                  </a:lnTo>
                  <a:lnTo>
                    <a:pt x="14" y="44"/>
                  </a:lnTo>
                  <a:lnTo>
                    <a:pt x="8" y="65"/>
                  </a:lnTo>
                  <a:lnTo>
                    <a:pt x="4" y="89"/>
                  </a:lnTo>
                  <a:lnTo>
                    <a:pt x="1" y="117"/>
                  </a:lnTo>
                  <a:lnTo>
                    <a:pt x="0" y="148"/>
                  </a:lnTo>
                  <a:lnTo>
                    <a:pt x="0" y="164"/>
                  </a:lnTo>
                  <a:lnTo>
                    <a:pt x="3" y="178"/>
                  </a:lnTo>
                  <a:lnTo>
                    <a:pt x="6" y="191"/>
                  </a:lnTo>
                  <a:lnTo>
                    <a:pt x="10" y="203"/>
                  </a:lnTo>
                  <a:lnTo>
                    <a:pt x="16" y="215"/>
                  </a:lnTo>
                  <a:lnTo>
                    <a:pt x="23" y="223"/>
                  </a:lnTo>
                  <a:lnTo>
                    <a:pt x="173" y="313"/>
                  </a:lnTo>
                  <a:lnTo>
                    <a:pt x="144" y="254"/>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5" name="Freeform 20"/>
            <p:cNvSpPr>
              <a:spLocks/>
            </p:cNvSpPr>
            <p:nvPr/>
          </p:nvSpPr>
          <p:spPr bwMode="auto">
            <a:xfrm>
              <a:off x="666" y="135"/>
              <a:ext cx="189" cy="192"/>
            </a:xfrm>
            <a:custGeom>
              <a:avLst/>
              <a:gdLst/>
              <a:ahLst/>
              <a:cxnLst>
                <a:cxn ang="0">
                  <a:pos x="82" y="120"/>
                </a:cxn>
                <a:cxn ang="0">
                  <a:pos x="92" y="123"/>
                </a:cxn>
                <a:cxn ang="0">
                  <a:pos x="103" y="124"/>
                </a:cxn>
                <a:cxn ang="0">
                  <a:pos x="113" y="124"/>
                </a:cxn>
                <a:cxn ang="0">
                  <a:pos x="133" y="117"/>
                </a:cxn>
                <a:cxn ang="0">
                  <a:pos x="141" y="110"/>
                </a:cxn>
                <a:cxn ang="0">
                  <a:pos x="148" y="104"/>
                </a:cxn>
                <a:cxn ang="0">
                  <a:pos x="157" y="89"/>
                </a:cxn>
                <a:cxn ang="0">
                  <a:pos x="158" y="82"/>
                </a:cxn>
                <a:cxn ang="0">
                  <a:pos x="157" y="76"/>
                </a:cxn>
                <a:cxn ang="0">
                  <a:pos x="151" y="63"/>
                </a:cxn>
                <a:cxn ang="0">
                  <a:pos x="144" y="56"/>
                </a:cxn>
                <a:cxn ang="0">
                  <a:pos x="138" y="51"/>
                </a:cxn>
                <a:cxn ang="0">
                  <a:pos x="111" y="39"/>
                </a:cxn>
                <a:cxn ang="0">
                  <a:pos x="80" y="32"/>
                </a:cxn>
                <a:cxn ang="0">
                  <a:pos x="71" y="31"/>
                </a:cxn>
                <a:cxn ang="0">
                  <a:pos x="55" y="32"/>
                </a:cxn>
                <a:cxn ang="0">
                  <a:pos x="44" y="37"/>
                </a:cxn>
                <a:cxn ang="0">
                  <a:pos x="44" y="37"/>
                </a:cxn>
                <a:cxn ang="0">
                  <a:pos x="42" y="37"/>
                </a:cxn>
                <a:cxn ang="0">
                  <a:pos x="34" y="42"/>
                </a:cxn>
                <a:cxn ang="0">
                  <a:pos x="31" y="45"/>
                </a:cxn>
                <a:cxn ang="0">
                  <a:pos x="31" y="45"/>
                </a:cxn>
                <a:cxn ang="0">
                  <a:pos x="35" y="48"/>
                </a:cxn>
                <a:cxn ang="0">
                  <a:pos x="20" y="75"/>
                </a:cxn>
                <a:cxn ang="0">
                  <a:pos x="6" y="63"/>
                </a:cxn>
                <a:cxn ang="0">
                  <a:pos x="0" y="47"/>
                </a:cxn>
                <a:cxn ang="0">
                  <a:pos x="0" y="47"/>
                </a:cxn>
                <a:cxn ang="0">
                  <a:pos x="3" y="32"/>
                </a:cxn>
                <a:cxn ang="0">
                  <a:pos x="11" y="21"/>
                </a:cxn>
                <a:cxn ang="0">
                  <a:pos x="11" y="21"/>
                </a:cxn>
                <a:cxn ang="0">
                  <a:pos x="30" y="8"/>
                </a:cxn>
                <a:cxn ang="0">
                  <a:pos x="30" y="8"/>
                </a:cxn>
                <a:cxn ang="0">
                  <a:pos x="49" y="1"/>
                </a:cxn>
                <a:cxn ang="0">
                  <a:pos x="71" y="0"/>
                </a:cxn>
                <a:cxn ang="0">
                  <a:pos x="71" y="0"/>
                </a:cxn>
                <a:cxn ang="0">
                  <a:pos x="97" y="3"/>
                </a:cxn>
                <a:cxn ang="0">
                  <a:pos x="123" y="8"/>
                </a:cxn>
                <a:cxn ang="0">
                  <a:pos x="145" y="20"/>
                </a:cxn>
                <a:cxn ang="0">
                  <a:pos x="165" y="32"/>
                </a:cxn>
                <a:cxn ang="0">
                  <a:pos x="165" y="32"/>
                </a:cxn>
                <a:cxn ang="0">
                  <a:pos x="183" y="56"/>
                </a:cxn>
                <a:cxn ang="0">
                  <a:pos x="189" y="82"/>
                </a:cxn>
                <a:cxn ang="0">
                  <a:pos x="189" y="82"/>
                </a:cxn>
                <a:cxn ang="0">
                  <a:pos x="186" y="97"/>
                </a:cxn>
                <a:cxn ang="0">
                  <a:pos x="181" y="111"/>
                </a:cxn>
                <a:cxn ang="0">
                  <a:pos x="161" y="135"/>
                </a:cxn>
                <a:cxn ang="0">
                  <a:pos x="161" y="135"/>
                </a:cxn>
                <a:cxn ang="0">
                  <a:pos x="148" y="147"/>
                </a:cxn>
                <a:cxn ang="0">
                  <a:pos x="134" y="152"/>
                </a:cxn>
                <a:cxn ang="0">
                  <a:pos x="121" y="155"/>
                </a:cxn>
                <a:cxn ang="0">
                  <a:pos x="100" y="151"/>
                </a:cxn>
                <a:cxn ang="0">
                  <a:pos x="82" y="144"/>
                </a:cxn>
                <a:cxn ang="0">
                  <a:pos x="65" y="192"/>
                </a:cxn>
                <a:cxn ang="0">
                  <a:pos x="61" y="147"/>
                </a:cxn>
                <a:cxn ang="0">
                  <a:pos x="58" y="106"/>
                </a:cxn>
              </a:cxnLst>
              <a:rect l="0" t="0" r="r" b="b"/>
              <a:pathLst>
                <a:path w="189" h="192">
                  <a:moveTo>
                    <a:pt x="58" y="106"/>
                  </a:moveTo>
                  <a:lnTo>
                    <a:pt x="82" y="120"/>
                  </a:lnTo>
                  <a:lnTo>
                    <a:pt x="82" y="120"/>
                  </a:lnTo>
                  <a:lnTo>
                    <a:pt x="92" y="123"/>
                  </a:lnTo>
                  <a:lnTo>
                    <a:pt x="103" y="124"/>
                  </a:lnTo>
                  <a:lnTo>
                    <a:pt x="103" y="124"/>
                  </a:lnTo>
                  <a:lnTo>
                    <a:pt x="103" y="124"/>
                  </a:lnTo>
                  <a:lnTo>
                    <a:pt x="113" y="124"/>
                  </a:lnTo>
                  <a:lnTo>
                    <a:pt x="123" y="121"/>
                  </a:lnTo>
                  <a:lnTo>
                    <a:pt x="133" y="117"/>
                  </a:lnTo>
                  <a:lnTo>
                    <a:pt x="141" y="110"/>
                  </a:lnTo>
                  <a:lnTo>
                    <a:pt x="141" y="110"/>
                  </a:lnTo>
                  <a:lnTo>
                    <a:pt x="141" y="110"/>
                  </a:lnTo>
                  <a:lnTo>
                    <a:pt x="148" y="104"/>
                  </a:lnTo>
                  <a:lnTo>
                    <a:pt x="154" y="96"/>
                  </a:lnTo>
                  <a:lnTo>
                    <a:pt x="157" y="89"/>
                  </a:lnTo>
                  <a:lnTo>
                    <a:pt x="158" y="82"/>
                  </a:lnTo>
                  <a:lnTo>
                    <a:pt x="158" y="82"/>
                  </a:lnTo>
                  <a:lnTo>
                    <a:pt x="158" y="82"/>
                  </a:lnTo>
                  <a:lnTo>
                    <a:pt x="157" y="76"/>
                  </a:lnTo>
                  <a:lnTo>
                    <a:pt x="155" y="70"/>
                  </a:lnTo>
                  <a:lnTo>
                    <a:pt x="151" y="63"/>
                  </a:lnTo>
                  <a:lnTo>
                    <a:pt x="144" y="56"/>
                  </a:lnTo>
                  <a:lnTo>
                    <a:pt x="144" y="56"/>
                  </a:lnTo>
                  <a:lnTo>
                    <a:pt x="144" y="56"/>
                  </a:lnTo>
                  <a:lnTo>
                    <a:pt x="138" y="51"/>
                  </a:lnTo>
                  <a:lnTo>
                    <a:pt x="130" y="47"/>
                  </a:lnTo>
                  <a:lnTo>
                    <a:pt x="111" y="39"/>
                  </a:lnTo>
                  <a:lnTo>
                    <a:pt x="92" y="34"/>
                  </a:lnTo>
                  <a:lnTo>
                    <a:pt x="80" y="32"/>
                  </a:lnTo>
                  <a:lnTo>
                    <a:pt x="71" y="31"/>
                  </a:lnTo>
                  <a:lnTo>
                    <a:pt x="71" y="31"/>
                  </a:lnTo>
                  <a:lnTo>
                    <a:pt x="71" y="31"/>
                  </a:lnTo>
                  <a:lnTo>
                    <a:pt x="55" y="32"/>
                  </a:lnTo>
                  <a:lnTo>
                    <a:pt x="49" y="35"/>
                  </a:lnTo>
                  <a:lnTo>
                    <a:pt x="44" y="37"/>
                  </a:lnTo>
                  <a:lnTo>
                    <a:pt x="44" y="37"/>
                  </a:lnTo>
                  <a:lnTo>
                    <a:pt x="44" y="37"/>
                  </a:lnTo>
                  <a:lnTo>
                    <a:pt x="42" y="37"/>
                  </a:lnTo>
                  <a:lnTo>
                    <a:pt x="42" y="37"/>
                  </a:lnTo>
                  <a:lnTo>
                    <a:pt x="34" y="42"/>
                  </a:lnTo>
                  <a:lnTo>
                    <a:pt x="34" y="42"/>
                  </a:lnTo>
                  <a:lnTo>
                    <a:pt x="34" y="42"/>
                  </a:lnTo>
                  <a:lnTo>
                    <a:pt x="31" y="45"/>
                  </a:lnTo>
                  <a:lnTo>
                    <a:pt x="31" y="45"/>
                  </a:lnTo>
                  <a:lnTo>
                    <a:pt x="31" y="45"/>
                  </a:lnTo>
                  <a:lnTo>
                    <a:pt x="35" y="48"/>
                  </a:lnTo>
                  <a:lnTo>
                    <a:pt x="35" y="48"/>
                  </a:lnTo>
                  <a:lnTo>
                    <a:pt x="20" y="75"/>
                  </a:lnTo>
                  <a:lnTo>
                    <a:pt x="20" y="75"/>
                  </a:lnTo>
                  <a:lnTo>
                    <a:pt x="11" y="70"/>
                  </a:lnTo>
                  <a:lnTo>
                    <a:pt x="6" y="63"/>
                  </a:lnTo>
                  <a:lnTo>
                    <a:pt x="2" y="55"/>
                  </a:lnTo>
                  <a:lnTo>
                    <a:pt x="0" y="47"/>
                  </a:lnTo>
                  <a:lnTo>
                    <a:pt x="0" y="47"/>
                  </a:lnTo>
                  <a:lnTo>
                    <a:pt x="0" y="47"/>
                  </a:lnTo>
                  <a:lnTo>
                    <a:pt x="0" y="38"/>
                  </a:lnTo>
                  <a:lnTo>
                    <a:pt x="3" y="32"/>
                  </a:lnTo>
                  <a:lnTo>
                    <a:pt x="7" y="27"/>
                  </a:lnTo>
                  <a:lnTo>
                    <a:pt x="11" y="21"/>
                  </a:lnTo>
                  <a:lnTo>
                    <a:pt x="11" y="21"/>
                  </a:lnTo>
                  <a:lnTo>
                    <a:pt x="11" y="21"/>
                  </a:lnTo>
                  <a:lnTo>
                    <a:pt x="20" y="14"/>
                  </a:lnTo>
                  <a:lnTo>
                    <a:pt x="30" y="8"/>
                  </a:lnTo>
                  <a:lnTo>
                    <a:pt x="30" y="8"/>
                  </a:lnTo>
                  <a:lnTo>
                    <a:pt x="30" y="8"/>
                  </a:lnTo>
                  <a:lnTo>
                    <a:pt x="40" y="4"/>
                  </a:lnTo>
                  <a:lnTo>
                    <a:pt x="49" y="1"/>
                  </a:lnTo>
                  <a:lnTo>
                    <a:pt x="61" y="0"/>
                  </a:lnTo>
                  <a:lnTo>
                    <a:pt x="71" y="0"/>
                  </a:lnTo>
                  <a:lnTo>
                    <a:pt x="71" y="0"/>
                  </a:lnTo>
                  <a:lnTo>
                    <a:pt x="71" y="0"/>
                  </a:lnTo>
                  <a:lnTo>
                    <a:pt x="83" y="1"/>
                  </a:lnTo>
                  <a:lnTo>
                    <a:pt x="97" y="3"/>
                  </a:lnTo>
                  <a:lnTo>
                    <a:pt x="110" y="6"/>
                  </a:lnTo>
                  <a:lnTo>
                    <a:pt x="123" y="8"/>
                  </a:lnTo>
                  <a:lnTo>
                    <a:pt x="134" y="14"/>
                  </a:lnTo>
                  <a:lnTo>
                    <a:pt x="145" y="20"/>
                  </a:lnTo>
                  <a:lnTo>
                    <a:pt x="155" y="25"/>
                  </a:lnTo>
                  <a:lnTo>
                    <a:pt x="165" y="32"/>
                  </a:lnTo>
                  <a:lnTo>
                    <a:pt x="165" y="32"/>
                  </a:lnTo>
                  <a:lnTo>
                    <a:pt x="165" y="32"/>
                  </a:lnTo>
                  <a:lnTo>
                    <a:pt x="175" y="44"/>
                  </a:lnTo>
                  <a:lnTo>
                    <a:pt x="183" y="56"/>
                  </a:lnTo>
                  <a:lnTo>
                    <a:pt x="188" y="69"/>
                  </a:lnTo>
                  <a:lnTo>
                    <a:pt x="189" y="82"/>
                  </a:lnTo>
                  <a:lnTo>
                    <a:pt x="189" y="82"/>
                  </a:lnTo>
                  <a:lnTo>
                    <a:pt x="189" y="82"/>
                  </a:lnTo>
                  <a:lnTo>
                    <a:pt x="189" y="90"/>
                  </a:lnTo>
                  <a:lnTo>
                    <a:pt x="186" y="97"/>
                  </a:lnTo>
                  <a:lnTo>
                    <a:pt x="185" y="104"/>
                  </a:lnTo>
                  <a:lnTo>
                    <a:pt x="181" y="111"/>
                  </a:lnTo>
                  <a:lnTo>
                    <a:pt x="172" y="124"/>
                  </a:lnTo>
                  <a:lnTo>
                    <a:pt x="161" y="135"/>
                  </a:lnTo>
                  <a:lnTo>
                    <a:pt x="161" y="135"/>
                  </a:lnTo>
                  <a:lnTo>
                    <a:pt x="161" y="135"/>
                  </a:lnTo>
                  <a:lnTo>
                    <a:pt x="154" y="141"/>
                  </a:lnTo>
                  <a:lnTo>
                    <a:pt x="148" y="147"/>
                  </a:lnTo>
                  <a:lnTo>
                    <a:pt x="141" y="149"/>
                  </a:lnTo>
                  <a:lnTo>
                    <a:pt x="134" y="152"/>
                  </a:lnTo>
                  <a:lnTo>
                    <a:pt x="128" y="154"/>
                  </a:lnTo>
                  <a:lnTo>
                    <a:pt x="121" y="155"/>
                  </a:lnTo>
                  <a:lnTo>
                    <a:pt x="110" y="154"/>
                  </a:lnTo>
                  <a:lnTo>
                    <a:pt x="100" y="151"/>
                  </a:lnTo>
                  <a:lnTo>
                    <a:pt x="92" y="148"/>
                  </a:lnTo>
                  <a:lnTo>
                    <a:pt x="82" y="144"/>
                  </a:lnTo>
                  <a:lnTo>
                    <a:pt x="65" y="192"/>
                  </a:lnTo>
                  <a:lnTo>
                    <a:pt x="65" y="192"/>
                  </a:lnTo>
                  <a:lnTo>
                    <a:pt x="64" y="176"/>
                  </a:lnTo>
                  <a:lnTo>
                    <a:pt x="61" y="147"/>
                  </a:lnTo>
                  <a:lnTo>
                    <a:pt x="58" y="106"/>
                  </a:lnTo>
                  <a:lnTo>
                    <a:pt x="58" y="106"/>
                  </a:lnTo>
                  <a:close/>
                </a:path>
              </a:pathLst>
            </a:custGeom>
            <a:solidFill>
              <a:schemeClr val="tx2">
                <a:lumMod val="60000"/>
                <a:lumOff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 name="Freeform 21"/>
            <p:cNvSpPr>
              <a:spLocks/>
            </p:cNvSpPr>
            <p:nvPr/>
          </p:nvSpPr>
          <p:spPr bwMode="auto">
            <a:xfrm>
              <a:off x="707" y="334"/>
              <a:ext cx="51" cy="51"/>
            </a:xfrm>
            <a:custGeom>
              <a:avLst/>
              <a:gdLst/>
              <a:ahLst/>
              <a:cxnLst>
                <a:cxn ang="0">
                  <a:pos x="51" y="25"/>
                </a:cxn>
                <a:cxn ang="0">
                  <a:pos x="51" y="25"/>
                </a:cxn>
                <a:cxn ang="0">
                  <a:pos x="51" y="21"/>
                </a:cxn>
                <a:cxn ang="0">
                  <a:pos x="49" y="15"/>
                </a:cxn>
                <a:cxn ang="0">
                  <a:pos x="47" y="11"/>
                </a:cxn>
                <a:cxn ang="0">
                  <a:pos x="44" y="7"/>
                </a:cxn>
                <a:cxn ang="0">
                  <a:pos x="39" y="4"/>
                </a:cxn>
                <a:cxn ang="0">
                  <a:pos x="35" y="3"/>
                </a:cxn>
                <a:cxn ang="0">
                  <a:pos x="31" y="1"/>
                </a:cxn>
                <a:cxn ang="0">
                  <a:pos x="25" y="0"/>
                </a:cxn>
                <a:cxn ang="0">
                  <a:pos x="25" y="0"/>
                </a:cxn>
                <a:cxn ang="0">
                  <a:pos x="21" y="1"/>
                </a:cxn>
                <a:cxn ang="0">
                  <a:pos x="16" y="3"/>
                </a:cxn>
                <a:cxn ang="0">
                  <a:pos x="11" y="4"/>
                </a:cxn>
                <a:cxn ang="0">
                  <a:pos x="8" y="7"/>
                </a:cxn>
                <a:cxn ang="0">
                  <a:pos x="4" y="11"/>
                </a:cxn>
                <a:cxn ang="0">
                  <a:pos x="3" y="15"/>
                </a:cxn>
                <a:cxn ang="0">
                  <a:pos x="1" y="21"/>
                </a:cxn>
                <a:cxn ang="0">
                  <a:pos x="0" y="25"/>
                </a:cxn>
                <a:cxn ang="0">
                  <a:pos x="0" y="25"/>
                </a:cxn>
                <a:cxn ang="0">
                  <a:pos x="1" y="31"/>
                </a:cxn>
                <a:cxn ang="0">
                  <a:pos x="3" y="35"/>
                </a:cxn>
                <a:cxn ang="0">
                  <a:pos x="4" y="39"/>
                </a:cxn>
                <a:cxn ang="0">
                  <a:pos x="8" y="44"/>
                </a:cxn>
                <a:cxn ang="0">
                  <a:pos x="11" y="46"/>
                </a:cxn>
                <a:cxn ang="0">
                  <a:pos x="16" y="49"/>
                </a:cxn>
                <a:cxn ang="0">
                  <a:pos x="21" y="51"/>
                </a:cxn>
                <a:cxn ang="0">
                  <a:pos x="25" y="51"/>
                </a:cxn>
                <a:cxn ang="0">
                  <a:pos x="25" y="51"/>
                </a:cxn>
                <a:cxn ang="0">
                  <a:pos x="31" y="51"/>
                </a:cxn>
                <a:cxn ang="0">
                  <a:pos x="35" y="49"/>
                </a:cxn>
                <a:cxn ang="0">
                  <a:pos x="39" y="46"/>
                </a:cxn>
                <a:cxn ang="0">
                  <a:pos x="44" y="44"/>
                </a:cxn>
                <a:cxn ang="0">
                  <a:pos x="47" y="39"/>
                </a:cxn>
                <a:cxn ang="0">
                  <a:pos x="49" y="35"/>
                </a:cxn>
                <a:cxn ang="0">
                  <a:pos x="51" y="31"/>
                </a:cxn>
                <a:cxn ang="0">
                  <a:pos x="51" y="25"/>
                </a:cxn>
                <a:cxn ang="0">
                  <a:pos x="51" y="25"/>
                </a:cxn>
              </a:cxnLst>
              <a:rect l="0" t="0" r="r" b="b"/>
              <a:pathLst>
                <a:path w="51" h="51">
                  <a:moveTo>
                    <a:pt x="51" y="25"/>
                  </a:moveTo>
                  <a:lnTo>
                    <a:pt x="51" y="25"/>
                  </a:lnTo>
                  <a:lnTo>
                    <a:pt x="51" y="21"/>
                  </a:lnTo>
                  <a:lnTo>
                    <a:pt x="49" y="15"/>
                  </a:lnTo>
                  <a:lnTo>
                    <a:pt x="47" y="11"/>
                  </a:lnTo>
                  <a:lnTo>
                    <a:pt x="44" y="7"/>
                  </a:lnTo>
                  <a:lnTo>
                    <a:pt x="39" y="4"/>
                  </a:lnTo>
                  <a:lnTo>
                    <a:pt x="35" y="3"/>
                  </a:lnTo>
                  <a:lnTo>
                    <a:pt x="31" y="1"/>
                  </a:lnTo>
                  <a:lnTo>
                    <a:pt x="25" y="0"/>
                  </a:lnTo>
                  <a:lnTo>
                    <a:pt x="25" y="0"/>
                  </a:lnTo>
                  <a:lnTo>
                    <a:pt x="21" y="1"/>
                  </a:lnTo>
                  <a:lnTo>
                    <a:pt x="16" y="3"/>
                  </a:lnTo>
                  <a:lnTo>
                    <a:pt x="11" y="4"/>
                  </a:lnTo>
                  <a:lnTo>
                    <a:pt x="8" y="7"/>
                  </a:lnTo>
                  <a:lnTo>
                    <a:pt x="4" y="11"/>
                  </a:lnTo>
                  <a:lnTo>
                    <a:pt x="3" y="15"/>
                  </a:lnTo>
                  <a:lnTo>
                    <a:pt x="1" y="21"/>
                  </a:lnTo>
                  <a:lnTo>
                    <a:pt x="0" y="25"/>
                  </a:lnTo>
                  <a:lnTo>
                    <a:pt x="0" y="25"/>
                  </a:lnTo>
                  <a:lnTo>
                    <a:pt x="1" y="31"/>
                  </a:lnTo>
                  <a:lnTo>
                    <a:pt x="3" y="35"/>
                  </a:lnTo>
                  <a:lnTo>
                    <a:pt x="4" y="39"/>
                  </a:lnTo>
                  <a:lnTo>
                    <a:pt x="8" y="44"/>
                  </a:lnTo>
                  <a:lnTo>
                    <a:pt x="11" y="46"/>
                  </a:lnTo>
                  <a:lnTo>
                    <a:pt x="16" y="49"/>
                  </a:lnTo>
                  <a:lnTo>
                    <a:pt x="21" y="51"/>
                  </a:lnTo>
                  <a:lnTo>
                    <a:pt x="25" y="51"/>
                  </a:lnTo>
                  <a:lnTo>
                    <a:pt x="25" y="51"/>
                  </a:lnTo>
                  <a:lnTo>
                    <a:pt x="31" y="51"/>
                  </a:lnTo>
                  <a:lnTo>
                    <a:pt x="35" y="49"/>
                  </a:lnTo>
                  <a:lnTo>
                    <a:pt x="39" y="46"/>
                  </a:lnTo>
                  <a:lnTo>
                    <a:pt x="44" y="44"/>
                  </a:lnTo>
                  <a:lnTo>
                    <a:pt x="47" y="39"/>
                  </a:lnTo>
                  <a:lnTo>
                    <a:pt x="49" y="35"/>
                  </a:lnTo>
                  <a:lnTo>
                    <a:pt x="51" y="31"/>
                  </a:lnTo>
                  <a:lnTo>
                    <a:pt x="51" y="25"/>
                  </a:lnTo>
                  <a:lnTo>
                    <a:pt x="51" y="25"/>
                  </a:lnTo>
                  <a:close/>
                </a:path>
              </a:pathLst>
            </a:custGeom>
            <a:solidFill>
              <a:schemeClr val="tx2">
                <a:lumMod val="60000"/>
                <a:lumOff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 name="Freeform 22"/>
            <p:cNvSpPr>
              <a:spLocks/>
            </p:cNvSpPr>
            <p:nvPr/>
          </p:nvSpPr>
          <p:spPr bwMode="auto">
            <a:xfrm>
              <a:off x="676" y="173"/>
              <a:ext cx="45" cy="44"/>
            </a:xfrm>
            <a:custGeom>
              <a:avLst/>
              <a:gdLst/>
              <a:ahLst/>
              <a:cxnLst>
                <a:cxn ang="0">
                  <a:pos x="45" y="21"/>
                </a:cxn>
                <a:cxn ang="0">
                  <a:pos x="45" y="21"/>
                </a:cxn>
                <a:cxn ang="0">
                  <a:pos x="45" y="27"/>
                </a:cxn>
                <a:cxn ang="0">
                  <a:pos x="44" y="31"/>
                </a:cxn>
                <a:cxn ang="0">
                  <a:pos x="38" y="37"/>
                </a:cxn>
                <a:cxn ang="0">
                  <a:pos x="31" y="42"/>
                </a:cxn>
                <a:cxn ang="0">
                  <a:pos x="27" y="44"/>
                </a:cxn>
                <a:cxn ang="0">
                  <a:pos x="23" y="44"/>
                </a:cxn>
                <a:cxn ang="0">
                  <a:pos x="23" y="44"/>
                </a:cxn>
                <a:cxn ang="0">
                  <a:pos x="18" y="44"/>
                </a:cxn>
                <a:cxn ang="0">
                  <a:pos x="14" y="42"/>
                </a:cxn>
                <a:cxn ang="0">
                  <a:pos x="7" y="37"/>
                </a:cxn>
                <a:cxn ang="0">
                  <a:pos x="1" y="31"/>
                </a:cxn>
                <a:cxn ang="0">
                  <a:pos x="0" y="27"/>
                </a:cxn>
                <a:cxn ang="0">
                  <a:pos x="0" y="21"/>
                </a:cxn>
                <a:cxn ang="0">
                  <a:pos x="0" y="21"/>
                </a:cxn>
                <a:cxn ang="0">
                  <a:pos x="0" y="17"/>
                </a:cxn>
                <a:cxn ang="0">
                  <a:pos x="1" y="13"/>
                </a:cxn>
                <a:cxn ang="0">
                  <a:pos x="7" y="7"/>
                </a:cxn>
                <a:cxn ang="0">
                  <a:pos x="14" y="1"/>
                </a:cxn>
                <a:cxn ang="0">
                  <a:pos x="18" y="0"/>
                </a:cxn>
                <a:cxn ang="0">
                  <a:pos x="23" y="0"/>
                </a:cxn>
                <a:cxn ang="0">
                  <a:pos x="23" y="0"/>
                </a:cxn>
                <a:cxn ang="0">
                  <a:pos x="27" y="0"/>
                </a:cxn>
                <a:cxn ang="0">
                  <a:pos x="31" y="1"/>
                </a:cxn>
                <a:cxn ang="0">
                  <a:pos x="38" y="7"/>
                </a:cxn>
                <a:cxn ang="0">
                  <a:pos x="44" y="13"/>
                </a:cxn>
                <a:cxn ang="0">
                  <a:pos x="45" y="17"/>
                </a:cxn>
                <a:cxn ang="0">
                  <a:pos x="45" y="21"/>
                </a:cxn>
                <a:cxn ang="0">
                  <a:pos x="45" y="21"/>
                </a:cxn>
              </a:cxnLst>
              <a:rect l="0" t="0" r="r" b="b"/>
              <a:pathLst>
                <a:path w="45" h="44">
                  <a:moveTo>
                    <a:pt x="45" y="21"/>
                  </a:moveTo>
                  <a:lnTo>
                    <a:pt x="45" y="21"/>
                  </a:lnTo>
                  <a:lnTo>
                    <a:pt x="45" y="27"/>
                  </a:lnTo>
                  <a:lnTo>
                    <a:pt x="44" y="31"/>
                  </a:lnTo>
                  <a:lnTo>
                    <a:pt x="38" y="37"/>
                  </a:lnTo>
                  <a:lnTo>
                    <a:pt x="31" y="42"/>
                  </a:lnTo>
                  <a:lnTo>
                    <a:pt x="27" y="44"/>
                  </a:lnTo>
                  <a:lnTo>
                    <a:pt x="23" y="44"/>
                  </a:lnTo>
                  <a:lnTo>
                    <a:pt x="23" y="44"/>
                  </a:lnTo>
                  <a:lnTo>
                    <a:pt x="18" y="44"/>
                  </a:lnTo>
                  <a:lnTo>
                    <a:pt x="14" y="42"/>
                  </a:lnTo>
                  <a:lnTo>
                    <a:pt x="7" y="37"/>
                  </a:lnTo>
                  <a:lnTo>
                    <a:pt x="1" y="31"/>
                  </a:lnTo>
                  <a:lnTo>
                    <a:pt x="0" y="27"/>
                  </a:lnTo>
                  <a:lnTo>
                    <a:pt x="0" y="21"/>
                  </a:lnTo>
                  <a:lnTo>
                    <a:pt x="0" y="21"/>
                  </a:lnTo>
                  <a:lnTo>
                    <a:pt x="0" y="17"/>
                  </a:lnTo>
                  <a:lnTo>
                    <a:pt x="1" y="13"/>
                  </a:lnTo>
                  <a:lnTo>
                    <a:pt x="7" y="7"/>
                  </a:lnTo>
                  <a:lnTo>
                    <a:pt x="14" y="1"/>
                  </a:lnTo>
                  <a:lnTo>
                    <a:pt x="18" y="0"/>
                  </a:lnTo>
                  <a:lnTo>
                    <a:pt x="23" y="0"/>
                  </a:lnTo>
                  <a:lnTo>
                    <a:pt x="23" y="0"/>
                  </a:lnTo>
                  <a:lnTo>
                    <a:pt x="27" y="0"/>
                  </a:lnTo>
                  <a:lnTo>
                    <a:pt x="31" y="1"/>
                  </a:lnTo>
                  <a:lnTo>
                    <a:pt x="38" y="7"/>
                  </a:lnTo>
                  <a:lnTo>
                    <a:pt x="44" y="13"/>
                  </a:lnTo>
                  <a:lnTo>
                    <a:pt x="45" y="17"/>
                  </a:lnTo>
                  <a:lnTo>
                    <a:pt x="45" y="21"/>
                  </a:lnTo>
                  <a:lnTo>
                    <a:pt x="45" y="21"/>
                  </a:lnTo>
                  <a:close/>
                </a:path>
              </a:pathLst>
            </a:custGeom>
            <a:solidFill>
              <a:schemeClr val="tx2">
                <a:lumMod val="60000"/>
                <a:lumOff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solidFill>
                  <a:schemeClr val="tx2">
                    <a:lumMod val="60000"/>
                    <a:lumOff val="40000"/>
                  </a:schemeClr>
                </a:solidFill>
              </a:endParaRPr>
            </a:p>
          </p:txBody>
        </p:sp>
        <p:sp>
          <p:nvSpPr>
            <p:cNvPr id="18" name="Freeform 23"/>
            <p:cNvSpPr>
              <a:spLocks/>
            </p:cNvSpPr>
            <p:nvPr/>
          </p:nvSpPr>
          <p:spPr bwMode="auto">
            <a:xfrm>
              <a:off x="511" y="417"/>
              <a:ext cx="76" cy="45"/>
            </a:xfrm>
            <a:custGeom>
              <a:avLst/>
              <a:gdLst/>
              <a:ahLst/>
              <a:cxnLst>
                <a:cxn ang="0">
                  <a:pos x="0" y="45"/>
                </a:cxn>
                <a:cxn ang="0">
                  <a:pos x="0" y="45"/>
                </a:cxn>
                <a:cxn ang="0">
                  <a:pos x="4" y="34"/>
                </a:cxn>
                <a:cxn ang="0">
                  <a:pos x="10" y="24"/>
                </a:cxn>
                <a:cxn ang="0">
                  <a:pos x="18" y="13"/>
                </a:cxn>
                <a:cxn ang="0">
                  <a:pos x="24" y="8"/>
                </a:cxn>
                <a:cxn ang="0">
                  <a:pos x="28" y="4"/>
                </a:cxn>
                <a:cxn ang="0">
                  <a:pos x="35" y="1"/>
                </a:cxn>
                <a:cxn ang="0">
                  <a:pos x="42" y="0"/>
                </a:cxn>
                <a:cxn ang="0">
                  <a:pos x="49" y="1"/>
                </a:cxn>
                <a:cxn ang="0">
                  <a:pos x="58" y="4"/>
                </a:cxn>
                <a:cxn ang="0">
                  <a:pos x="66" y="8"/>
                </a:cxn>
                <a:cxn ang="0">
                  <a:pos x="76" y="17"/>
                </a:cxn>
                <a:cxn ang="0">
                  <a:pos x="76" y="17"/>
                </a:cxn>
                <a:cxn ang="0">
                  <a:pos x="69" y="14"/>
                </a:cxn>
                <a:cxn ang="0">
                  <a:pos x="61" y="11"/>
                </a:cxn>
                <a:cxn ang="0">
                  <a:pos x="51" y="11"/>
                </a:cxn>
                <a:cxn ang="0">
                  <a:pos x="38" y="14"/>
                </a:cxn>
                <a:cxn ang="0">
                  <a:pos x="33" y="15"/>
                </a:cxn>
                <a:cxn ang="0">
                  <a:pos x="26" y="18"/>
                </a:cxn>
                <a:cxn ang="0">
                  <a:pos x="20" y="24"/>
                </a:cxn>
                <a:cxn ang="0">
                  <a:pos x="13" y="30"/>
                </a:cxn>
                <a:cxn ang="0">
                  <a:pos x="6" y="37"/>
                </a:cxn>
                <a:cxn ang="0">
                  <a:pos x="0" y="45"/>
                </a:cxn>
                <a:cxn ang="0">
                  <a:pos x="0" y="45"/>
                </a:cxn>
              </a:cxnLst>
              <a:rect l="0" t="0" r="r" b="b"/>
              <a:pathLst>
                <a:path w="76" h="45">
                  <a:moveTo>
                    <a:pt x="0" y="45"/>
                  </a:moveTo>
                  <a:lnTo>
                    <a:pt x="0" y="45"/>
                  </a:lnTo>
                  <a:lnTo>
                    <a:pt x="4" y="34"/>
                  </a:lnTo>
                  <a:lnTo>
                    <a:pt x="10" y="24"/>
                  </a:lnTo>
                  <a:lnTo>
                    <a:pt x="18" y="13"/>
                  </a:lnTo>
                  <a:lnTo>
                    <a:pt x="24" y="8"/>
                  </a:lnTo>
                  <a:lnTo>
                    <a:pt x="28" y="4"/>
                  </a:lnTo>
                  <a:lnTo>
                    <a:pt x="35" y="1"/>
                  </a:lnTo>
                  <a:lnTo>
                    <a:pt x="42" y="0"/>
                  </a:lnTo>
                  <a:lnTo>
                    <a:pt x="49" y="1"/>
                  </a:lnTo>
                  <a:lnTo>
                    <a:pt x="58" y="4"/>
                  </a:lnTo>
                  <a:lnTo>
                    <a:pt x="66" y="8"/>
                  </a:lnTo>
                  <a:lnTo>
                    <a:pt x="76" y="17"/>
                  </a:lnTo>
                  <a:lnTo>
                    <a:pt x="76" y="17"/>
                  </a:lnTo>
                  <a:lnTo>
                    <a:pt x="69" y="14"/>
                  </a:lnTo>
                  <a:lnTo>
                    <a:pt x="61" y="11"/>
                  </a:lnTo>
                  <a:lnTo>
                    <a:pt x="51" y="11"/>
                  </a:lnTo>
                  <a:lnTo>
                    <a:pt x="38" y="14"/>
                  </a:lnTo>
                  <a:lnTo>
                    <a:pt x="33" y="15"/>
                  </a:lnTo>
                  <a:lnTo>
                    <a:pt x="26" y="18"/>
                  </a:lnTo>
                  <a:lnTo>
                    <a:pt x="20" y="24"/>
                  </a:lnTo>
                  <a:lnTo>
                    <a:pt x="13" y="30"/>
                  </a:lnTo>
                  <a:lnTo>
                    <a:pt x="6" y="37"/>
                  </a:lnTo>
                  <a:lnTo>
                    <a:pt x="0" y="45"/>
                  </a:lnTo>
                  <a:lnTo>
                    <a:pt x="0" y="4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grpSp>
        <p:nvGrpSpPr>
          <p:cNvPr id="19" name="Group 26"/>
          <p:cNvGrpSpPr>
            <a:grpSpLocks noChangeAspect="1"/>
          </p:cNvGrpSpPr>
          <p:nvPr/>
        </p:nvGrpSpPr>
        <p:grpSpPr bwMode="auto">
          <a:xfrm>
            <a:off x="7500938" y="5357813"/>
            <a:ext cx="1150937" cy="1111250"/>
            <a:chOff x="4725" y="3375"/>
            <a:chExt cx="725" cy="700"/>
          </a:xfrm>
        </p:grpSpPr>
        <p:sp>
          <p:nvSpPr>
            <p:cNvPr id="20" name="AutoShape 25"/>
            <p:cNvSpPr>
              <a:spLocks noChangeAspect="1" noChangeArrowheads="1" noTextEdit="1"/>
            </p:cNvSpPr>
            <p:nvPr/>
          </p:nvSpPr>
          <p:spPr bwMode="auto">
            <a:xfrm>
              <a:off x="4725" y="3375"/>
              <a:ext cx="725" cy="7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21" name="Freeform 27"/>
            <p:cNvSpPr>
              <a:spLocks/>
            </p:cNvSpPr>
            <p:nvPr/>
          </p:nvSpPr>
          <p:spPr bwMode="auto">
            <a:xfrm>
              <a:off x="4862" y="3945"/>
              <a:ext cx="422" cy="130"/>
            </a:xfrm>
            <a:custGeom>
              <a:avLst/>
              <a:gdLst/>
              <a:ahLst/>
              <a:cxnLst>
                <a:cxn ang="0">
                  <a:pos x="422" y="39"/>
                </a:cxn>
                <a:cxn ang="0">
                  <a:pos x="93" y="0"/>
                </a:cxn>
                <a:cxn ang="0">
                  <a:pos x="0" y="61"/>
                </a:cxn>
                <a:cxn ang="0">
                  <a:pos x="323" y="130"/>
                </a:cxn>
                <a:cxn ang="0">
                  <a:pos x="422" y="39"/>
                </a:cxn>
              </a:cxnLst>
              <a:rect l="0" t="0" r="r" b="b"/>
              <a:pathLst>
                <a:path w="422" h="130">
                  <a:moveTo>
                    <a:pt x="422" y="39"/>
                  </a:moveTo>
                  <a:lnTo>
                    <a:pt x="93" y="0"/>
                  </a:lnTo>
                  <a:lnTo>
                    <a:pt x="0" y="61"/>
                  </a:lnTo>
                  <a:lnTo>
                    <a:pt x="323" y="130"/>
                  </a:lnTo>
                  <a:lnTo>
                    <a:pt x="422" y="39"/>
                  </a:lnTo>
                  <a:close/>
                </a:path>
              </a:pathLst>
            </a:custGeom>
            <a:solidFill>
              <a:srgbClr val="CCCCCC"/>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2" name="Freeform 28"/>
            <p:cNvSpPr>
              <a:spLocks/>
            </p:cNvSpPr>
            <p:nvPr/>
          </p:nvSpPr>
          <p:spPr bwMode="auto">
            <a:xfrm>
              <a:off x="5022" y="3867"/>
              <a:ext cx="428" cy="43"/>
            </a:xfrm>
            <a:custGeom>
              <a:avLst/>
              <a:gdLst/>
              <a:ahLst/>
              <a:cxnLst>
                <a:cxn ang="0">
                  <a:pos x="428" y="20"/>
                </a:cxn>
                <a:cxn ang="0">
                  <a:pos x="428" y="20"/>
                </a:cxn>
                <a:cxn ang="0">
                  <a:pos x="427" y="18"/>
                </a:cxn>
                <a:cxn ang="0">
                  <a:pos x="423" y="17"/>
                </a:cxn>
                <a:cxn ang="0">
                  <a:pos x="411" y="12"/>
                </a:cxn>
                <a:cxn ang="0">
                  <a:pos x="391" y="9"/>
                </a:cxn>
                <a:cxn ang="0">
                  <a:pos x="365" y="5"/>
                </a:cxn>
                <a:cxn ang="0">
                  <a:pos x="334" y="3"/>
                </a:cxn>
                <a:cxn ang="0">
                  <a:pos x="296" y="2"/>
                </a:cxn>
                <a:cxn ang="0">
                  <a:pos x="257" y="1"/>
                </a:cxn>
                <a:cxn ang="0">
                  <a:pos x="214" y="0"/>
                </a:cxn>
                <a:cxn ang="0">
                  <a:pos x="214" y="0"/>
                </a:cxn>
                <a:cxn ang="0">
                  <a:pos x="171" y="1"/>
                </a:cxn>
                <a:cxn ang="0">
                  <a:pos x="130" y="2"/>
                </a:cxn>
                <a:cxn ang="0">
                  <a:pos x="94" y="3"/>
                </a:cxn>
                <a:cxn ang="0">
                  <a:pos x="63" y="5"/>
                </a:cxn>
                <a:cxn ang="0">
                  <a:pos x="37" y="9"/>
                </a:cxn>
                <a:cxn ang="0">
                  <a:pos x="17" y="12"/>
                </a:cxn>
                <a:cxn ang="0">
                  <a:pos x="4" y="17"/>
                </a:cxn>
                <a:cxn ang="0">
                  <a:pos x="1" y="18"/>
                </a:cxn>
                <a:cxn ang="0">
                  <a:pos x="0" y="20"/>
                </a:cxn>
                <a:cxn ang="0">
                  <a:pos x="0" y="20"/>
                </a:cxn>
                <a:cxn ang="0">
                  <a:pos x="1" y="23"/>
                </a:cxn>
                <a:cxn ang="0">
                  <a:pos x="4" y="25"/>
                </a:cxn>
                <a:cxn ang="0">
                  <a:pos x="17" y="29"/>
                </a:cxn>
                <a:cxn ang="0">
                  <a:pos x="37" y="33"/>
                </a:cxn>
                <a:cxn ang="0">
                  <a:pos x="63" y="36"/>
                </a:cxn>
                <a:cxn ang="0">
                  <a:pos x="94" y="38"/>
                </a:cxn>
                <a:cxn ang="0">
                  <a:pos x="130" y="40"/>
                </a:cxn>
                <a:cxn ang="0">
                  <a:pos x="171" y="41"/>
                </a:cxn>
                <a:cxn ang="0">
                  <a:pos x="214" y="43"/>
                </a:cxn>
                <a:cxn ang="0">
                  <a:pos x="214" y="43"/>
                </a:cxn>
                <a:cxn ang="0">
                  <a:pos x="257" y="41"/>
                </a:cxn>
                <a:cxn ang="0">
                  <a:pos x="296" y="40"/>
                </a:cxn>
                <a:cxn ang="0">
                  <a:pos x="334" y="38"/>
                </a:cxn>
                <a:cxn ang="0">
                  <a:pos x="365" y="36"/>
                </a:cxn>
                <a:cxn ang="0">
                  <a:pos x="391" y="33"/>
                </a:cxn>
                <a:cxn ang="0">
                  <a:pos x="411" y="29"/>
                </a:cxn>
                <a:cxn ang="0">
                  <a:pos x="423" y="25"/>
                </a:cxn>
                <a:cxn ang="0">
                  <a:pos x="427" y="23"/>
                </a:cxn>
                <a:cxn ang="0">
                  <a:pos x="428" y="20"/>
                </a:cxn>
                <a:cxn ang="0">
                  <a:pos x="428" y="20"/>
                </a:cxn>
              </a:cxnLst>
              <a:rect l="0" t="0" r="r" b="b"/>
              <a:pathLst>
                <a:path w="428" h="43">
                  <a:moveTo>
                    <a:pt x="428" y="20"/>
                  </a:moveTo>
                  <a:lnTo>
                    <a:pt x="428" y="20"/>
                  </a:lnTo>
                  <a:lnTo>
                    <a:pt x="427" y="18"/>
                  </a:lnTo>
                  <a:lnTo>
                    <a:pt x="423" y="17"/>
                  </a:lnTo>
                  <a:lnTo>
                    <a:pt x="411" y="12"/>
                  </a:lnTo>
                  <a:lnTo>
                    <a:pt x="391" y="9"/>
                  </a:lnTo>
                  <a:lnTo>
                    <a:pt x="365" y="5"/>
                  </a:lnTo>
                  <a:lnTo>
                    <a:pt x="334" y="3"/>
                  </a:lnTo>
                  <a:lnTo>
                    <a:pt x="296" y="2"/>
                  </a:lnTo>
                  <a:lnTo>
                    <a:pt x="257" y="1"/>
                  </a:lnTo>
                  <a:lnTo>
                    <a:pt x="214" y="0"/>
                  </a:lnTo>
                  <a:lnTo>
                    <a:pt x="214" y="0"/>
                  </a:lnTo>
                  <a:lnTo>
                    <a:pt x="171" y="1"/>
                  </a:lnTo>
                  <a:lnTo>
                    <a:pt x="130" y="2"/>
                  </a:lnTo>
                  <a:lnTo>
                    <a:pt x="94" y="3"/>
                  </a:lnTo>
                  <a:lnTo>
                    <a:pt x="63" y="5"/>
                  </a:lnTo>
                  <a:lnTo>
                    <a:pt x="37" y="9"/>
                  </a:lnTo>
                  <a:lnTo>
                    <a:pt x="17" y="12"/>
                  </a:lnTo>
                  <a:lnTo>
                    <a:pt x="4" y="17"/>
                  </a:lnTo>
                  <a:lnTo>
                    <a:pt x="1" y="18"/>
                  </a:lnTo>
                  <a:lnTo>
                    <a:pt x="0" y="20"/>
                  </a:lnTo>
                  <a:lnTo>
                    <a:pt x="0" y="20"/>
                  </a:lnTo>
                  <a:lnTo>
                    <a:pt x="1" y="23"/>
                  </a:lnTo>
                  <a:lnTo>
                    <a:pt x="4" y="25"/>
                  </a:lnTo>
                  <a:lnTo>
                    <a:pt x="17" y="29"/>
                  </a:lnTo>
                  <a:lnTo>
                    <a:pt x="37" y="33"/>
                  </a:lnTo>
                  <a:lnTo>
                    <a:pt x="63" y="36"/>
                  </a:lnTo>
                  <a:lnTo>
                    <a:pt x="94" y="38"/>
                  </a:lnTo>
                  <a:lnTo>
                    <a:pt x="130" y="40"/>
                  </a:lnTo>
                  <a:lnTo>
                    <a:pt x="171" y="41"/>
                  </a:lnTo>
                  <a:lnTo>
                    <a:pt x="214" y="43"/>
                  </a:lnTo>
                  <a:lnTo>
                    <a:pt x="214" y="43"/>
                  </a:lnTo>
                  <a:lnTo>
                    <a:pt x="257" y="41"/>
                  </a:lnTo>
                  <a:lnTo>
                    <a:pt x="296" y="40"/>
                  </a:lnTo>
                  <a:lnTo>
                    <a:pt x="334" y="38"/>
                  </a:lnTo>
                  <a:lnTo>
                    <a:pt x="365" y="36"/>
                  </a:lnTo>
                  <a:lnTo>
                    <a:pt x="391" y="33"/>
                  </a:lnTo>
                  <a:lnTo>
                    <a:pt x="411" y="29"/>
                  </a:lnTo>
                  <a:lnTo>
                    <a:pt x="423" y="25"/>
                  </a:lnTo>
                  <a:lnTo>
                    <a:pt x="427" y="23"/>
                  </a:lnTo>
                  <a:lnTo>
                    <a:pt x="428" y="20"/>
                  </a:lnTo>
                  <a:lnTo>
                    <a:pt x="428" y="20"/>
                  </a:lnTo>
                  <a:close/>
                </a:path>
              </a:pathLst>
            </a:custGeom>
            <a:solidFill>
              <a:srgbClr val="CCCCCC"/>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3" name="Freeform 29"/>
            <p:cNvSpPr>
              <a:spLocks/>
            </p:cNvSpPr>
            <p:nvPr/>
          </p:nvSpPr>
          <p:spPr bwMode="auto">
            <a:xfrm>
              <a:off x="5071" y="3631"/>
              <a:ext cx="291" cy="175"/>
            </a:xfrm>
            <a:custGeom>
              <a:avLst/>
              <a:gdLst/>
              <a:ahLst/>
              <a:cxnLst>
                <a:cxn ang="0">
                  <a:pos x="291" y="0"/>
                </a:cxn>
                <a:cxn ang="0">
                  <a:pos x="291" y="0"/>
                </a:cxn>
                <a:cxn ang="0">
                  <a:pos x="277" y="12"/>
                </a:cxn>
                <a:cxn ang="0">
                  <a:pos x="261" y="24"/>
                </a:cxn>
                <a:cxn ang="0">
                  <a:pos x="245" y="33"/>
                </a:cxn>
                <a:cxn ang="0">
                  <a:pos x="228" y="42"/>
                </a:cxn>
                <a:cxn ang="0">
                  <a:pos x="209" y="50"/>
                </a:cxn>
                <a:cxn ang="0">
                  <a:pos x="189" y="56"/>
                </a:cxn>
                <a:cxn ang="0">
                  <a:pos x="168" y="62"/>
                </a:cxn>
                <a:cxn ang="0">
                  <a:pos x="147" y="65"/>
                </a:cxn>
                <a:cxn ang="0">
                  <a:pos x="147" y="65"/>
                </a:cxn>
                <a:cxn ang="0">
                  <a:pos x="126" y="68"/>
                </a:cxn>
                <a:cxn ang="0">
                  <a:pos x="106" y="69"/>
                </a:cxn>
                <a:cxn ang="0">
                  <a:pos x="86" y="68"/>
                </a:cxn>
                <a:cxn ang="0">
                  <a:pos x="67" y="64"/>
                </a:cxn>
                <a:cxn ang="0">
                  <a:pos x="49" y="61"/>
                </a:cxn>
                <a:cxn ang="0">
                  <a:pos x="31" y="55"/>
                </a:cxn>
                <a:cxn ang="0">
                  <a:pos x="15" y="48"/>
                </a:cxn>
                <a:cxn ang="0">
                  <a:pos x="0" y="40"/>
                </a:cxn>
                <a:cxn ang="0">
                  <a:pos x="28" y="147"/>
                </a:cxn>
                <a:cxn ang="0">
                  <a:pos x="28" y="147"/>
                </a:cxn>
                <a:cxn ang="0">
                  <a:pos x="30" y="152"/>
                </a:cxn>
                <a:cxn ang="0">
                  <a:pos x="32" y="155"/>
                </a:cxn>
                <a:cxn ang="0">
                  <a:pos x="36" y="159"/>
                </a:cxn>
                <a:cxn ang="0">
                  <a:pos x="42" y="162"/>
                </a:cxn>
                <a:cxn ang="0">
                  <a:pos x="47" y="166"/>
                </a:cxn>
                <a:cxn ang="0">
                  <a:pos x="53" y="168"/>
                </a:cxn>
                <a:cxn ang="0">
                  <a:pos x="69" y="171"/>
                </a:cxn>
                <a:cxn ang="0">
                  <a:pos x="88" y="174"/>
                </a:cxn>
                <a:cxn ang="0">
                  <a:pos x="109" y="175"/>
                </a:cxn>
                <a:cxn ang="0">
                  <a:pos x="131" y="173"/>
                </a:cxn>
                <a:cxn ang="0">
                  <a:pos x="156" y="170"/>
                </a:cxn>
                <a:cxn ang="0">
                  <a:pos x="156" y="170"/>
                </a:cxn>
                <a:cxn ang="0">
                  <a:pos x="181" y="164"/>
                </a:cxn>
                <a:cxn ang="0">
                  <a:pos x="204" y="159"/>
                </a:cxn>
                <a:cxn ang="0">
                  <a:pos x="227" y="152"/>
                </a:cxn>
                <a:cxn ang="0">
                  <a:pos x="245" y="144"/>
                </a:cxn>
                <a:cxn ang="0">
                  <a:pos x="261" y="134"/>
                </a:cxn>
                <a:cxn ang="0">
                  <a:pos x="273" y="125"/>
                </a:cxn>
                <a:cxn ang="0">
                  <a:pos x="278" y="120"/>
                </a:cxn>
                <a:cxn ang="0">
                  <a:pos x="281" y="116"/>
                </a:cxn>
                <a:cxn ang="0">
                  <a:pos x="284" y="111"/>
                </a:cxn>
                <a:cxn ang="0">
                  <a:pos x="285" y="107"/>
                </a:cxn>
                <a:cxn ang="0">
                  <a:pos x="291" y="0"/>
                </a:cxn>
              </a:cxnLst>
              <a:rect l="0" t="0" r="r" b="b"/>
              <a:pathLst>
                <a:path w="291" h="175">
                  <a:moveTo>
                    <a:pt x="291" y="0"/>
                  </a:moveTo>
                  <a:lnTo>
                    <a:pt x="291" y="0"/>
                  </a:lnTo>
                  <a:lnTo>
                    <a:pt x="277" y="12"/>
                  </a:lnTo>
                  <a:lnTo>
                    <a:pt x="261" y="24"/>
                  </a:lnTo>
                  <a:lnTo>
                    <a:pt x="245" y="33"/>
                  </a:lnTo>
                  <a:lnTo>
                    <a:pt x="228" y="42"/>
                  </a:lnTo>
                  <a:lnTo>
                    <a:pt x="209" y="50"/>
                  </a:lnTo>
                  <a:lnTo>
                    <a:pt x="189" y="56"/>
                  </a:lnTo>
                  <a:lnTo>
                    <a:pt x="168" y="62"/>
                  </a:lnTo>
                  <a:lnTo>
                    <a:pt x="147" y="65"/>
                  </a:lnTo>
                  <a:lnTo>
                    <a:pt x="147" y="65"/>
                  </a:lnTo>
                  <a:lnTo>
                    <a:pt x="126" y="68"/>
                  </a:lnTo>
                  <a:lnTo>
                    <a:pt x="106" y="69"/>
                  </a:lnTo>
                  <a:lnTo>
                    <a:pt x="86" y="68"/>
                  </a:lnTo>
                  <a:lnTo>
                    <a:pt x="67" y="64"/>
                  </a:lnTo>
                  <a:lnTo>
                    <a:pt x="49" y="61"/>
                  </a:lnTo>
                  <a:lnTo>
                    <a:pt x="31" y="55"/>
                  </a:lnTo>
                  <a:lnTo>
                    <a:pt x="15" y="48"/>
                  </a:lnTo>
                  <a:lnTo>
                    <a:pt x="0" y="40"/>
                  </a:lnTo>
                  <a:lnTo>
                    <a:pt x="28" y="147"/>
                  </a:lnTo>
                  <a:lnTo>
                    <a:pt x="28" y="147"/>
                  </a:lnTo>
                  <a:lnTo>
                    <a:pt x="30" y="152"/>
                  </a:lnTo>
                  <a:lnTo>
                    <a:pt x="32" y="155"/>
                  </a:lnTo>
                  <a:lnTo>
                    <a:pt x="36" y="159"/>
                  </a:lnTo>
                  <a:lnTo>
                    <a:pt x="42" y="162"/>
                  </a:lnTo>
                  <a:lnTo>
                    <a:pt x="47" y="166"/>
                  </a:lnTo>
                  <a:lnTo>
                    <a:pt x="53" y="168"/>
                  </a:lnTo>
                  <a:lnTo>
                    <a:pt x="69" y="171"/>
                  </a:lnTo>
                  <a:lnTo>
                    <a:pt x="88" y="174"/>
                  </a:lnTo>
                  <a:lnTo>
                    <a:pt x="109" y="175"/>
                  </a:lnTo>
                  <a:lnTo>
                    <a:pt x="131" y="173"/>
                  </a:lnTo>
                  <a:lnTo>
                    <a:pt x="156" y="170"/>
                  </a:lnTo>
                  <a:lnTo>
                    <a:pt x="156" y="170"/>
                  </a:lnTo>
                  <a:lnTo>
                    <a:pt x="181" y="164"/>
                  </a:lnTo>
                  <a:lnTo>
                    <a:pt x="204" y="159"/>
                  </a:lnTo>
                  <a:lnTo>
                    <a:pt x="227" y="152"/>
                  </a:lnTo>
                  <a:lnTo>
                    <a:pt x="245" y="144"/>
                  </a:lnTo>
                  <a:lnTo>
                    <a:pt x="261" y="134"/>
                  </a:lnTo>
                  <a:lnTo>
                    <a:pt x="273" y="125"/>
                  </a:lnTo>
                  <a:lnTo>
                    <a:pt x="278" y="120"/>
                  </a:lnTo>
                  <a:lnTo>
                    <a:pt x="281" y="116"/>
                  </a:lnTo>
                  <a:lnTo>
                    <a:pt x="284" y="111"/>
                  </a:lnTo>
                  <a:lnTo>
                    <a:pt x="285" y="107"/>
                  </a:lnTo>
                  <a:lnTo>
                    <a:pt x="291"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4" name="Freeform 30"/>
            <p:cNvSpPr>
              <a:spLocks/>
            </p:cNvSpPr>
            <p:nvPr/>
          </p:nvSpPr>
          <p:spPr bwMode="auto">
            <a:xfrm>
              <a:off x="5099" y="3722"/>
              <a:ext cx="108" cy="181"/>
            </a:xfrm>
            <a:custGeom>
              <a:avLst/>
              <a:gdLst/>
              <a:ahLst/>
              <a:cxnLst>
                <a:cxn ang="0">
                  <a:pos x="86" y="5"/>
                </a:cxn>
                <a:cxn ang="0">
                  <a:pos x="86" y="5"/>
                </a:cxn>
                <a:cxn ang="0">
                  <a:pos x="79" y="13"/>
                </a:cxn>
                <a:cxn ang="0">
                  <a:pos x="72" y="23"/>
                </a:cxn>
                <a:cxn ang="0">
                  <a:pos x="64" y="37"/>
                </a:cxn>
                <a:cxn ang="0">
                  <a:pos x="55" y="56"/>
                </a:cxn>
                <a:cxn ang="0">
                  <a:pos x="51" y="66"/>
                </a:cxn>
                <a:cxn ang="0">
                  <a:pos x="48" y="79"/>
                </a:cxn>
                <a:cxn ang="0">
                  <a:pos x="45" y="92"/>
                </a:cxn>
                <a:cxn ang="0">
                  <a:pos x="43" y="107"/>
                </a:cxn>
                <a:cxn ang="0">
                  <a:pos x="41" y="124"/>
                </a:cxn>
                <a:cxn ang="0">
                  <a:pos x="41" y="141"/>
                </a:cxn>
                <a:cxn ang="0">
                  <a:pos x="41" y="141"/>
                </a:cxn>
                <a:cxn ang="0">
                  <a:pos x="33" y="143"/>
                </a:cxn>
                <a:cxn ang="0">
                  <a:pos x="25" y="146"/>
                </a:cxn>
                <a:cxn ang="0">
                  <a:pos x="17" y="149"/>
                </a:cxn>
                <a:cxn ang="0">
                  <a:pos x="9" y="154"/>
                </a:cxn>
                <a:cxn ang="0">
                  <a:pos x="3" y="161"/>
                </a:cxn>
                <a:cxn ang="0">
                  <a:pos x="1" y="164"/>
                </a:cxn>
                <a:cxn ang="0">
                  <a:pos x="0" y="168"/>
                </a:cxn>
                <a:cxn ang="0">
                  <a:pos x="0" y="172"/>
                </a:cxn>
                <a:cxn ang="0">
                  <a:pos x="1" y="177"/>
                </a:cxn>
                <a:cxn ang="0">
                  <a:pos x="1" y="177"/>
                </a:cxn>
                <a:cxn ang="0">
                  <a:pos x="5" y="179"/>
                </a:cxn>
                <a:cxn ang="0">
                  <a:pos x="11" y="181"/>
                </a:cxn>
                <a:cxn ang="0">
                  <a:pos x="19" y="181"/>
                </a:cxn>
                <a:cxn ang="0">
                  <a:pos x="64" y="161"/>
                </a:cxn>
                <a:cxn ang="0">
                  <a:pos x="64" y="161"/>
                </a:cxn>
                <a:cxn ang="0">
                  <a:pos x="65" y="160"/>
                </a:cxn>
                <a:cxn ang="0">
                  <a:pos x="67" y="156"/>
                </a:cxn>
                <a:cxn ang="0">
                  <a:pos x="68" y="152"/>
                </a:cxn>
                <a:cxn ang="0">
                  <a:pos x="68" y="149"/>
                </a:cxn>
                <a:cxn ang="0">
                  <a:pos x="67" y="146"/>
                </a:cxn>
                <a:cxn ang="0">
                  <a:pos x="59" y="138"/>
                </a:cxn>
                <a:cxn ang="0">
                  <a:pos x="59" y="138"/>
                </a:cxn>
                <a:cxn ang="0">
                  <a:pos x="59" y="125"/>
                </a:cxn>
                <a:cxn ang="0">
                  <a:pos x="59" y="112"/>
                </a:cxn>
                <a:cxn ang="0">
                  <a:pos x="61" y="94"/>
                </a:cxn>
                <a:cxn ang="0">
                  <a:pos x="64" y="85"/>
                </a:cxn>
                <a:cxn ang="0">
                  <a:pos x="66" y="76"/>
                </a:cxn>
                <a:cxn ang="0">
                  <a:pos x="69" y="66"/>
                </a:cxn>
                <a:cxn ang="0">
                  <a:pos x="75" y="56"/>
                </a:cxn>
                <a:cxn ang="0">
                  <a:pos x="81" y="47"/>
                </a:cxn>
                <a:cxn ang="0">
                  <a:pos x="88" y="36"/>
                </a:cxn>
                <a:cxn ang="0">
                  <a:pos x="97" y="28"/>
                </a:cxn>
                <a:cxn ang="0">
                  <a:pos x="108" y="19"/>
                </a:cxn>
                <a:cxn ang="0">
                  <a:pos x="108" y="19"/>
                </a:cxn>
                <a:cxn ang="0">
                  <a:pos x="108" y="14"/>
                </a:cxn>
                <a:cxn ang="0">
                  <a:pos x="108" y="11"/>
                </a:cxn>
                <a:cxn ang="0">
                  <a:pos x="108" y="6"/>
                </a:cxn>
                <a:cxn ang="0">
                  <a:pos x="105" y="2"/>
                </a:cxn>
                <a:cxn ang="0">
                  <a:pos x="103" y="1"/>
                </a:cxn>
                <a:cxn ang="0">
                  <a:pos x="101" y="0"/>
                </a:cxn>
                <a:cxn ang="0">
                  <a:pos x="98" y="0"/>
                </a:cxn>
                <a:cxn ang="0">
                  <a:pos x="95" y="1"/>
                </a:cxn>
                <a:cxn ang="0">
                  <a:pos x="86" y="5"/>
                </a:cxn>
                <a:cxn ang="0">
                  <a:pos x="86" y="5"/>
                </a:cxn>
              </a:cxnLst>
              <a:rect l="0" t="0" r="r" b="b"/>
              <a:pathLst>
                <a:path w="108" h="181">
                  <a:moveTo>
                    <a:pt x="86" y="5"/>
                  </a:moveTo>
                  <a:lnTo>
                    <a:pt x="86" y="5"/>
                  </a:lnTo>
                  <a:lnTo>
                    <a:pt x="79" y="13"/>
                  </a:lnTo>
                  <a:lnTo>
                    <a:pt x="72" y="23"/>
                  </a:lnTo>
                  <a:lnTo>
                    <a:pt x="64" y="37"/>
                  </a:lnTo>
                  <a:lnTo>
                    <a:pt x="55" y="56"/>
                  </a:lnTo>
                  <a:lnTo>
                    <a:pt x="51" y="66"/>
                  </a:lnTo>
                  <a:lnTo>
                    <a:pt x="48" y="79"/>
                  </a:lnTo>
                  <a:lnTo>
                    <a:pt x="45" y="92"/>
                  </a:lnTo>
                  <a:lnTo>
                    <a:pt x="43" y="107"/>
                  </a:lnTo>
                  <a:lnTo>
                    <a:pt x="41" y="124"/>
                  </a:lnTo>
                  <a:lnTo>
                    <a:pt x="41" y="141"/>
                  </a:lnTo>
                  <a:lnTo>
                    <a:pt x="41" y="141"/>
                  </a:lnTo>
                  <a:lnTo>
                    <a:pt x="33" y="143"/>
                  </a:lnTo>
                  <a:lnTo>
                    <a:pt x="25" y="146"/>
                  </a:lnTo>
                  <a:lnTo>
                    <a:pt x="17" y="149"/>
                  </a:lnTo>
                  <a:lnTo>
                    <a:pt x="9" y="154"/>
                  </a:lnTo>
                  <a:lnTo>
                    <a:pt x="3" y="161"/>
                  </a:lnTo>
                  <a:lnTo>
                    <a:pt x="1" y="164"/>
                  </a:lnTo>
                  <a:lnTo>
                    <a:pt x="0" y="168"/>
                  </a:lnTo>
                  <a:lnTo>
                    <a:pt x="0" y="172"/>
                  </a:lnTo>
                  <a:lnTo>
                    <a:pt x="1" y="177"/>
                  </a:lnTo>
                  <a:lnTo>
                    <a:pt x="1" y="177"/>
                  </a:lnTo>
                  <a:lnTo>
                    <a:pt x="5" y="179"/>
                  </a:lnTo>
                  <a:lnTo>
                    <a:pt x="11" y="181"/>
                  </a:lnTo>
                  <a:lnTo>
                    <a:pt x="19" y="181"/>
                  </a:lnTo>
                  <a:lnTo>
                    <a:pt x="64" y="161"/>
                  </a:lnTo>
                  <a:lnTo>
                    <a:pt x="64" y="161"/>
                  </a:lnTo>
                  <a:lnTo>
                    <a:pt x="65" y="160"/>
                  </a:lnTo>
                  <a:lnTo>
                    <a:pt x="67" y="156"/>
                  </a:lnTo>
                  <a:lnTo>
                    <a:pt x="68" y="152"/>
                  </a:lnTo>
                  <a:lnTo>
                    <a:pt x="68" y="149"/>
                  </a:lnTo>
                  <a:lnTo>
                    <a:pt x="67" y="146"/>
                  </a:lnTo>
                  <a:lnTo>
                    <a:pt x="59" y="138"/>
                  </a:lnTo>
                  <a:lnTo>
                    <a:pt x="59" y="138"/>
                  </a:lnTo>
                  <a:lnTo>
                    <a:pt x="59" y="125"/>
                  </a:lnTo>
                  <a:lnTo>
                    <a:pt x="59" y="112"/>
                  </a:lnTo>
                  <a:lnTo>
                    <a:pt x="61" y="94"/>
                  </a:lnTo>
                  <a:lnTo>
                    <a:pt x="64" y="85"/>
                  </a:lnTo>
                  <a:lnTo>
                    <a:pt x="66" y="76"/>
                  </a:lnTo>
                  <a:lnTo>
                    <a:pt x="69" y="66"/>
                  </a:lnTo>
                  <a:lnTo>
                    <a:pt x="75" y="56"/>
                  </a:lnTo>
                  <a:lnTo>
                    <a:pt x="81" y="47"/>
                  </a:lnTo>
                  <a:lnTo>
                    <a:pt x="88" y="36"/>
                  </a:lnTo>
                  <a:lnTo>
                    <a:pt x="97" y="28"/>
                  </a:lnTo>
                  <a:lnTo>
                    <a:pt x="108" y="19"/>
                  </a:lnTo>
                  <a:lnTo>
                    <a:pt x="108" y="19"/>
                  </a:lnTo>
                  <a:lnTo>
                    <a:pt x="108" y="14"/>
                  </a:lnTo>
                  <a:lnTo>
                    <a:pt x="108" y="11"/>
                  </a:lnTo>
                  <a:lnTo>
                    <a:pt x="108" y="6"/>
                  </a:lnTo>
                  <a:lnTo>
                    <a:pt x="105" y="2"/>
                  </a:lnTo>
                  <a:lnTo>
                    <a:pt x="103" y="1"/>
                  </a:lnTo>
                  <a:lnTo>
                    <a:pt x="101" y="0"/>
                  </a:lnTo>
                  <a:lnTo>
                    <a:pt x="98" y="0"/>
                  </a:lnTo>
                  <a:lnTo>
                    <a:pt x="95" y="1"/>
                  </a:lnTo>
                  <a:lnTo>
                    <a:pt x="86" y="5"/>
                  </a:lnTo>
                  <a:lnTo>
                    <a:pt x="86" y="5"/>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5" name="Freeform 31"/>
            <p:cNvSpPr>
              <a:spLocks/>
            </p:cNvSpPr>
            <p:nvPr/>
          </p:nvSpPr>
          <p:spPr bwMode="auto">
            <a:xfrm>
              <a:off x="5263" y="3714"/>
              <a:ext cx="109" cy="180"/>
            </a:xfrm>
            <a:custGeom>
              <a:avLst/>
              <a:gdLst/>
              <a:ahLst/>
              <a:cxnLst>
                <a:cxn ang="0">
                  <a:pos x="23" y="5"/>
                </a:cxn>
                <a:cxn ang="0">
                  <a:pos x="23" y="5"/>
                </a:cxn>
                <a:cxn ang="0">
                  <a:pos x="30" y="13"/>
                </a:cxn>
                <a:cxn ang="0">
                  <a:pos x="37" y="22"/>
                </a:cxn>
                <a:cxn ang="0">
                  <a:pos x="45" y="36"/>
                </a:cxn>
                <a:cxn ang="0">
                  <a:pos x="53" y="56"/>
                </a:cxn>
                <a:cxn ang="0">
                  <a:pos x="57" y="66"/>
                </a:cxn>
                <a:cxn ang="0">
                  <a:pos x="60" y="79"/>
                </a:cxn>
                <a:cxn ang="0">
                  <a:pos x="64" y="92"/>
                </a:cxn>
                <a:cxn ang="0">
                  <a:pos x="66" y="107"/>
                </a:cxn>
                <a:cxn ang="0">
                  <a:pos x="67" y="123"/>
                </a:cxn>
                <a:cxn ang="0">
                  <a:pos x="67" y="140"/>
                </a:cxn>
                <a:cxn ang="0">
                  <a:pos x="67" y="140"/>
                </a:cxn>
                <a:cxn ang="0">
                  <a:pos x="75" y="142"/>
                </a:cxn>
                <a:cxn ang="0">
                  <a:pos x="83" y="146"/>
                </a:cxn>
                <a:cxn ang="0">
                  <a:pos x="92" y="149"/>
                </a:cxn>
                <a:cxn ang="0">
                  <a:pos x="100" y="154"/>
                </a:cxn>
                <a:cxn ang="0">
                  <a:pos x="106" y="161"/>
                </a:cxn>
                <a:cxn ang="0">
                  <a:pos x="108" y="164"/>
                </a:cxn>
                <a:cxn ang="0">
                  <a:pos x="109" y="168"/>
                </a:cxn>
                <a:cxn ang="0">
                  <a:pos x="109" y="172"/>
                </a:cxn>
                <a:cxn ang="0">
                  <a:pos x="108" y="177"/>
                </a:cxn>
                <a:cxn ang="0">
                  <a:pos x="108" y="177"/>
                </a:cxn>
                <a:cxn ang="0">
                  <a:pos x="103" y="179"/>
                </a:cxn>
                <a:cxn ang="0">
                  <a:pos x="97" y="180"/>
                </a:cxn>
                <a:cxn ang="0">
                  <a:pos x="88" y="180"/>
                </a:cxn>
                <a:cxn ang="0">
                  <a:pos x="45" y="160"/>
                </a:cxn>
                <a:cxn ang="0">
                  <a:pos x="45" y="160"/>
                </a:cxn>
                <a:cxn ang="0">
                  <a:pos x="44" y="158"/>
                </a:cxn>
                <a:cxn ang="0">
                  <a:pos x="42" y="156"/>
                </a:cxn>
                <a:cxn ang="0">
                  <a:pos x="40" y="151"/>
                </a:cxn>
                <a:cxn ang="0">
                  <a:pos x="40" y="148"/>
                </a:cxn>
                <a:cxn ang="0">
                  <a:pos x="42" y="146"/>
                </a:cxn>
                <a:cxn ang="0">
                  <a:pos x="49" y="136"/>
                </a:cxn>
                <a:cxn ang="0">
                  <a:pos x="49" y="136"/>
                </a:cxn>
                <a:cxn ang="0">
                  <a:pos x="50" y="125"/>
                </a:cxn>
                <a:cxn ang="0">
                  <a:pos x="50" y="111"/>
                </a:cxn>
                <a:cxn ang="0">
                  <a:pos x="47" y="94"/>
                </a:cxn>
                <a:cxn ang="0">
                  <a:pos x="45" y="85"/>
                </a:cxn>
                <a:cxn ang="0">
                  <a:pos x="43" y="76"/>
                </a:cxn>
                <a:cxn ang="0">
                  <a:pos x="38" y="65"/>
                </a:cxn>
                <a:cxn ang="0">
                  <a:pos x="33" y="56"/>
                </a:cxn>
                <a:cxn ang="0">
                  <a:pos x="28" y="45"/>
                </a:cxn>
                <a:cxn ang="0">
                  <a:pos x="21" y="36"/>
                </a:cxn>
                <a:cxn ang="0">
                  <a:pos x="11" y="27"/>
                </a:cxn>
                <a:cxn ang="0">
                  <a:pos x="1" y="19"/>
                </a:cxn>
                <a:cxn ang="0">
                  <a:pos x="1" y="19"/>
                </a:cxn>
                <a:cxn ang="0">
                  <a:pos x="0" y="14"/>
                </a:cxn>
                <a:cxn ang="0">
                  <a:pos x="1" y="9"/>
                </a:cxn>
                <a:cxn ang="0">
                  <a:pos x="1" y="6"/>
                </a:cxn>
                <a:cxn ang="0">
                  <a:pos x="3" y="2"/>
                </a:cxn>
                <a:cxn ang="0">
                  <a:pos x="5" y="1"/>
                </a:cxn>
                <a:cxn ang="0">
                  <a:pos x="8" y="0"/>
                </a:cxn>
                <a:cxn ang="0">
                  <a:pos x="10" y="0"/>
                </a:cxn>
                <a:cxn ang="0">
                  <a:pos x="14" y="1"/>
                </a:cxn>
                <a:cxn ang="0">
                  <a:pos x="23" y="5"/>
                </a:cxn>
                <a:cxn ang="0">
                  <a:pos x="23" y="5"/>
                </a:cxn>
              </a:cxnLst>
              <a:rect l="0" t="0" r="r" b="b"/>
              <a:pathLst>
                <a:path w="109" h="180">
                  <a:moveTo>
                    <a:pt x="23" y="5"/>
                  </a:moveTo>
                  <a:lnTo>
                    <a:pt x="23" y="5"/>
                  </a:lnTo>
                  <a:lnTo>
                    <a:pt x="30" y="13"/>
                  </a:lnTo>
                  <a:lnTo>
                    <a:pt x="37" y="22"/>
                  </a:lnTo>
                  <a:lnTo>
                    <a:pt x="45" y="36"/>
                  </a:lnTo>
                  <a:lnTo>
                    <a:pt x="53" y="56"/>
                  </a:lnTo>
                  <a:lnTo>
                    <a:pt x="57" y="66"/>
                  </a:lnTo>
                  <a:lnTo>
                    <a:pt x="60" y="79"/>
                  </a:lnTo>
                  <a:lnTo>
                    <a:pt x="64" y="92"/>
                  </a:lnTo>
                  <a:lnTo>
                    <a:pt x="66" y="107"/>
                  </a:lnTo>
                  <a:lnTo>
                    <a:pt x="67" y="123"/>
                  </a:lnTo>
                  <a:lnTo>
                    <a:pt x="67" y="140"/>
                  </a:lnTo>
                  <a:lnTo>
                    <a:pt x="67" y="140"/>
                  </a:lnTo>
                  <a:lnTo>
                    <a:pt x="75" y="142"/>
                  </a:lnTo>
                  <a:lnTo>
                    <a:pt x="83" y="146"/>
                  </a:lnTo>
                  <a:lnTo>
                    <a:pt x="92" y="149"/>
                  </a:lnTo>
                  <a:lnTo>
                    <a:pt x="100" y="154"/>
                  </a:lnTo>
                  <a:lnTo>
                    <a:pt x="106" y="161"/>
                  </a:lnTo>
                  <a:lnTo>
                    <a:pt x="108" y="164"/>
                  </a:lnTo>
                  <a:lnTo>
                    <a:pt x="109" y="168"/>
                  </a:lnTo>
                  <a:lnTo>
                    <a:pt x="109" y="172"/>
                  </a:lnTo>
                  <a:lnTo>
                    <a:pt x="108" y="177"/>
                  </a:lnTo>
                  <a:lnTo>
                    <a:pt x="108" y="177"/>
                  </a:lnTo>
                  <a:lnTo>
                    <a:pt x="103" y="179"/>
                  </a:lnTo>
                  <a:lnTo>
                    <a:pt x="97" y="180"/>
                  </a:lnTo>
                  <a:lnTo>
                    <a:pt x="88" y="180"/>
                  </a:lnTo>
                  <a:lnTo>
                    <a:pt x="45" y="160"/>
                  </a:lnTo>
                  <a:lnTo>
                    <a:pt x="45" y="160"/>
                  </a:lnTo>
                  <a:lnTo>
                    <a:pt x="44" y="158"/>
                  </a:lnTo>
                  <a:lnTo>
                    <a:pt x="42" y="156"/>
                  </a:lnTo>
                  <a:lnTo>
                    <a:pt x="40" y="151"/>
                  </a:lnTo>
                  <a:lnTo>
                    <a:pt x="40" y="148"/>
                  </a:lnTo>
                  <a:lnTo>
                    <a:pt x="42" y="146"/>
                  </a:lnTo>
                  <a:lnTo>
                    <a:pt x="49" y="136"/>
                  </a:lnTo>
                  <a:lnTo>
                    <a:pt x="49" y="136"/>
                  </a:lnTo>
                  <a:lnTo>
                    <a:pt x="50" y="125"/>
                  </a:lnTo>
                  <a:lnTo>
                    <a:pt x="50" y="111"/>
                  </a:lnTo>
                  <a:lnTo>
                    <a:pt x="47" y="94"/>
                  </a:lnTo>
                  <a:lnTo>
                    <a:pt x="45" y="85"/>
                  </a:lnTo>
                  <a:lnTo>
                    <a:pt x="43" y="76"/>
                  </a:lnTo>
                  <a:lnTo>
                    <a:pt x="38" y="65"/>
                  </a:lnTo>
                  <a:lnTo>
                    <a:pt x="33" y="56"/>
                  </a:lnTo>
                  <a:lnTo>
                    <a:pt x="28" y="45"/>
                  </a:lnTo>
                  <a:lnTo>
                    <a:pt x="21" y="36"/>
                  </a:lnTo>
                  <a:lnTo>
                    <a:pt x="11" y="27"/>
                  </a:lnTo>
                  <a:lnTo>
                    <a:pt x="1" y="19"/>
                  </a:lnTo>
                  <a:lnTo>
                    <a:pt x="1" y="19"/>
                  </a:lnTo>
                  <a:lnTo>
                    <a:pt x="0" y="14"/>
                  </a:lnTo>
                  <a:lnTo>
                    <a:pt x="1" y="9"/>
                  </a:lnTo>
                  <a:lnTo>
                    <a:pt x="1" y="6"/>
                  </a:lnTo>
                  <a:lnTo>
                    <a:pt x="3" y="2"/>
                  </a:lnTo>
                  <a:lnTo>
                    <a:pt x="5" y="1"/>
                  </a:lnTo>
                  <a:lnTo>
                    <a:pt x="8" y="0"/>
                  </a:lnTo>
                  <a:lnTo>
                    <a:pt x="10" y="0"/>
                  </a:lnTo>
                  <a:lnTo>
                    <a:pt x="14" y="1"/>
                  </a:lnTo>
                  <a:lnTo>
                    <a:pt x="23" y="5"/>
                  </a:lnTo>
                  <a:lnTo>
                    <a:pt x="23" y="5"/>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6" name="Freeform 32"/>
            <p:cNvSpPr>
              <a:spLocks/>
            </p:cNvSpPr>
            <p:nvPr/>
          </p:nvSpPr>
          <p:spPr bwMode="auto">
            <a:xfrm>
              <a:off x="5014" y="3455"/>
              <a:ext cx="373" cy="234"/>
            </a:xfrm>
            <a:custGeom>
              <a:avLst/>
              <a:gdLst/>
              <a:ahLst/>
              <a:cxnLst>
                <a:cxn ang="0">
                  <a:pos x="373" y="92"/>
                </a:cxn>
                <a:cxn ang="0">
                  <a:pos x="366" y="70"/>
                </a:cxn>
                <a:cxn ang="0">
                  <a:pos x="352" y="50"/>
                </a:cxn>
                <a:cxn ang="0">
                  <a:pos x="332" y="33"/>
                </a:cxn>
                <a:cxn ang="0">
                  <a:pos x="308" y="19"/>
                </a:cxn>
                <a:cxn ang="0">
                  <a:pos x="279" y="9"/>
                </a:cxn>
                <a:cxn ang="0">
                  <a:pos x="245" y="3"/>
                </a:cxn>
                <a:cxn ang="0">
                  <a:pos x="209" y="0"/>
                </a:cxn>
                <a:cxn ang="0">
                  <a:pos x="172" y="3"/>
                </a:cxn>
                <a:cxn ang="0">
                  <a:pos x="153" y="6"/>
                </a:cxn>
                <a:cxn ang="0">
                  <a:pos x="117" y="16"/>
                </a:cxn>
                <a:cxn ang="0">
                  <a:pos x="85" y="28"/>
                </a:cxn>
                <a:cxn ang="0">
                  <a:pos x="57" y="45"/>
                </a:cxn>
                <a:cxn ang="0">
                  <a:pos x="33" y="63"/>
                </a:cxn>
                <a:cxn ang="0">
                  <a:pos x="16" y="84"/>
                </a:cxn>
                <a:cxn ang="0">
                  <a:pos x="4" y="106"/>
                </a:cxn>
                <a:cxn ang="0">
                  <a:pos x="0" y="130"/>
                </a:cxn>
                <a:cxn ang="0">
                  <a:pos x="0" y="141"/>
                </a:cxn>
                <a:cxn ang="0">
                  <a:pos x="7" y="165"/>
                </a:cxn>
                <a:cxn ang="0">
                  <a:pos x="21" y="184"/>
                </a:cxn>
                <a:cxn ang="0">
                  <a:pos x="40" y="202"/>
                </a:cxn>
                <a:cxn ang="0">
                  <a:pos x="65" y="216"/>
                </a:cxn>
                <a:cxn ang="0">
                  <a:pos x="95" y="225"/>
                </a:cxn>
                <a:cxn ang="0">
                  <a:pos x="128" y="232"/>
                </a:cxn>
                <a:cxn ang="0">
                  <a:pos x="164" y="234"/>
                </a:cxn>
                <a:cxn ang="0">
                  <a:pos x="202" y="232"/>
                </a:cxn>
                <a:cxn ang="0">
                  <a:pos x="221" y="229"/>
                </a:cxn>
                <a:cxn ang="0">
                  <a:pos x="257" y="219"/>
                </a:cxn>
                <a:cxn ang="0">
                  <a:pos x="288" y="207"/>
                </a:cxn>
                <a:cxn ang="0">
                  <a:pos x="317" y="190"/>
                </a:cxn>
                <a:cxn ang="0">
                  <a:pos x="341" y="172"/>
                </a:cxn>
                <a:cxn ang="0">
                  <a:pos x="358" y="151"/>
                </a:cxn>
                <a:cxn ang="0">
                  <a:pos x="370" y="128"/>
                </a:cxn>
                <a:cxn ang="0">
                  <a:pos x="373" y="105"/>
                </a:cxn>
                <a:cxn ang="0">
                  <a:pos x="373" y="92"/>
                </a:cxn>
              </a:cxnLst>
              <a:rect l="0" t="0" r="r" b="b"/>
              <a:pathLst>
                <a:path w="373" h="234">
                  <a:moveTo>
                    <a:pt x="373" y="92"/>
                  </a:moveTo>
                  <a:lnTo>
                    <a:pt x="373" y="92"/>
                  </a:lnTo>
                  <a:lnTo>
                    <a:pt x="371" y="81"/>
                  </a:lnTo>
                  <a:lnTo>
                    <a:pt x="366" y="70"/>
                  </a:lnTo>
                  <a:lnTo>
                    <a:pt x="360" y="60"/>
                  </a:lnTo>
                  <a:lnTo>
                    <a:pt x="352" y="50"/>
                  </a:lnTo>
                  <a:lnTo>
                    <a:pt x="343" y="41"/>
                  </a:lnTo>
                  <a:lnTo>
                    <a:pt x="332" y="33"/>
                  </a:lnTo>
                  <a:lnTo>
                    <a:pt x="321" y="26"/>
                  </a:lnTo>
                  <a:lnTo>
                    <a:pt x="308" y="19"/>
                  </a:lnTo>
                  <a:lnTo>
                    <a:pt x="294" y="13"/>
                  </a:lnTo>
                  <a:lnTo>
                    <a:pt x="279" y="9"/>
                  </a:lnTo>
                  <a:lnTo>
                    <a:pt x="263" y="5"/>
                  </a:lnTo>
                  <a:lnTo>
                    <a:pt x="245" y="3"/>
                  </a:lnTo>
                  <a:lnTo>
                    <a:pt x="228" y="0"/>
                  </a:lnTo>
                  <a:lnTo>
                    <a:pt x="209" y="0"/>
                  </a:lnTo>
                  <a:lnTo>
                    <a:pt x="190" y="0"/>
                  </a:lnTo>
                  <a:lnTo>
                    <a:pt x="172" y="3"/>
                  </a:lnTo>
                  <a:lnTo>
                    <a:pt x="172" y="3"/>
                  </a:lnTo>
                  <a:lnTo>
                    <a:pt x="153" y="6"/>
                  </a:lnTo>
                  <a:lnTo>
                    <a:pt x="135" y="10"/>
                  </a:lnTo>
                  <a:lnTo>
                    <a:pt x="117" y="16"/>
                  </a:lnTo>
                  <a:lnTo>
                    <a:pt x="101" y="21"/>
                  </a:lnTo>
                  <a:lnTo>
                    <a:pt x="85" y="28"/>
                  </a:lnTo>
                  <a:lnTo>
                    <a:pt x="69" y="35"/>
                  </a:lnTo>
                  <a:lnTo>
                    <a:pt x="57" y="45"/>
                  </a:lnTo>
                  <a:lnTo>
                    <a:pt x="44" y="54"/>
                  </a:lnTo>
                  <a:lnTo>
                    <a:pt x="33" y="63"/>
                  </a:lnTo>
                  <a:lnTo>
                    <a:pt x="24" y="74"/>
                  </a:lnTo>
                  <a:lnTo>
                    <a:pt x="16" y="84"/>
                  </a:lnTo>
                  <a:lnTo>
                    <a:pt x="9" y="95"/>
                  </a:lnTo>
                  <a:lnTo>
                    <a:pt x="4" y="106"/>
                  </a:lnTo>
                  <a:lnTo>
                    <a:pt x="1" y="118"/>
                  </a:lnTo>
                  <a:lnTo>
                    <a:pt x="0" y="130"/>
                  </a:lnTo>
                  <a:lnTo>
                    <a:pt x="0" y="141"/>
                  </a:lnTo>
                  <a:lnTo>
                    <a:pt x="0" y="141"/>
                  </a:lnTo>
                  <a:lnTo>
                    <a:pt x="3" y="153"/>
                  </a:lnTo>
                  <a:lnTo>
                    <a:pt x="7" y="165"/>
                  </a:lnTo>
                  <a:lnTo>
                    <a:pt x="12" y="174"/>
                  </a:lnTo>
                  <a:lnTo>
                    <a:pt x="21" y="184"/>
                  </a:lnTo>
                  <a:lnTo>
                    <a:pt x="30" y="194"/>
                  </a:lnTo>
                  <a:lnTo>
                    <a:pt x="40" y="202"/>
                  </a:lnTo>
                  <a:lnTo>
                    <a:pt x="52" y="209"/>
                  </a:lnTo>
                  <a:lnTo>
                    <a:pt x="65" y="216"/>
                  </a:lnTo>
                  <a:lnTo>
                    <a:pt x="80" y="220"/>
                  </a:lnTo>
                  <a:lnTo>
                    <a:pt x="95" y="225"/>
                  </a:lnTo>
                  <a:lnTo>
                    <a:pt x="111" y="230"/>
                  </a:lnTo>
                  <a:lnTo>
                    <a:pt x="128" y="232"/>
                  </a:lnTo>
                  <a:lnTo>
                    <a:pt x="145" y="233"/>
                  </a:lnTo>
                  <a:lnTo>
                    <a:pt x="164" y="234"/>
                  </a:lnTo>
                  <a:lnTo>
                    <a:pt x="182" y="233"/>
                  </a:lnTo>
                  <a:lnTo>
                    <a:pt x="202" y="232"/>
                  </a:lnTo>
                  <a:lnTo>
                    <a:pt x="202" y="232"/>
                  </a:lnTo>
                  <a:lnTo>
                    <a:pt x="221" y="229"/>
                  </a:lnTo>
                  <a:lnTo>
                    <a:pt x="239" y="224"/>
                  </a:lnTo>
                  <a:lnTo>
                    <a:pt x="257" y="219"/>
                  </a:lnTo>
                  <a:lnTo>
                    <a:pt x="273" y="214"/>
                  </a:lnTo>
                  <a:lnTo>
                    <a:pt x="288" y="207"/>
                  </a:lnTo>
                  <a:lnTo>
                    <a:pt x="303" y="198"/>
                  </a:lnTo>
                  <a:lnTo>
                    <a:pt x="317" y="190"/>
                  </a:lnTo>
                  <a:lnTo>
                    <a:pt x="329" y="181"/>
                  </a:lnTo>
                  <a:lnTo>
                    <a:pt x="341" y="172"/>
                  </a:lnTo>
                  <a:lnTo>
                    <a:pt x="350" y="161"/>
                  </a:lnTo>
                  <a:lnTo>
                    <a:pt x="358" y="151"/>
                  </a:lnTo>
                  <a:lnTo>
                    <a:pt x="364" y="139"/>
                  </a:lnTo>
                  <a:lnTo>
                    <a:pt x="370" y="128"/>
                  </a:lnTo>
                  <a:lnTo>
                    <a:pt x="372" y="117"/>
                  </a:lnTo>
                  <a:lnTo>
                    <a:pt x="373" y="105"/>
                  </a:lnTo>
                  <a:lnTo>
                    <a:pt x="373" y="92"/>
                  </a:lnTo>
                  <a:lnTo>
                    <a:pt x="373" y="9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7" name="Freeform 33"/>
            <p:cNvSpPr>
              <a:spLocks/>
            </p:cNvSpPr>
            <p:nvPr/>
          </p:nvSpPr>
          <p:spPr bwMode="auto">
            <a:xfrm>
              <a:off x="5067" y="3551"/>
              <a:ext cx="51" cy="49"/>
            </a:xfrm>
            <a:custGeom>
              <a:avLst/>
              <a:gdLst/>
              <a:ahLst/>
              <a:cxnLst>
                <a:cxn ang="0">
                  <a:pos x="29" y="43"/>
                </a:cxn>
                <a:cxn ang="0">
                  <a:pos x="29" y="43"/>
                </a:cxn>
                <a:cxn ang="0">
                  <a:pos x="39" y="42"/>
                </a:cxn>
                <a:cxn ang="0">
                  <a:pos x="47" y="42"/>
                </a:cxn>
                <a:cxn ang="0">
                  <a:pos x="47" y="42"/>
                </a:cxn>
                <a:cxn ang="0">
                  <a:pos x="49" y="37"/>
                </a:cxn>
                <a:cxn ang="0">
                  <a:pos x="49" y="37"/>
                </a:cxn>
                <a:cxn ang="0">
                  <a:pos x="51" y="32"/>
                </a:cxn>
                <a:cxn ang="0">
                  <a:pos x="51" y="27"/>
                </a:cxn>
                <a:cxn ang="0">
                  <a:pos x="51" y="21"/>
                </a:cxn>
                <a:cxn ang="0">
                  <a:pos x="50" y="16"/>
                </a:cxn>
                <a:cxn ang="0">
                  <a:pos x="48" y="12"/>
                </a:cxn>
                <a:cxn ang="0">
                  <a:pos x="44" y="8"/>
                </a:cxn>
                <a:cxn ang="0">
                  <a:pos x="41" y="5"/>
                </a:cxn>
                <a:cxn ang="0">
                  <a:pos x="36" y="2"/>
                </a:cxn>
                <a:cxn ang="0">
                  <a:pos x="36" y="2"/>
                </a:cxn>
                <a:cxn ang="0">
                  <a:pos x="32" y="0"/>
                </a:cxn>
                <a:cxn ang="0">
                  <a:pos x="27" y="0"/>
                </a:cxn>
                <a:cxn ang="0">
                  <a:pos x="22" y="1"/>
                </a:cxn>
                <a:cxn ang="0">
                  <a:pos x="16" y="3"/>
                </a:cxn>
                <a:cxn ang="0">
                  <a:pos x="13" y="6"/>
                </a:cxn>
                <a:cxn ang="0">
                  <a:pos x="8" y="9"/>
                </a:cxn>
                <a:cxn ang="0">
                  <a:pos x="5" y="14"/>
                </a:cxn>
                <a:cxn ang="0">
                  <a:pos x="2" y="19"/>
                </a:cxn>
                <a:cxn ang="0">
                  <a:pos x="2" y="19"/>
                </a:cxn>
                <a:cxn ang="0">
                  <a:pos x="0" y="27"/>
                </a:cxn>
                <a:cxn ang="0">
                  <a:pos x="0" y="35"/>
                </a:cxn>
                <a:cxn ang="0">
                  <a:pos x="2" y="43"/>
                </a:cxn>
                <a:cxn ang="0">
                  <a:pos x="7" y="49"/>
                </a:cxn>
                <a:cxn ang="0">
                  <a:pos x="7" y="49"/>
                </a:cxn>
                <a:cxn ang="0">
                  <a:pos x="16" y="45"/>
                </a:cxn>
                <a:cxn ang="0">
                  <a:pos x="29" y="43"/>
                </a:cxn>
                <a:cxn ang="0">
                  <a:pos x="29" y="43"/>
                </a:cxn>
              </a:cxnLst>
              <a:rect l="0" t="0" r="r" b="b"/>
              <a:pathLst>
                <a:path w="51" h="49">
                  <a:moveTo>
                    <a:pt x="29" y="43"/>
                  </a:moveTo>
                  <a:lnTo>
                    <a:pt x="29" y="43"/>
                  </a:lnTo>
                  <a:lnTo>
                    <a:pt x="39" y="42"/>
                  </a:lnTo>
                  <a:lnTo>
                    <a:pt x="47" y="42"/>
                  </a:lnTo>
                  <a:lnTo>
                    <a:pt x="47" y="42"/>
                  </a:lnTo>
                  <a:lnTo>
                    <a:pt x="49" y="37"/>
                  </a:lnTo>
                  <a:lnTo>
                    <a:pt x="49" y="37"/>
                  </a:lnTo>
                  <a:lnTo>
                    <a:pt x="51" y="32"/>
                  </a:lnTo>
                  <a:lnTo>
                    <a:pt x="51" y="27"/>
                  </a:lnTo>
                  <a:lnTo>
                    <a:pt x="51" y="21"/>
                  </a:lnTo>
                  <a:lnTo>
                    <a:pt x="50" y="16"/>
                  </a:lnTo>
                  <a:lnTo>
                    <a:pt x="48" y="12"/>
                  </a:lnTo>
                  <a:lnTo>
                    <a:pt x="44" y="8"/>
                  </a:lnTo>
                  <a:lnTo>
                    <a:pt x="41" y="5"/>
                  </a:lnTo>
                  <a:lnTo>
                    <a:pt x="36" y="2"/>
                  </a:lnTo>
                  <a:lnTo>
                    <a:pt x="36" y="2"/>
                  </a:lnTo>
                  <a:lnTo>
                    <a:pt x="32" y="0"/>
                  </a:lnTo>
                  <a:lnTo>
                    <a:pt x="27" y="0"/>
                  </a:lnTo>
                  <a:lnTo>
                    <a:pt x="22" y="1"/>
                  </a:lnTo>
                  <a:lnTo>
                    <a:pt x="16" y="3"/>
                  </a:lnTo>
                  <a:lnTo>
                    <a:pt x="13" y="6"/>
                  </a:lnTo>
                  <a:lnTo>
                    <a:pt x="8" y="9"/>
                  </a:lnTo>
                  <a:lnTo>
                    <a:pt x="5" y="14"/>
                  </a:lnTo>
                  <a:lnTo>
                    <a:pt x="2" y="19"/>
                  </a:lnTo>
                  <a:lnTo>
                    <a:pt x="2" y="19"/>
                  </a:lnTo>
                  <a:lnTo>
                    <a:pt x="0" y="27"/>
                  </a:lnTo>
                  <a:lnTo>
                    <a:pt x="0" y="35"/>
                  </a:lnTo>
                  <a:lnTo>
                    <a:pt x="2" y="43"/>
                  </a:lnTo>
                  <a:lnTo>
                    <a:pt x="7" y="49"/>
                  </a:lnTo>
                  <a:lnTo>
                    <a:pt x="7" y="49"/>
                  </a:lnTo>
                  <a:lnTo>
                    <a:pt x="16" y="45"/>
                  </a:lnTo>
                  <a:lnTo>
                    <a:pt x="29" y="43"/>
                  </a:lnTo>
                  <a:lnTo>
                    <a:pt x="29" y="43"/>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8" name="Freeform 34"/>
            <p:cNvSpPr>
              <a:spLocks/>
            </p:cNvSpPr>
            <p:nvPr/>
          </p:nvSpPr>
          <p:spPr bwMode="auto">
            <a:xfrm>
              <a:off x="5204" y="3535"/>
              <a:ext cx="53" cy="50"/>
            </a:xfrm>
            <a:custGeom>
              <a:avLst/>
              <a:gdLst/>
              <a:ahLst/>
              <a:cxnLst>
                <a:cxn ang="0">
                  <a:pos x="14" y="50"/>
                </a:cxn>
                <a:cxn ang="0">
                  <a:pos x="14" y="50"/>
                </a:cxn>
                <a:cxn ang="0">
                  <a:pos x="26" y="47"/>
                </a:cxn>
                <a:cxn ang="0">
                  <a:pos x="39" y="45"/>
                </a:cxn>
                <a:cxn ang="0">
                  <a:pos x="39" y="45"/>
                </a:cxn>
                <a:cxn ang="0">
                  <a:pos x="49" y="44"/>
                </a:cxn>
                <a:cxn ang="0">
                  <a:pos x="49" y="44"/>
                </a:cxn>
                <a:cxn ang="0">
                  <a:pos x="52" y="37"/>
                </a:cxn>
                <a:cxn ang="0">
                  <a:pos x="53" y="30"/>
                </a:cxn>
                <a:cxn ang="0">
                  <a:pos x="52" y="22"/>
                </a:cxn>
                <a:cxn ang="0">
                  <a:pos x="48" y="15"/>
                </a:cxn>
                <a:cxn ang="0">
                  <a:pos x="48" y="15"/>
                </a:cxn>
                <a:cxn ang="0">
                  <a:pos x="45" y="10"/>
                </a:cxn>
                <a:cxn ang="0">
                  <a:pos x="41" y="5"/>
                </a:cxn>
                <a:cxn ang="0">
                  <a:pos x="37" y="3"/>
                </a:cxn>
                <a:cxn ang="0">
                  <a:pos x="32" y="1"/>
                </a:cxn>
                <a:cxn ang="0">
                  <a:pos x="27" y="0"/>
                </a:cxn>
                <a:cxn ang="0">
                  <a:pos x="21" y="0"/>
                </a:cxn>
                <a:cxn ang="0">
                  <a:pos x="17" y="1"/>
                </a:cxn>
                <a:cxn ang="0">
                  <a:pos x="12" y="2"/>
                </a:cxn>
                <a:cxn ang="0">
                  <a:pos x="12" y="2"/>
                </a:cxn>
                <a:cxn ang="0">
                  <a:pos x="9" y="5"/>
                </a:cxn>
                <a:cxn ang="0">
                  <a:pos x="5" y="9"/>
                </a:cxn>
                <a:cxn ang="0">
                  <a:pos x="3" y="14"/>
                </a:cxn>
                <a:cxn ang="0">
                  <a:pos x="2" y="18"/>
                </a:cxn>
                <a:cxn ang="0">
                  <a:pos x="0" y="24"/>
                </a:cxn>
                <a:cxn ang="0">
                  <a:pos x="0" y="29"/>
                </a:cxn>
                <a:cxn ang="0">
                  <a:pos x="3" y="35"/>
                </a:cxn>
                <a:cxn ang="0">
                  <a:pos x="5" y="39"/>
                </a:cxn>
                <a:cxn ang="0">
                  <a:pos x="5" y="39"/>
                </a:cxn>
                <a:cxn ang="0">
                  <a:pos x="10" y="45"/>
                </a:cxn>
                <a:cxn ang="0">
                  <a:pos x="14" y="50"/>
                </a:cxn>
                <a:cxn ang="0">
                  <a:pos x="14" y="50"/>
                </a:cxn>
              </a:cxnLst>
              <a:rect l="0" t="0" r="r" b="b"/>
              <a:pathLst>
                <a:path w="53" h="50">
                  <a:moveTo>
                    <a:pt x="14" y="50"/>
                  </a:moveTo>
                  <a:lnTo>
                    <a:pt x="14" y="50"/>
                  </a:lnTo>
                  <a:lnTo>
                    <a:pt x="26" y="47"/>
                  </a:lnTo>
                  <a:lnTo>
                    <a:pt x="39" y="45"/>
                  </a:lnTo>
                  <a:lnTo>
                    <a:pt x="39" y="45"/>
                  </a:lnTo>
                  <a:lnTo>
                    <a:pt x="49" y="44"/>
                  </a:lnTo>
                  <a:lnTo>
                    <a:pt x="49" y="44"/>
                  </a:lnTo>
                  <a:lnTo>
                    <a:pt x="52" y="37"/>
                  </a:lnTo>
                  <a:lnTo>
                    <a:pt x="53" y="30"/>
                  </a:lnTo>
                  <a:lnTo>
                    <a:pt x="52" y="22"/>
                  </a:lnTo>
                  <a:lnTo>
                    <a:pt x="48" y="15"/>
                  </a:lnTo>
                  <a:lnTo>
                    <a:pt x="48" y="15"/>
                  </a:lnTo>
                  <a:lnTo>
                    <a:pt x="45" y="10"/>
                  </a:lnTo>
                  <a:lnTo>
                    <a:pt x="41" y="5"/>
                  </a:lnTo>
                  <a:lnTo>
                    <a:pt x="37" y="3"/>
                  </a:lnTo>
                  <a:lnTo>
                    <a:pt x="32" y="1"/>
                  </a:lnTo>
                  <a:lnTo>
                    <a:pt x="27" y="0"/>
                  </a:lnTo>
                  <a:lnTo>
                    <a:pt x="21" y="0"/>
                  </a:lnTo>
                  <a:lnTo>
                    <a:pt x="17" y="1"/>
                  </a:lnTo>
                  <a:lnTo>
                    <a:pt x="12" y="2"/>
                  </a:lnTo>
                  <a:lnTo>
                    <a:pt x="12" y="2"/>
                  </a:lnTo>
                  <a:lnTo>
                    <a:pt x="9" y="5"/>
                  </a:lnTo>
                  <a:lnTo>
                    <a:pt x="5" y="9"/>
                  </a:lnTo>
                  <a:lnTo>
                    <a:pt x="3" y="14"/>
                  </a:lnTo>
                  <a:lnTo>
                    <a:pt x="2" y="18"/>
                  </a:lnTo>
                  <a:lnTo>
                    <a:pt x="0" y="24"/>
                  </a:lnTo>
                  <a:lnTo>
                    <a:pt x="0" y="29"/>
                  </a:lnTo>
                  <a:lnTo>
                    <a:pt x="3" y="35"/>
                  </a:lnTo>
                  <a:lnTo>
                    <a:pt x="5" y="39"/>
                  </a:lnTo>
                  <a:lnTo>
                    <a:pt x="5" y="39"/>
                  </a:lnTo>
                  <a:lnTo>
                    <a:pt x="10" y="45"/>
                  </a:lnTo>
                  <a:lnTo>
                    <a:pt x="14" y="50"/>
                  </a:lnTo>
                  <a:lnTo>
                    <a:pt x="14" y="5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9" name="Freeform 35"/>
            <p:cNvSpPr>
              <a:spLocks/>
            </p:cNvSpPr>
            <p:nvPr/>
          </p:nvSpPr>
          <p:spPr bwMode="auto">
            <a:xfrm>
              <a:off x="5083" y="3572"/>
              <a:ext cx="24" cy="36"/>
            </a:xfrm>
            <a:custGeom>
              <a:avLst/>
              <a:gdLst/>
              <a:ahLst/>
              <a:cxnLst>
                <a:cxn ang="0">
                  <a:pos x="24" y="16"/>
                </a:cxn>
                <a:cxn ang="0">
                  <a:pos x="24" y="16"/>
                </a:cxn>
                <a:cxn ang="0">
                  <a:pos x="21" y="9"/>
                </a:cxn>
                <a:cxn ang="0">
                  <a:pos x="18" y="4"/>
                </a:cxn>
                <a:cxn ang="0">
                  <a:pos x="14" y="1"/>
                </a:cxn>
                <a:cxn ang="0">
                  <a:pos x="12" y="0"/>
                </a:cxn>
                <a:cxn ang="0">
                  <a:pos x="10" y="0"/>
                </a:cxn>
                <a:cxn ang="0">
                  <a:pos x="10" y="0"/>
                </a:cxn>
                <a:cxn ang="0">
                  <a:pos x="7" y="1"/>
                </a:cxn>
                <a:cxn ang="0">
                  <a:pos x="5" y="2"/>
                </a:cxn>
                <a:cxn ang="0">
                  <a:pos x="2" y="7"/>
                </a:cxn>
                <a:cxn ang="0">
                  <a:pos x="0" y="13"/>
                </a:cxn>
                <a:cxn ang="0">
                  <a:pos x="0" y="20"/>
                </a:cxn>
                <a:cxn ang="0">
                  <a:pos x="0" y="20"/>
                </a:cxn>
                <a:cxn ang="0">
                  <a:pos x="2" y="25"/>
                </a:cxn>
                <a:cxn ang="0">
                  <a:pos x="5" y="31"/>
                </a:cxn>
                <a:cxn ang="0">
                  <a:pos x="10" y="35"/>
                </a:cxn>
                <a:cxn ang="0">
                  <a:pos x="12" y="35"/>
                </a:cxn>
                <a:cxn ang="0">
                  <a:pos x="14" y="36"/>
                </a:cxn>
                <a:cxn ang="0">
                  <a:pos x="14" y="36"/>
                </a:cxn>
                <a:cxn ang="0">
                  <a:pos x="17" y="35"/>
                </a:cxn>
                <a:cxn ang="0">
                  <a:pos x="18" y="34"/>
                </a:cxn>
                <a:cxn ang="0">
                  <a:pos x="21" y="29"/>
                </a:cxn>
                <a:cxn ang="0">
                  <a:pos x="24" y="23"/>
                </a:cxn>
                <a:cxn ang="0">
                  <a:pos x="24" y="16"/>
                </a:cxn>
                <a:cxn ang="0">
                  <a:pos x="24" y="16"/>
                </a:cxn>
              </a:cxnLst>
              <a:rect l="0" t="0" r="r" b="b"/>
              <a:pathLst>
                <a:path w="24" h="36">
                  <a:moveTo>
                    <a:pt x="24" y="16"/>
                  </a:moveTo>
                  <a:lnTo>
                    <a:pt x="24" y="16"/>
                  </a:lnTo>
                  <a:lnTo>
                    <a:pt x="21" y="9"/>
                  </a:lnTo>
                  <a:lnTo>
                    <a:pt x="18" y="4"/>
                  </a:lnTo>
                  <a:lnTo>
                    <a:pt x="14" y="1"/>
                  </a:lnTo>
                  <a:lnTo>
                    <a:pt x="12" y="0"/>
                  </a:lnTo>
                  <a:lnTo>
                    <a:pt x="10" y="0"/>
                  </a:lnTo>
                  <a:lnTo>
                    <a:pt x="10" y="0"/>
                  </a:lnTo>
                  <a:lnTo>
                    <a:pt x="7" y="1"/>
                  </a:lnTo>
                  <a:lnTo>
                    <a:pt x="5" y="2"/>
                  </a:lnTo>
                  <a:lnTo>
                    <a:pt x="2" y="7"/>
                  </a:lnTo>
                  <a:lnTo>
                    <a:pt x="0" y="13"/>
                  </a:lnTo>
                  <a:lnTo>
                    <a:pt x="0" y="20"/>
                  </a:lnTo>
                  <a:lnTo>
                    <a:pt x="0" y="20"/>
                  </a:lnTo>
                  <a:lnTo>
                    <a:pt x="2" y="25"/>
                  </a:lnTo>
                  <a:lnTo>
                    <a:pt x="5" y="31"/>
                  </a:lnTo>
                  <a:lnTo>
                    <a:pt x="10" y="35"/>
                  </a:lnTo>
                  <a:lnTo>
                    <a:pt x="12" y="35"/>
                  </a:lnTo>
                  <a:lnTo>
                    <a:pt x="14" y="36"/>
                  </a:lnTo>
                  <a:lnTo>
                    <a:pt x="14" y="36"/>
                  </a:lnTo>
                  <a:lnTo>
                    <a:pt x="17" y="35"/>
                  </a:lnTo>
                  <a:lnTo>
                    <a:pt x="18" y="34"/>
                  </a:lnTo>
                  <a:lnTo>
                    <a:pt x="21" y="29"/>
                  </a:lnTo>
                  <a:lnTo>
                    <a:pt x="24" y="23"/>
                  </a:lnTo>
                  <a:lnTo>
                    <a:pt x="24" y="16"/>
                  </a:lnTo>
                  <a:lnTo>
                    <a:pt x="24" y="16"/>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0" name="Freeform 36"/>
            <p:cNvSpPr>
              <a:spLocks/>
            </p:cNvSpPr>
            <p:nvPr/>
          </p:nvSpPr>
          <p:spPr bwMode="auto">
            <a:xfrm>
              <a:off x="5220" y="3556"/>
              <a:ext cx="23" cy="34"/>
            </a:xfrm>
            <a:custGeom>
              <a:avLst/>
              <a:gdLst/>
              <a:ahLst/>
              <a:cxnLst>
                <a:cxn ang="0">
                  <a:pos x="23" y="15"/>
                </a:cxn>
                <a:cxn ang="0">
                  <a:pos x="23" y="15"/>
                </a:cxn>
                <a:cxn ang="0">
                  <a:pos x="21" y="9"/>
                </a:cxn>
                <a:cxn ang="0">
                  <a:pos x="18" y="3"/>
                </a:cxn>
                <a:cxn ang="0">
                  <a:pos x="14" y="0"/>
                </a:cxn>
                <a:cxn ang="0">
                  <a:pos x="11" y="0"/>
                </a:cxn>
                <a:cxn ang="0">
                  <a:pos x="9" y="0"/>
                </a:cxn>
                <a:cxn ang="0">
                  <a:pos x="9" y="0"/>
                </a:cxn>
                <a:cxn ang="0">
                  <a:pos x="7" y="0"/>
                </a:cxn>
                <a:cxn ang="0">
                  <a:pos x="4" y="1"/>
                </a:cxn>
                <a:cxn ang="0">
                  <a:pos x="2" y="5"/>
                </a:cxn>
                <a:cxn ang="0">
                  <a:pos x="0" y="11"/>
                </a:cxn>
                <a:cxn ang="0">
                  <a:pos x="0" y="18"/>
                </a:cxn>
                <a:cxn ang="0">
                  <a:pos x="0" y="18"/>
                </a:cxn>
                <a:cxn ang="0">
                  <a:pos x="2" y="25"/>
                </a:cxn>
                <a:cxn ang="0">
                  <a:pos x="4" y="30"/>
                </a:cxn>
                <a:cxn ang="0">
                  <a:pos x="9" y="33"/>
                </a:cxn>
                <a:cxn ang="0">
                  <a:pos x="11" y="34"/>
                </a:cxn>
                <a:cxn ang="0">
                  <a:pos x="14" y="34"/>
                </a:cxn>
                <a:cxn ang="0">
                  <a:pos x="14" y="34"/>
                </a:cxn>
                <a:cxn ang="0">
                  <a:pos x="16" y="33"/>
                </a:cxn>
                <a:cxn ang="0">
                  <a:pos x="18" y="32"/>
                </a:cxn>
                <a:cxn ang="0">
                  <a:pos x="22" y="29"/>
                </a:cxn>
                <a:cxn ang="0">
                  <a:pos x="23" y="22"/>
                </a:cxn>
                <a:cxn ang="0">
                  <a:pos x="23" y="15"/>
                </a:cxn>
                <a:cxn ang="0">
                  <a:pos x="23" y="15"/>
                </a:cxn>
              </a:cxnLst>
              <a:rect l="0" t="0" r="r" b="b"/>
              <a:pathLst>
                <a:path w="23" h="34">
                  <a:moveTo>
                    <a:pt x="23" y="15"/>
                  </a:moveTo>
                  <a:lnTo>
                    <a:pt x="23" y="15"/>
                  </a:lnTo>
                  <a:lnTo>
                    <a:pt x="21" y="9"/>
                  </a:lnTo>
                  <a:lnTo>
                    <a:pt x="18" y="3"/>
                  </a:lnTo>
                  <a:lnTo>
                    <a:pt x="14" y="0"/>
                  </a:lnTo>
                  <a:lnTo>
                    <a:pt x="11" y="0"/>
                  </a:lnTo>
                  <a:lnTo>
                    <a:pt x="9" y="0"/>
                  </a:lnTo>
                  <a:lnTo>
                    <a:pt x="9" y="0"/>
                  </a:lnTo>
                  <a:lnTo>
                    <a:pt x="7" y="0"/>
                  </a:lnTo>
                  <a:lnTo>
                    <a:pt x="4" y="1"/>
                  </a:lnTo>
                  <a:lnTo>
                    <a:pt x="2" y="5"/>
                  </a:lnTo>
                  <a:lnTo>
                    <a:pt x="0" y="11"/>
                  </a:lnTo>
                  <a:lnTo>
                    <a:pt x="0" y="18"/>
                  </a:lnTo>
                  <a:lnTo>
                    <a:pt x="0" y="18"/>
                  </a:lnTo>
                  <a:lnTo>
                    <a:pt x="2" y="25"/>
                  </a:lnTo>
                  <a:lnTo>
                    <a:pt x="4" y="30"/>
                  </a:lnTo>
                  <a:lnTo>
                    <a:pt x="9" y="33"/>
                  </a:lnTo>
                  <a:lnTo>
                    <a:pt x="11" y="34"/>
                  </a:lnTo>
                  <a:lnTo>
                    <a:pt x="14" y="34"/>
                  </a:lnTo>
                  <a:lnTo>
                    <a:pt x="14" y="34"/>
                  </a:lnTo>
                  <a:lnTo>
                    <a:pt x="16" y="33"/>
                  </a:lnTo>
                  <a:lnTo>
                    <a:pt x="18" y="32"/>
                  </a:lnTo>
                  <a:lnTo>
                    <a:pt x="22" y="29"/>
                  </a:lnTo>
                  <a:lnTo>
                    <a:pt x="23" y="22"/>
                  </a:lnTo>
                  <a:lnTo>
                    <a:pt x="23" y="15"/>
                  </a:lnTo>
                  <a:lnTo>
                    <a:pt x="23" y="15"/>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1" name="Freeform 37"/>
            <p:cNvSpPr>
              <a:spLocks/>
            </p:cNvSpPr>
            <p:nvPr/>
          </p:nvSpPr>
          <p:spPr bwMode="auto">
            <a:xfrm>
              <a:off x="5092" y="3679"/>
              <a:ext cx="25" cy="7"/>
            </a:xfrm>
            <a:custGeom>
              <a:avLst/>
              <a:gdLst/>
              <a:ahLst/>
              <a:cxnLst>
                <a:cxn ang="0">
                  <a:pos x="11" y="0"/>
                </a:cxn>
                <a:cxn ang="0">
                  <a:pos x="25" y="3"/>
                </a:cxn>
                <a:cxn ang="0">
                  <a:pos x="10" y="7"/>
                </a:cxn>
                <a:cxn ang="0">
                  <a:pos x="0" y="2"/>
                </a:cxn>
                <a:cxn ang="0">
                  <a:pos x="11" y="0"/>
                </a:cxn>
              </a:cxnLst>
              <a:rect l="0" t="0" r="r" b="b"/>
              <a:pathLst>
                <a:path w="25" h="7">
                  <a:moveTo>
                    <a:pt x="11" y="0"/>
                  </a:moveTo>
                  <a:lnTo>
                    <a:pt x="25" y="3"/>
                  </a:lnTo>
                  <a:lnTo>
                    <a:pt x="10" y="7"/>
                  </a:lnTo>
                  <a:lnTo>
                    <a:pt x="0" y="2"/>
                  </a:lnTo>
                  <a:lnTo>
                    <a:pt x="11"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2" name="Freeform 38"/>
            <p:cNvSpPr>
              <a:spLocks/>
            </p:cNvSpPr>
            <p:nvPr/>
          </p:nvSpPr>
          <p:spPr bwMode="auto">
            <a:xfrm>
              <a:off x="5101" y="3628"/>
              <a:ext cx="126" cy="14"/>
            </a:xfrm>
            <a:custGeom>
              <a:avLst/>
              <a:gdLst/>
              <a:ahLst/>
              <a:cxnLst>
                <a:cxn ang="0">
                  <a:pos x="126" y="14"/>
                </a:cxn>
                <a:cxn ang="0">
                  <a:pos x="126" y="14"/>
                </a:cxn>
                <a:cxn ang="0">
                  <a:pos x="114" y="9"/>
                </a:cxn>
                <a:cxn ang="0">
                  <a:pos x="101" y="6"/>
                </a:cxn>
                <a:cxn ang="0">
                  <a:pos x="84" y="2"/>
                </a:cxn>
                <a:cxn ang="0">
                  <a:pos x="65" y="0"/>
                </a:cxn>
                <a:cxn ang="0">
                  <a:pos x="55" y="0"/>
                </a:cxn>
                <a:cxn ang="0">
                  <a:pos x="44" y="1"/>
                </a:cxn>
                <a:cxn ang="0">
                  <a:pos x="32" y="2"/>
                </a:cxn>
                <a:cxn ang="0">
                  <a:pos x="22" y="4"/>
                </a:cxn>
                <a:cxn ang="0">
                  <a:pos x="10" y="8"/>
                </a:cxn>
                <a:cxn ang="0">
                  <a:pos x="0" y="13"/>
                </a:cxn>
                <a:cxn ang="0">
                  <a:pos x="0" y="13"/>
                </a:cxn>
                <a:cxn ang="0">
                  <a:pos x="9" y="11"/>
                </a:cxn>
                <a:cxn ang="0">
                  <a:pos x="36" y="9"/>
                </a:cxn>
                <a:cxn ang="0">
                  <a:pos x="55" y="8"/>
                </a:cxn>
                <a:cxn ang="0">
                  <a:pos x="76" y="9"/>
                </a:cxn>
                <a:cxn ang="0">
                  <a:pos x="100" y="10"/>
                </a:cxn>
                <a:cxn ang="0">
                  <a:pos x="126" y="14"/>
                </a:cxn>
                <a:cxn ang="0">
                  <a:pos x="126" y="14"/>
                </a:cxn>
              </a:cxnLst>
              <a:rect l="0" t="0" r="r" b="b"/>
              <a:pathLst>
                <a:path w="126" h="14">
                  <a:moveTo>
                    <a:pt x="126" y="14"/>
                  </a:moveTo>
                  <a:lnTo>
                    <a:pt x="126" y="14"/>
                  </a:lnTo>
                  <a:lnTo>
                    <a:pt x="114" y="9"/>
                  </a:lnTo>
                  <a:lnTo>
                    <a:pt x="101" y="6"/>
                  </a:lnTo>
                  <a:lnTo>
                    <a:pt x="84" y="2"/>
                  </a:lnTo>
                  <a:lnTo>
                    <a:pt x="65" y="0"/>
                  </a:lnTo>
                  <a:lnTo>
                    <a:pt x="55" y="0"/>
                  </a:lnTo>
                  <a:lnTo>
                    <a:pt x="44" y="1"/>
                  </a:lnTo>
                  <a:lnTo>
                    <a:pt x="32" y="2"/>
                  </a:lnTo>
                  <a:lnTo>
                    <a:pt x="22" y="4"/>
                  </a:lnTo>
                  <a:lnTo>
                    <a:pt x="10" y="8"/>
                  </a:lnTo>
                  <a:lnTo>
                    <a:pt x="0" y="13"/>
                  </a:lnTo>
                  <a:lnTo>
                    <a:pt x="0" y="13"/>
                  </a:lnTo>
                  <a:lnTo>
                    <a:pt x="9" y="11"/>
                  </a:lnTo>
                  <a:lnTo>
                    <a:pt x="36" y="9"/>
                  </a:lnTo>
                  <a:lnTo>
                    <a:pt x="55" y="8"/>
                  </a:lnTo>
                  <a:lnTo>
                    <a:pt x="76" y="9"/>
                  </a:lnTo>
                  <a:lnTo>
                    <a:pt x="100" y="10"/>
                  </a:lnTo>
                  <a:lnTo>
                    <a:pt x="126" y="14"/>
                  </a:lnTo>
                  <a:lnTo>
                    <a:pt x="126" y="14"/>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3" name="Freeform 39"/>
            <p:cNvSpPr>
              <a:spLocks/>
            </p:cNvSpPr>
            <p:nvPr/>
          </p:nvSpPr>
          <p:spPr bwMode="auto">
            <a:xfrm>
              <a:off x="5334" y="3438"/>
              <a:ext cx="101" cy="261"/>
            </a:xfrm>
            <a:custGeom>
              <a:avLst/>
              <a:gdLst/>
              <a:ahLst/>
              <a:cxnLst>
                <a:cxn ang="0">
                  <a:pos x="24" y="198"/>
                </a:cxn>
                <a:cxn ang="0">
                  <a:pos x="24" y="198"/>
                </a:cxn>
                <a:cxn ang="0">
                  <a:pos x="33" y="186"/>
                </a:cxn>
                <a:cxn ang="0">
                  <a:pos x="54" y="162"/>
                </a:cxn>
                <a:cxn ang="0">
                  <a:pos x="66" y="147"/>
                </a:cxn>
                <a:cxn ang="0">
                  <a:pos x="75" y="134"/>
                </a:cxn>
                <a:cxn ang="0">
                  <a:pos x="81" y="125"/>
                </a:cxn>
                <a:cxn ang="0">
                  <a:pos x="82" y="120"/>
                </a:cxn>
                <a:cxn ang="0">
                  <a:pos x="81" y="118"/>
                </a:cxn>
                <a:cxn ang="0">
                  <a:pos x="81" y="118"/>
                </a:cxn>
                <a:cxn ang="0">
                  <a:pos x="79" y="105"/>
                </a:cxn>
                <a:cxn ang="0">
                  <a:pos x="76" y="91"/>
                </a:cxn>
                <a:cxn ang="0">
                  <a:pos x="72" y="74"/>
                </a:cxn>
                <a:cxn ang="0">
                  <a:pos x="67" y="58"/>
                </a:cxn>
                <a:cxn ang="0">
                  <a:pos x="60" y="44"/>
                </a:cxn>
                <a:cxn ang="0">
                  <a:pos x="55" y="38"/>
                </a:cxn>
                <a:cxn ang="0">
                  <a:pos x="52" y="33"/>
                </a:cxn>
                <a:cxn ang="0">
                  <a:pos x="47" y="29"/>
                </a:cxn>
                <a:cxn ang="0">
                  <a:pos x="42" y="28"/>
                </a:cxn>
                <a:cxn ang="0">
                  <a:pos x="42" y="28"/>
                </a:cxn>
                <a:cxn ang="0">
                  <a:pos x="40" y="30"/>
                </a:cxn>
                <a:cxn ang="0">
                  <a:pos x="35" y="34"/>
                </a:cxn>
                <a:cxn ang="0">
                  <a:pos x="31" y="36"/>
                </a:cxn>
                <a:cxn ang="0">
                  <a:pos x="28" y="36"/>
                </a:cxn>
                <a:cxn ang="0">
                  <a:pos x="23" y="35"/>
                </a:cxn>
                <a:cxn ang="0">
                  <a:pos x="19" y="31"/>
                </a:cxn>
                <a:cxn ang="0">
                  <a:pos x="0" y="31"/>
                </a:cxn>
                <a:cxn ang="0">
                  <a:pos x="0" y="31"/>
                </a:cxn>
                <a:cxn ang="0">
                  <a:pos x="0" y="27"/>
                </a:cxn>
                <a:cxn ang="0">
                  <a:pos x="0" y="22"/>
                </a:cxn>
                <a:cxn ang="0">
                  <a:pos x="2" y="17"/>
                </a:cxn>
                <a:cxn ang="0">
                  <a:pos x="5" y="12"/>
                </a:cxn>
                <a:cxn ang="0">
                  <a:pos x="12" y="7"/>
                </a:cxn>
                <a:cxn ang="0">
                  <a:pos x="23" y="2"/>
                </a:cxn>
                <a:cxn ang="0">
                  <a:pos x="37" y="0"/>
                </a:cxn>
                <a:cxn ang="0">
                  <a:pos x="68" y="21"/>
                </a:cxn>
                <a:cxn ang="0">
                  <a:pos x="68" y="21"/>
                </a:cxn>
                <a:cxn ang="0">
                  <a:pos x="76" y="37"/>
                </a:cxn>
                <a:cxn ang="0">
                  <a:pos x="83" y="55"/>
                </a:cxn>
                <a:cxn ang="0">
                  <a:pos x="92" y="74"/>
                </a:cxn>
                <a:cxn ang="0">
                  <a:pos x="97" y="95"/>
                </a:cxn>
                <a:cxn ang="0">
                  <a:pos x="100" y="106"/>
                </a:cxn>
                <a:cxn ang="0">
                  <a:pos x="101" y="116"/>
                </a:cxn>
                <a:cxn ang="0">
                  <a:pos x="101" y="125"/>
                </a:cxn>
                <a:cxn ang="0">
                  <a:pos x="101" y="133"/>
                </a:cxn>
                <a:cxn ang="0">
                  <a:pos x="99" y="140"/>
                </a:cxn>
                <a:cxn ang="0">
                  <a:pos x="94" y="144"/>
                </a:cxn>
                <a:cxn ang="0">
                  <a:pos x="21" y="261"/>
                </a:cxn>
                <a:cxn ang="0">
                  <a:pos x="24" y="198"/>
                </a:cxn>
              </a:cxnLst>
              <a:rect l="0" t="0" r="r" b="b"/>
              <a:pathLst>
                <a:path w="101" h="261">
                  <a:moveTo>
                    <a:pt x="24" y="198"/>
                  </a:moveTo>
                  <a:lnTo>
                    <a:pt x="24" y="198"/>
                  </a:lnTo>
                  <a:lnTo>
                    <a:pt x="33" y="186"/>
                  </a:lnTo>
                  <a:lnTo>
                    <a:pt x="54" y="162"/>
                  </a:lnTo>
                  <a:lnTo>
                    <a:pt x="66" y="147"/>
                  </a:lnTo>
                  <a:lnTo>
                    <a:pt x="75" y="134"/>
                  </a:lnTo>
                  <a:lnTo>
                    <a:pt x="81" y="125"/>
                  </a:lnTo>
                  <a:lnTo>
                    <a:pt x="82" y="120"/>
                  </a:lnTo>
                  <a:lnTo>
                    <a:pt x="81" y="118"/>
                  </a:lnTo>
                  <a:lnTo>
                    <a:pt x="81" y="118"/>
                  </a:lnTo>
                  <a:lnTo>
                    <a:pt x="79" y="105"/>
                  </a:lnTo>
                  <a:lnTo>
                    <a:pt x="76" y="91"/>
                  </a:lnTo>
                  <a:lnTo>
                    <a:pt x="72" y="74"/>
                  </a:lnTo>
                  <a:lnTo>
                    <a:pt x="67" y="58"/>
                  </a:lnTo>
                  <a:lnTo>
                    <a:pt x="60" y="44"/>
                  </a:lnTo>
                  <a:lnTo>
                    <a:pt x="55" y="38"/>
                  </a:lnTo>
                  <a:lnTo>
                    <a:pt x="52" y="33"/>
                  </a:lnTo>
                  <a:lnTo>
                    <a:pt x="47" y="29"/>
                  </a:lnTo>
                  <a:lnTo>
                    <a:pt x="42" y="28"/>
                  </a:lnTo>
                  <a:lnTo>
                    <a:pt x="42" y="28"/>
                  </a:lnTo>
                  <a:lnTo>
                    <a:pt x="40" y="30"/>
                  </a:lnTo>
                  <a:lnTo>
                    <a:pt x="35" y="34"/>
                  </a:lnTo>
                  <a:lnTo>
                    <a:pt x="31" y="36"/>
                  </a:lnTo>
                  <a:lnTo>
                    <a:pt x="28" y="36"/>
                  </a:lnTo>
                  <a:lnTo>
                    <a:pt x="23" y="35"/>
                  </a:lnTo>
                  <a:lnTo>
                    <a:pt x="19" y="31"/>
                  </a:lnTo>
                  <a:lnTo>
                    <a:pt x="0" y="31"/>
                  </a:lnTo>
                  <a:lnTo>
                    <a:pt x="0" y="31"/>
                  </a:lnTo>
                  <a:lnTo>
                    <a:pt x="0" y="27"/>
                  </a:lnTo>
                  <a:lnTo>
                    <a:pt x="0" y="22"/>
                  </a:lnTo>
                  <a:lnTo>
                    <a:pt x="2" y="17"/>
                  </a:lnTo>
                  <a:lnTo>
                    <a:pt x="5" y="12"/>
                  </a:lnTo>
                  <a:lnTo>
                    <a:pt x="12" y="7"/>
                  </a:lnTo>
                  <a:lnTo>
                    <a:pt x="23" y="2"/>
                  </a:lnTo>
                  <a:lnTo>
                    <a:pt x="37" y="0"/>
                  </a:lnTo>
                  <a:lnTo>
                    <a:pt x="68" y="21"/>
                  </a:lnTo>
                  <a:lnTo>
                    <a:pt x="68" y="21"/>
                  </a:lnTo>
                  <a:lnTo>
                    <a:pt x="76" y="37"/>
                  </a:lnTo>
                  <a:lnTo>
                    <a:pt x="83" y="55"/>
                  </a:lnTo>
                  <a:lnTo>
                    <a:pt x="92" y="74"/>
                  </a:lnTo>
                  <a:lnTo>
                    <a:pt x="97" y="95"/>
                  </a:lnTo>
                  <a:lnTo>
                    <a:pt x="100" y="106"/>
                  </a:lnTo>
                  <a:lnTo>
                    <a:pt x="101" y="116"/>
                  </a:lnTo>
                  <a:lnTo>
                    <a:pt x="101" y="125"/>
                  </a:lnTo>
                  <a:lnTo>
                    <a:pt x="101" y="133"/>
                  </a:lnTo>
                  <a:lnTo>
                    <a:pt x="99" y="140"/>
                  </a:lnTo>
                  <a:lnTo>
                    <a:pt x="94" y="144"/>
                  </a:lnTo>
                  <a:lnTo>
                    <a:pt x="21" y="261"/>
                  </a:lnTo>
                  <a:lnTo>
                    <a:pt x="24" y="198"/>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4" name="Freeform 40"/>
            <p:cNvSpPr>
              <a:spLocks/>
            </p:cNvSpPr>
            <p:nvPr/>
          </p:nvSpPr>
          <p:spPr bwMode="auto">
            <a:xfrm>
              <a:off x="4825" y="3778"/>
              <a:ext cx="293" cy="249"/>
            </a:xfrm>
            <a:custGeom>
              <a:avLst/>
              <a:gdLst/>
              <a:ahLst/>
              <a:cxnLst>
                <a:cxn ang="0">
                  <a:pos x="71" y="0"/>
                </a:cxn>
                <a:cxn ang="0">
                  <a:pos x="0" y="22"/>
                </a:cxn>
                <a:cxn ang="0">
                  <a:pos x="37" y="228"/>
                </a:cxn>
                <a:cxn ang="0">
                  <a:pos x="221" y="249"/>
                </a:cxn>
                <a:cxn ang="0">
                  <a:pos x="275" y="196"/>
                </a:cxn>
                <a:cxn ang="0">
                  <a:pos x="293" y="9"/>
                </a:cxn>
                <a:cxn ang="0">
                  <a:pos x="71" y="0"/>
                </a:cxn>
              </a:cxnLst>
              <a:rect l="0" t="0" r="r" b="b"/>
              <a:pathLst>
                <a:path w="293" h="249">
                  <a:moveTo>
                    <a:pt x="71" y="0"/>
                  </a:moveTo>
                  <a:lnTo>
                    <a:pt x="0" y="22"/>
                  </a:lnTo>
                  <a:lnTo>
                    <a:pt x="37" y="228"/>
                  </a:lnTo>
                  <a:lnTo>
                    <a:pt x="221" y="249"/>
                  </a:lnTo>
                  <a:lnTo>
                    <a:pt x="275" y="196"/>
                  </a:lnTo>
                  <a:lnTo>
                    <a:pt x="293" y="9"/>
                  </a:lnTo>
                  <a:lnTo>
                    <a:pt x="71" y="0"/>
                  </a:lnTo>
                  <a:close/>
                </a:path>
              </a:pathLst>
            </a:custGeom>
            <a:solidFill>
              <a:schemeClr val="tx2">
                <a:lumMod val="60000"/>
                <a:lumOff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5" name="Freeform 41"/>
            <p:cNvSpPr>
              <a:spLocks/>
            </p:cNvSpPr>
            <p:nvPr/>
          </p:nvSpPr>
          <p:spPr bwMode="auto">
            <a:xfrm>
              <a:off x="4725" y="3632"/>
              <a:ext cx="199" cy="181"/>
            </a:xfrm>
            <a:custGeom>
              <a:avLst/>
              <a:gdLst/>
              <a:ahLst/>
              <a:cxnLst>
                <a:cxn ang="0">
                  <a:pos x="105" y="181"/>
                </a:cxn>
                <a:cxn ang="0">
                  <a:pos x="0" y="41"/>
                </a:cxn>
                <a:cxn ang="0">
                  <a:pos x="138" y="0"/>
                </a:cxn>
                <a:cxn ang="0">
                  <a:pos x="199" y="152"/>
                </a:cxn>
                <a:cxn ang="0">
                  <a:pos x="105" y="181"/>
                </a:cxn>
              </a:cxnLst>
              <a:rect l="0" t="0" r="r" b="b"/>
              <a:pathLst>
                <a:path w="199" h="181">
                  <a:moveTo>
                    <a:pt x="105" y="181"/>
                  </a:moveTo>
                  <a:lnTo>
                    <a:pt x="0" y="41"/>
                  </a:lnTo>
                  <a:lnTo>
                    <a:pt x="138" y="0"/>
                  </a:lnTo>
                  <a:lnTo>
                    <a:pt x="199" y="152"/>
                  </a:lnTo>
                  <a:lnTo>
                    <a:pt x="105" y="181"/>
                  </a:lnTo>
                  <a:close/>
                </a:path>
              </a:pathLst>
            </a:custGeom>
            <a:solidFill>
              <a:schemeClr val="tx2">
                <a:lumMod val="60000"/>
                <a:lumOff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6" name="Freeform 42"/>
            <p:cNvSpPr>
              <a:spLocks/>
            </p:cNvSpPr>
            <p:nvPr/>
          </p:nvSpPr>
          <p:spPr bwMode="auto">
            <a:xfrm>
              <a:off x="4846" y="3795"/>
              <a:ext cx="249" cy="41"/>
            </a:xfrm>
            <a:custGeom>
              <a:avLst/>
              <a:gdLst/>
              <a:ahLst/>
              <a:cxnLst>
                <a:cxn ang="0">
                  <a:pos x="0" y="24"/>
                </a:cxn>
                <a:cxn ang="0">
                  <a:pos x="52" y="0"/>
                </a:cxn>
                <a:cxn ang="0">
                  <a:pos x="249" y="4"/>
                </a:cxn>
                <a:cxn ang="0">
                  <a:pos x="175" y="41"/>
                </a:cxn>
                <a:cxn ang="0">
                  <a:pos x="0" y="24"/>
                </a:cxn>
              </a:cxnLst>
              <a:rect l="0" t="0" r="r" b="b"/>
              <a:pathLst>
                <a:path w="249" h="41">
                  <a:moveTo>
                    <a:pt x="0" y="24"/>
                  </a:moveTo>
                  <a:lnTo>
                    <a:pt x="52" y="0"/>
                  </a:lnTo>
                  <a:lnTo>
                    <a:pt x="249" y="4"/>
                  </a:lnTo>
                  <a:lnTo>
                    <a:pt x="175" y="41"/>
                  </a:lnTo>
                  <a:lnTo>
                    <a:pt x="0" y="24"/>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7" name="Freeform 43"/>
            <p:cNvSpPr>
              <a:spLocks/>
            </p:cNvSpPr>
            <p:nvPr/>
          </p:nvSpPr>
          <p:spPr bwMode="auto">
            <a:xfrm>
              <a:off x="5002" y="3653"/>
              <a:ext cx="134" cy="85"/>
            </a:xfrm>
            <a:custGeom>
              <a:avLst/>
              <a:gdLst/>
              <a:ahLst/>
              <a:cxnLst>
                <a:cxn ang="0">
                  <a:pos x="134" y="83"/>
                </a:cxn>
                <a:cxn ang="0">
                  <a:pos x="134" y="83"/>
                </a:cxn>
                <a:cxn ang="0">
                  <a:pos x="91" y="84"/>
                </a:cxn>
                <a:cxn ang="0">
                  <a:pos x="48" y="85"/>
                </a:cxn>
                <a:cxn ang="0">
                  <a:pos x="48" y="85"/>
                </a:cxn>
                <a:cxn ang="0">
                  <a:pos x="38" y="85"/>
                </a:cxn>
                <a:cxn ang="0">
                  <a:pos x="24" y="84"/>
                </a:cxn>
                <a:cxn ang="0">
                  <a:pos x="12" y="81"/>
                </a:cxn>
                <a:cxn ang="0">
                  <a:pos x="7" y="78"/>
                </a:cxn>
                <a:cxn ang="0">
                  <a:pos x="2" y="76"/>
                </a:cxn>
                <a:cxn ang="0">
                  <a:pos x="2" y="76"/>
                </a:cxn>
                <a:cxn ang="0">
                  <a:pos x="1" y="73"/>
                </a:cxn>
                <a:cxn ang="0">
                  <a:pos x="0" y="70"/>
                </a:cxn>
                <a:cxn ang="0">
                  <a:pos x="1" y="66"/>
                </a:cxn>
                <a:cxn ang="0">
                  <a:pos x="2" y="61"/>
                </a:cxn>
                <a:cxn ang="0">
                  <a:pos x="6" y="52"/>
                </a:cxn>
                <a:cxn ang="0">
                  <a:pos x="12" y="40"/>
                </a:cxn>
                <a:cxn ang="0">
                  <a:pos x="19" y="29"/>
                </a:cxn>
                <a:cxn ang="0">
                  <a:pos x="27" y="20"/>
                </a:cxn>
                <a:cxn ang="0">
                  <a:pos x="38" y="6"/>
                </a:cxn>
                <a:cxn ang="0">
                  <a:pos x="38" y="6"/>
                </a:cxn>
                <a:cxn ang="0">
                  <a:pos x="42" y="3"/>
                </a:cxn>
                <a:cxn ang="0">
                  <a:pos x="45" y="2"/>
                </a:cxn>
                <a:cxn ang="0">
                  <a:pos x="49" y="0"/>
                </a:cxn>
                <a:cxn ang="0">
                  <a:pos x="52" y="0"/>
                </a:cxn>
                <a:cxn ang="0">
                  <a:pos x="59" y="2"/>
                </a:cxn>
                <a:cxn ang="0">
                  <a:pos x="64" y="5"/>
                </a:cxn>
                <a:cxn ang="0">
                  <a:pos x="67" y="11"/>
                </a:cxn>
                <a:cxn ang="0">
                  <a:pos x="67" y="13"/>
                </a:cxn>
                <a:cxn ang="0">
                  <a:pos x="67" y="16"/>
                </a:cxn>
                <a:cxn ang="0">
                  <a:pos x="66" y="19"/>
                </a:cxn>
                <a:cxn ang="0">
                  <a:pos x="65" y="21"/>
                </a:cxn>
                <a:cxn ang="0">
                  <a:pos x="63" y="24"/>
                </a:cxn>
                <a:cxn ang="0">
                  <a:pos x="59" y="25"/>
                </a:cxn>
                <a:cxn ang="0">
                  <a:pos x="59" y="25"/>
                </a:cxn>
                <a:cxn ang="0">
                  <a:pos x="56" y="26"/>
                </a:cxn>
                <a:cxn ang="0">
                  <a:pos x="52" y="26"/>
                </a:cxn>
                <a:cxn ang="0">
                  <a:pos x="47" y="26"/>
                </a:cxn>
                <a:cxn ang="0">
                  <a:pos x="44" y="26"/>
                </a:cxn>
                <a:cxn ang="0">
                  <a:pos x="42" y="27"/>
                </a:cxn>
                <a:cxn ang="0">
                  <a:pos x="38" y="28"/>
                </a:cxn>
                <a:cxn ang="0">
                  <a:pos x="36" y="32"/>
                </a:cxn>
                <a:cxn ang="0">
                  <a:pos x="36" y="32"/>
                </a:cxn>
                <a:cxn ang="0">
                  <a:pos x="23" y="47"/>
                </a:cxn>
                <a:cxn ang="0">
                  <a:pos x="16" y="56"/>
                </a:cxn>
                <a:cxn ang="0">
                  <a:pos x="13" y="63"/>
                </a:cxn>
                <a:cxn ang="0">
                  <a:pos x="13" y="63"/>
                </a:cxn>
                <a:cxn ang="0">
                  <a:pos x="19" y="64"/>
                </a:cxn>
                <a:cxn ang="0">
                  <a:pos x="28" y="64"/>
                </a:cxn>
                <a:cxn ang="0">
                  <a:pos x="49" y="62"/>
                </a:cxn>
                <a:cxn ang="0">
                  <a:pos x="70" y="59"/>
                </a:cxn>
                <a:cxn ang="0">
                  <a:pos x="85" y="55"/>
                </a:cxn>
                <a:cxn ang="0">
                  <a:pos x="85" y="55"/>
                </a:cxn>
                <a:cxn ang="0">
                  <a:pos x="90" y="54"/>
                </a:cxn>
                <a:cxn ang="0">
                  <a:pos x="95" y="53"/>
                </a:cxn>
                <a:cxn ang="0">
                  <a:pos x="100" y="54"/>
                </a:cxn>
                <a:cxn ang="0">
                  <a:pos x="105" y="55"/>
                </a:cxn>
                <a:cxn ang="0">
                  <a:pos x="108" y="57"/>
                </a:cxn>
                <a:cxn ang="0">
                  <a:pos x="112" y="60"/>
                </a:cxn>
                <a:cxn ang="0">
                  <a:pos x="114" y="64"/>
                </a:cxn>
                <a:cxn ang="0">
                  <a:pos x="115" y="69"/>
                </a:cxn>
                <a:cxn ang="0">
                  <a:pos x="134" y="83"/>
                </a:cxn>
              </a:cxnLst>
              <a:rect l="0" t="0" r="r" b="b"/>
              <a:pathLst>
                <a:path w="134" h="85">
                  <a:moveTo>
                    <a:pt x="134" y="83"/>
                  </a:moveTo>
                  <a:lnTo>
                    <a:pt x="134" y="83"/>
                  </a:lnTo>
                  <a:lnTo>
                    <a:pt x="91" y="84"/>
                  </a:lnTo>
                  <a:lnTo>
                    <a:pt x="48" y="85"/>
                  </a:lnTo>
                  <a:lnTo>
                    <a:pt x="48" y="85"/>
                  </a:lnTo>
                  <a:lnTo>
                    <a:pt x="38" y="85"/>
                  </a:lnTo>
                  <a:lnTo>
                    <a:pt x="24" y="84"/>
                  </a:lnTo>
                  <a:lnTo>
                    <a:pt x="12" y="81"/>
                  </a:lnTo>
                  <a:lnTo>
                    <a:pt x="7" y="78"/>
                  </a:lnTo>
                  <a:lnTo>
                    <a:pt x="2" y="76"/>
                  </a:lnTo>
                  <a:lnTo>
                    <a:pt x="2" y="76"/>
                  </a:lnTo>
                  <a:lnTo>
                    <a:pt x="1" y="73"/>
                  </a:lnTo>
                  <a:lnTo>
                    <a:pt x="0" y="70"/>
                  </a:lnTo>
                  <a:lnTo>
                    <a:pt x="1" y="66"/>
                  </a:lnTo>
                  <a:lnTo>
                    <a:pt x="2" y="61"/>
                  </a:lnTo>
                  <a:lnTo>
                    <a:pt x="6" y="52"/>
                  </a:lnTo>
                  <a:lnTo>
                    <a:pt x="12" y="40"/>
                  </a:lnTo>
                  <a:lnTo>
                    <a:pt x="19" y="29"/>
                  </a:lnTo>
                  <a:lnTo>
                    <a:pt x="27" y="20"/>
                  </a:lnTo>
                  <a:lnTo>
                    <a:pt x="38" y="6"/>
                  </a:lnTo>
                  <a:lnTo>
                    <a:pt x="38" y="6"/>
                  </a:lnTo>
                  <a:lnTo>
                    <a:pt x="42" y="3"/>
                  </a:lnTo>
                  <a:lnTo>
                    <a:pt x="45" y="2"/>
                  </a:lnTo>
                  <a:lnTo>
                    <a:pt x="49" y="0"/>
                  </a:lnTo>
                  <a:lnTo>
                    <a:pt x="52" y="0"/>
                  </a:lnTo>
                  <a:lnTo>
                    <a:pt x="59" y="2"/>
                  </a:lnTo>
                  <a:lnTo>
                    <a:pt x="64" y="5"/>
                  </a:lnTo>
                  <a:lnTo>
                    <a:pt x="67" y="11"/>
                  </a:lnTo>
                  <a:lnTo>
                    <a:pt x="67" y="13"/>
                  </a:lnTo>
                  <a:lnTo>
                    <a:pt x="67" y="16"/>
                  </a:lnTo>
                  <a:lnTo>
                    <a:pt x="66" y="19"/>
                  </a:lnTo>
                  <a:lnTo>
                    <a:pt x="65" y="21"/>
                  </a:lnTo>
                  <a:lnTo>
                    <a:pt x="63" y="24"/>
                  </a:lnTo>
                  <a:lnTo>
                    <a:pt x="59" y="25"/>
                  </a:lnTo>
                  <a:lnTo>
                    <a:pt x="59" y="25"/>
                  </a:lnTo>
                  <a:lnTo>
                    <a:pt x="56" y="26"/>
                  </a:lnTo>
                  <a:lnTo>
                    <a:pt x="52" y="26"/>
                  </a:lnTo>
                  <a:lnTo>
                    <a:pt x="47" y="26"/>
                  </a:lnTo>
                  <a:lnTo>
                    <a:pt x="44" y="26"/>
                  </a:lnTo>
                  <a:lnTo>
                    <a:pt x="42" y="27"/>
                  </a:lnTo>
                  <a:lnTo>
                    <a:pt x="38" y="28"/>
                  </a:lnTo>
                  <a:lnTo>
                    <a:pt x="36" y="32"/>
                  </a:lnTo>
                  <a:lnTo>
                    <a:pt x="36" y="32"/>
                  </a:lnTo>
                  <a:lnTo>
                    <a:pt x="23" y="47"/>
                  </a:lnTo>
                  <a:lnTo>
                    <a:pt x="16" y="56"/>
                  </a:lnTo>
                  <a:lnTo>
                    <a:pt x="13" y="63"/>
                  </a:lnTo>
                  <a:lnTo>
                    <a:pt x="13" y="63"/>
                  </a:lnTo>
                  <a:lnTo>
                    <a:pt x="19" y="64"/>
                  </a:lnTo>
                  <a:lnTo>
                    <a:pt x="28" y="64"/>
                  </a:lnTo>
                  <a:lnTo>
                    <a:pt x="49" y="62"/>
                  </a:lnTo>
                  <a:lnTo>
                    <a:pt x="70" y="59"/>
                  </a:lnTo>
                  <a:lnTo>
                    <a:pt x="85" y="55"/>
                  </a:lnTo>
                  <a:lnTo>
                    <a:pt x="85" y="55"/>
                  </a:lnTo>
                  <a:lnTo>
                    <a:pt x="90" y="54"/>
                  </a:lnTo>
                  <a:lnTo>
                    <a:pt x="95" y="53"/>
                  </a:lnTo>
                  <a:lnTo>
                    <a:pt x="100" y="54"/>
                  </a:lnTo>
                  <a:lnTo>
                    <a:pt x="105" y="55"/>
                  </a:lnTo>
                  <a:lnTo>
                    <a:pt x="108" y="57"/>
                  </a:lnTo>
                  <a:lnTo>
                    <a:pt x="112" y="60"/>
                  </a:lnTo>
                  <a:lnTo>
                    <a:pt x="114" y="64"/>
                  </a:lnTo>
                  <a:lnTo>
                    <a:pt x="115" y="69"/>
                  </a:lnTo>
                  <a:lnTo>
                    <a:pt x="134" y="83"/>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8" name="Freeform 44"/>
            <p:cNvSpPr>
              <a:spLocks/>
            </p:cNvSpPr>
            <p:nvPr/>
          </p:nvSpPr>
          <p:spPr bwMode="auto">
            <a:xfrm>
              <a:off x="4879" y="3375"/>
              <a:ext cx="128" cy="133"/>
            </a:xfrm>
            <a:custGeom>
              <a:avLst/>
              <a:gdLst/>
              <a:ahLst/>
              <a:cxnLst>
                <a:cxn ang="0">
                  <a:pos x="121" y="19"/>
                </a:cxn>
                <a:cxn ang="0">
                  <a:pos x="108" y="6"/>
                </a:cxn>
                <a:cxn ang="0">
                  <a:pos x="89" y="0"/>
                </a:cxn>
                <a:cxn ang="0">
                  <a:pos x="81" y="0"/>
                </a:cxn>
                <a:cxn ang="0">
                  <a:pos x="66" y="1"/>
                </a:cxn>
                <a:cxn ang="0">
                  <a:pos x="48" y="6"/>
                </a:cxn>
                <a:cxn ang="0">
                  <a:pos x="33" y="14"/>
                </a:cxn>
                <a:cxn ang="0">
                  <a:pos x="25" y="19"/>
                </a:cxn>
                <a:cxn ang="0">
                  <a:pos x="15" y="28"/>
                </a:cxn>
                <a:cxn ang="0">
                  <a:pos x="7" y="40"/>
                </a:cxn>
                <a:cxn ang="0">
                  <a:pos x="3" y="48"/>
                </a:cxn>
                <a:cxn ang="0">
                  <a:pos x="1" y="56"/>
                </a:cxn>
                <a:cxn ang="0">
                  <a:pos x="0" y="65"/>
                </a:cxn>
                <a:cxn ang="0">
                  <a:pos x="3" y="75"/>
                </a:cxn>
                <a:cxn ang="0">
                  <a:pos x="8" y="79"/>
                </a:cxn>
                <a:cxn ang="0">
                  <a:pos x="17" y="84"/>
                </a:cxn>
                <a:cxn ang="0">
                  <a:pos x="23" y="84"/>
                </a:cxn>
                <a:cxn ang="0">
                  <a:pos x="26" y="84"/>
                </a:cxn>
                <a:cxn ang="0">
                  <a:pos x="38" y="80"/>
                </a:cxn>
                <a:cxn ang="0">
                  <a:pos x="43" y="70"/>
                </a:cxn>
                <a:cxn ang="0">
                  <a:pos x="42" y="64"/>
                </a:cxn>
                <a:cxn ang="0">
                  <a:pos x="33" y="57"/>
                </a:cxn>
                <a:cxn ang="0">
                  <a:pos x="26" y="56"/>
                </a:cxn>
                <a:cxn ang="0">
                  <a:pos x="22" y="57"/>
                </a:cxn>
                <a:cxn ang="0">
                  <a:pos x="24" y="51"/>
                </a:cxn>
                <a:cxn ang="0">
                  <a:pos x="24" y="51"/>
                </a:cxn>
                <a:cxn ang="0">
                  <a:pos x="37" y="37"/>
                </a:cxn>
                <a:cxn ang="0">
                  <a:pos x="43" y="34"/>
                </a:cxn>
                <a:cxn ang="0">
                  <a:pos x="62" y="24"/>
                </a:cxn>
                <a:cxn ang="0">
                  <a:pos x="81" y="22"/>
                </a:cxn>
                <a:cxn ang="0">
                  <a:pos x="87" y="22"/>
                </a:cxn>
                <a:cxn ang="0">
                  <a:pos x="97" y="26"/>
                </a:cxn>
                <a:cxn ang="0">
                  <a:pos x="103" y="31"/>
                </a:cxn>
                <a:cxn ang="0">
                  <a:pos x="106" y="36"/>
                </a:cxn>
                <a:cxn ang="0">
                  <a:pos x="107" y="49"/>
                </a:cxn>
                <a:cxn ang="0">
                  <a:pos x="106" y="56"/>
                </a:cxn>
                <a:cxn ang="0">
                  <a:pos x="100" y="69"/>
                </a:cxn>
                <a:cxn ang="0">
                  <a:pos x="90" y="79"/>
                </a:cxn>
                <a:cxn ang="0">
                  <a:pos x="83" y="83"/>
                </a:cxn>
                <a:cxn ang="0">
                  <a:pos x="58" y="86"/>
                </a:cxn>
                <a:cxn ang="0">
                  <a:pos x="68" y="102"/>
                </a:cxn>
                <a:cxn ang="0">
                  <a:pos x="88" y="129"/>
                </a:cxn>
                <a:cxn ang="0">
                  <a:pos x="90" y="130"/>
                </a:cxn>
                <a:cxn ang="0">
                  <a:pos x="83" y="104"/>
                </a:cxn>
                <a:cxn ang="0">
                  <a:pos x="92" y="101"/>
                </a:cxn>
                <a:cxn ang="0">
                  <a:pos x="102" y="98"/>
                </a:cxn>
                <a:cxn ang="0">
                  <a:pos x="117" y="82"/>
                </a:cxn>
                <a:cxn ang="0">
                  <a:pos x="125" y="62"/>
                </a:cxn>
                <a:cxn ang="0">
                  <a:pos x="128" y="51"/>
                </a:cxn>
                <a:cxn ang="0">
                  <a:pos x="125" y="29"/>
                </a:cxn>
                <a:cxn ang="0">
                  <a:pos x="121" y="19"/>
                </a:cxn>
              </a:cxnLst>
              <a:rect l="0" t="0" r="r" b="b"/>
              <a:pathLst>
                <a:path w="128" h="133">
                  <a:moveTo>
                    <a:pt x="121" y="19"/>
                  </a:moveTo>
                  <a:lnTo>
                    <a:pt x="121" y="19"/>
                  </a:lnTo>
                  <a:lnTo>
                    <a:pt x="115" y="12"/>
                  </a:lnTo>
                  <a:lnTo>
                    <a:pt x="108" y="6"/>
                  </a:lnTo>
                  <a:lnTo>
                    <a:pt x="100" y="2"/>
                  </a:lnTo>
                  <a:lnTo>
                    <a:pt x="89" y="0"/>
                  </a:lnTo>
                  <a:lnTo>
                    <a:pt x="89" y="0"/>
                  </a:lnTo>
                  <a:lnTo>
                    <a:pt x="81" y="0"/>
                  </a:lnTo>
                  <a:lnTo>
                    <a:pt x="74" y="0"/>
                  </a:lnTo>
                  <a:lnTo>
                    <a:pt x="66" y="1"/>
                  </a:lnTo>
                  <a:lnTo>
                    <a:pt x="57" y="3"/>
                  </a:lnTo>
                  <a:lnTo>
                    <a:pt x="48" y="6"/>
                  </a:lnTo>
                  <a:lnTo>
                    <a:pt x="40" y="9"/>
                  </a:lnTo>
                  <a:lnTo>
                    <a:pt x="33" y="14"/>
                  </a:lnTo>
                  <a:lnTo>
                    <a:pt x="25" y="19"/>
                  </a:lnTo>
                  <a:lnTo>
                    <a:pt x="25" y="19"/>
                  </a:lnTo>
                  <a:lnTo>
                    <a:pt x="19" y="23"/>
                  </a:lnTo>
                  <a:lnTo>
                    <a:pt x="15" y="28"/>
                  </a:lnTo>
                  <a:lnTo>
                    <a:pt x="10" y="34"/>
                  </a:lnTo>
                  <a:lnTo>
                    <a:pt x="7" y="40"/>
                  </a:lnTo>
                  <a:lnTo>
                    <a:pt x="7" y="40"/>
                  </a:lnTo>
                  <a:lnTo>
                    <a:pt x="3" y="48"/>
                  </a:lnTo>
                  <a:lnTo>
                    <a:pt x="1" y="56"/>
                  </a:lnTo>
                  <a:lnTo>
                    <a:pt x="1" y="56"/>
                  </a:lnTo>
                  <a:lnTo>
                    <a:pt x="0" y="61"/>
                  </a:lnTo>
                  <a:lnTo>
                    <a:pt x="0" y="65"/>
                  </a:lnTo>
                  <a:lnTo>
                    <a:pt x="1" y="70"/>
                  </a:lnTo>
                  <a:lnTo>
                    <a:pt x="3" y="75"/>
                  </a:lnTo>
                  <a:lnTo>
                    <a:pt x="3" y="75"/>
                  </a:lnTo>
                  <a:lnTo>
                    <a:pt x="8" y="79"/>
                  </a:lnTo>
                  <a:lnTo>
                    <a:pt x="12" y="82"/>
                  </a:lnTo>
                  <a:lnTo>
                    <a:pt x="17" y="84"/>
                  </a:lnTo>
                  <a:lnTo>
                    <a:pt x="23" y="84"/>
                  </a:lnTo>
                  <a:lnTo>
                    <a:pt x="23" y="84"/>
                  </a:lnTo>
                  <a:lnTo>
                    <a:pt x="26" y="84"/>
                  </a:lnTo>
                  <a:lnTo>
                    <a:pt x="26" y="84"/>
                  </a:lnTo>
                  <a:lnTo>
                    <a:pt x="33" y="83"/>
                  </a:lnTo>
                  <a:lnTo>
                    <a:pt x="38" y="80"/>
                  </a:lnTo>
                  <a:lnTo>
                    <a:pt x="42" y="76"/>
                  </a:lnTo>
                  <a:lnTo>
                    <a:pt x="43" y="70"/>
                  </a:lnTo>
                  <a:lnTo>
                    <a:pt x="43" y="70"/>
                  </a:lnTo>
                  <a:lnTo>
                    <a:pt x="42" y="64"/>
                  </a:lnTo>
                  <a:lnTo>
                    <a:pt x="38" y="59"/>
                  </a:lnTo>
                  <a:lnTo>
                    <a:pt x="33" y="57"/>
                  </a:lnTo>
                  <a:lnTo>
                    <a:pt x="26" y="56"/>
                  </a:lnTo>
                  <a:lnTo>
                    <a:pt x="26" y="56"/>
                  </a:lnTo>
                  <a:lnTo>
                    <a:pt x="22" y="57"/>
                  </a:lnTo>
                  <a:lnTo>
                    <a:pt x="22" y="57"/>
                  </a:lnTo>
                  <a:lnTo>
                    <a:pt x="24" y="52"/>
                  </a:lnTo>
                  <a:lnTo>
                    <a:pt x="24" y="51"/>
                  </a:lnTo>
                  <a:lnTo>
                    <a:pt x="24" y="51"/>
                  </a:lnTo>
                  <a:lnTo>
                    <a:pt x="24" y="51"/>
                  </a:lnTo>
                  <a:lnTo>
                    <a:pt x="30" y="44"/>
                  </a:lnTo>
                  <a:lnTo>
                    <a:pt x="37" y="37"/>
                  </a:lnTo>
                  <a:lnTo>
                    <a:pt x="37" y="37"/>
                  </a:lnTo>
                  <a:lnTo>
                    <a:pt x="43" y="34"/>
                  </a:lnTo>
                  <a:lnTo>
                    <a:pt x="50" y="30"/>
                  </a:lnTo>
                  <a:lnTo>
                    <a:pt x="62" y="24"/>
                  </a:lnTo>
                  <a:lnTo>
                    <a:pt x="75" y="22"/>
                  </a:lnTo>
                  <a:lnTo>
                    <a:pt x="81" y="22"/>
                  </a:lnTo>
                  <a:lnTo>
                    <a:pt x="87" y="22"/>
                  </a:lnTo>
                  <a:lnTo>
                    <a:pt x="87" y="22"/>
                  </a:lnTo>
                  <a:lnTo>
                    <a:pt x="93" y="23"/>
                  </a:lnTo>
                  <a:lnTo>
                    <a:pt x="97" y="26"/>
                  </a:lnTo>
                  <a:lnTo>
                    <a:pt x="101" y="29"/>
                  </a:lnTo>
                  <a:lnTo>
                    <a:pt x="103" y="31"/>
                  </a:lnTo>
                  <a:lnTo>
                    <a:pt x="103" y="31"/>
                  </a:lnTo>
                  <a:lnTo>
                    <a:pt x="106" y="36"/>
                  </a:lnTo>
                  <a:lnTo>
                    <a:pt x="107" y="42"/>
                  </a:lnTo>
                  <a:lnTo>
                    <a:pt x="107" y="49"/>
                  </a:lnTo>
                  <a:lnTo>
                    <a:pt x="106" y="56"/>
                  </a:lnTo>
                  <a:lnTo>
                    <a:pt x="106" y="56"/>
                  </a:lnTo>
                  <a:lnTo>
                    <a:pt x="103" y="62"/>
                  </a:lnTo>
                  <a:lnTo>
                    <a:pt x="100" y="69"/>
                  </a:lnTo>
                  <a:lnTo>
                    <a:pt x="95" y="75"/>
                  </a:lnTo>
                  <a:lnTo>
                    <a:pt x="90" y="79"/>
                  </a:lnTo>
                  <a:lnTo>
                    <a:pt x="90" y="79"/>
                  </a:lnTo>
                  <a:lnTo>
                    <a:pt x="83" y="83"/>
                  </a:lnTo>
                  <a:lnTo>
                    <a:pt x="76" y="84"/>
                  </a:lnTo>
                  <a:lnTo>
                    <a:pt x="58" y="86"/>
                  </a:lnTo>
                  <a:lnTo>
                    <a:pt x="68" y="102"/>
                  </a:lnTo>
                  <a:lnTo>
                    <a:pt x="68" y="102"/>
                  </a:lnTo>
                  <a:lnTo>
                    <a:pt x="76" y="112"/>
                  </a:lnTo>
                  <a:lnTo>
                    <a:pt x="88" y="129"/>
                  </a:lnTo>
                  <a:lnTo>
                    <a:pt x="88" y="129"/>
                  </a:lnTo>
                  <a:lnTo>
                    <a:pt x="90" y="130"/>
                  </a:lnTo>
                  <a:lnTo>
                    <a:pt x="94" y="133"/>
                  </a:lnTo>
                  <a:lnTo>
                    <a:pt x="83" y="104"/>
                  </a:lnTo>
                  <a:lnTo>
                    <a:pt x="83" y="104"/>
                  </a:lnTo>
                  <a:lnTo>
                    <a:pt x="92" y="101"/>
                  </a:lnTo>
                  <a:lnTo>
                    <a:pt x="102" y="98"/>
                  </a:lnTo>
                  <a:lnTo>
                    <a:pt x="102" y="98"/>
                  </a:lnTo>
                  <a:lnTo>
                    <a:pt x="110" y="91"/>
                  </a:lnTo>
                  <a:lnTo>
                    <a:pt x="117" y="82"/>
                  </a:lnTo>
                  <a:lnTo>
                    <a:pt x="122" y="72"/>
                  </a:lnTo>
                  <a:lnTo>
                    <a:pt x="125" y="62"/>
                  </a:lnTo>
                  <a:lnTo>
                    <a:pt x="125" y="62"/>
                  </a:lnTo>
                  <a:lnTo>
                    <a:pt x="128" y="51"/>
                  </a:lnTo>
                  <a:lnTo>
                    <a:pt x="128" y="40"/>
                  </a:lnTo>
                  <a:lnTo>
                    <a:pt x="125" y="29"/>
                  </a:lnTo>
                  <a:lnTo>
                    <a:pt x="124" y="24"/>
                  </a:lnTo>
                  <a:lnTo>
                    <a:pt x="121" y="19"/>
                  </a:lnTo>
                  <a:lnTo>
                    <a:pt x="121" y="19"/>
                  </a:lnTo>
                  <a:close/>
                </a:path>
              </a:pathLst>
            </a:custGeom>
            <a:solidFill>
              <a:schemeClr val="tx2">
                <a:lumMod val="60000"/>
                <a:lumOff val="40000"/>
              </a:schemeClr>
            </a:solidFill>
            <a:ln w="9525">
              <a:solidFill>
                <a:schemeClr val="tx2">
                  <a:lumMod val="60000"/>
                  <a:lumOff val="40000"/>
                </a:schemeClr>
              </a:solid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9" name="Freeform 45"/>
            <p:cNvSpPr>
              <a:spLocks/>
            </p:cNvSpPr>
            <p:nvPr/>
          </p:nvSpPr>
          <p:spPr bwMode="auto">
            <a:xfrm>
              <a:off x="4973" y="3517"/>
              <a:ext cx="29" cy="28"/>
            </a:xfrm>
            <a:custGeom>
              <a:avLst/>
              <a:gdLst/>
              <a:ahLst/>
              <a:cxnLst>
                <a:cxn ang="0">
                  <a:pos x="29" y="14"/>
                </a:cxn>
                <a:cxn ang="0">
                  <a:pos x="29" y="14"/>
                </a:cxn>
                <a:cxn ang="0">
                  <a:pos x="28" y="20"/>
                </a:cxn>
                <a:cxn ang="0">
                  <a:pos x="25" y="23"/>
                </a:cxn>
                <a:cxn ang="0">
                  <a:pos x="21" y="27"/>
                </a:cxn>
                <a:cxn ang="0">
                  <a:pos x="15" y="28"/>
                </a:cxn>
                <a:cxn ang="0">
                  <a:pos x="15" y="28"/>
                </a:cxn>
                <a:cxn ang="0">
                  <a:pos x="9" y="27"/>
                </a:cxn>
                <a:cxn ang="0">
                  <a:pos x="5" y="23"/>
                </a:cxn>
                <a:cxn ang="0">
                  <a:pos x="1" y="20"/>
                </a:cxn>
                <a:cxn ang="0">
                  <a:pos x="0" y="14"/>
                </a:cxn>
                <a:cxn ang="0">
                  <a:pos x="0" y="14"/>
                </a:cxn>
                <a:cxn ang="0">
                  <a:pos x="1" y="8"/>
                </a:cxn>
                <a:cxn ang="0">
                  <a:pos x="5" y="5"/>
                </a:cxn>
                <a:cxn ang="0">
                  <a:pos x="9" y="1"/>
                </a:cxn>
                <a:cxn ang="0">
                  <a:pos x="15" y="0"/>
                </a:cxn>
                <a:cxn ang="0">
                  <a:pos x="15" y="0"/>
                </a:cxn>
                <a:cxn ang="0">
                  <a:pos x="21" y="1"/>
                </a:cxn>
                <a:cxn ang="0">
                  <a:pos x="25" y="5"/>
                </a:cxn>
                <a:cxn ang="0">
                  <a:pos x="28" y="8"/>
                </a:cxn>
                <a:cxn ang="0">
                  <a:pos x="29" y="14"/>
                </a:cxn>
                <a:cxn ang="0">
                  <a:pos x="29" y="14"/>
                </a:cxn>
              </a:cxnLst>
              <a:rect l="0" t="0" r="r" b="b"/>
              <a:pathLst>
                <a:path w="29" h="28">
                  <a:moveTo>
                    <a:pt x="29" y="14"/>
                  </a:moveTo>
                  <a:lnTo>
                    <a:pt x="29" y="14"/>
                  </a:lnTo>
                  <a:lnTo>
                    <a:pt x="28" y="20"/>
                  </a:lnTo>
                  <a:lnTo>
                    <a:pt x="25" y="23"/>
                  </a:lnTo>
                  <a:lnTo>
                    <a:pt x="21" y="27"/>
                  </a:lnTo>
                  <a:lnTo>
                    <a:pt x="15" y="28"/>
                  </a:lnTo>
                  <a:lnTo>
                    <a:pt x="15" y="28"/>
                  </a:lnTo>
                  <a:lnTo>
                    <a:pt x="9" y="27"/>
                  </a:lnTo>
                  <a:lnTo>
                    <a:pt x="5" y="23"/>
                  </a:lnTo>
                  <a:lnTo>
                    <a:pt x="1" y="20"/>
                  </a:lnTo>
                  <a:lnTo>
                    <a:pt x="0" y="14"/>
                  </a:lnTo>
                  <a:lnTo>
                    <a:pt x="0" y="14"/>
                  </a:lnTo>
                  <a:lnTo>
                    <a:pt x="1" y="8"/>
                  </a:lnTo>
                  <a:lnTo>
                    <a:pt x="5" y="5"/>
                  </a:lnTo>
                  <a:lnTo>
                    <a:pt x="9" y="1"/>
                  </a:lnTo>
                  <a:lnTo>
                    <a:pt x="15" y="0"/>
                  </a:lnTo>
                  <a:lnTo>
                    <a:pt x="15" y="0"/>
                  </a:lnTo>
                  <a:lnTo>
                    <a:pt x="21" y="1"/>
                  </a:lnTo>
                  <a:lnTo>
                    <a:pt x="25" y="5"/>
                  </a:lnTo>
                  <a:lnTo>
                    <a:pt x="28" y="8"/>
                  </a:lnTo>
                  <a:lnTo>
                    <a:pt x="29" y="14"/>
                  </a:lnTo>
                  <a:lnTo>
                    <a:pt x="29" y="14"/>
                  </a:lnTo>
                  <a:close/>
                </a:path>
              </a:pathLst>
            </a:custGeom>
            <a:solidFill>
              <a:schemeClr val="tx2">
                <a:lumMod val="60000"/>
                <a:lumOff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Tree>
  </p:cSld>
  <p:clrMapOvr>
    <a:masterClrMapping/>
  </p:clrMapOvr>
  <p:transition>
    <p:dissolv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
          <p:cNvGrpSpPr>
            <a:grpSpLocks/>
          </p:cNvGrpSpPr>
          <p:nvPr/>
        </p:nvGrpSpPr>
        <p:grpSpPr bwMode="auto">
          <a:xfrm>
            <a:off x="0" y="0"/>
            <a:ext cx="9143999" cy="1556792"/>
            <a:chOff x="-6" y="3399"/>
            <a:chExt cx="12197" cy="4253"/>
          </a:xfrm>
        </p:grpSpPr>
        <p:grpSp>
          <p:nvGrpSpPr>
            <p:cNvPr id="14" name="Group 13"/>
            <p:cNvGrpSpPr>
              <a:grpSpLocks/>
            </p:cNvGrpSpPr>
            <p:nvPr/>
          </p:nvGrpSpPr>
          <p:grpSpPr bwMode="auto">
            <a:xfrm>
              <a:off x="-6" y="3717"/>
              <a:ext cx="12189" cy="3550"/>
              <a:chOff x="18" y="7468"/>
              <a:chExt cx="12189" cy="3550"/>
            </a:xfrm>
          </p:grpSpPr>
          <p:sp>
            <p:nvSpPr>
              <p:cNvPr id="21" name="Freeform 3"/>
              <p:cNvSpPr>
                <a:spLocks/>
              </p:cNvSpPr>
              <p:nvPr/>
            </p:nvSpPr>
            <p:spPr bwMode="auto">
              <a:xfrm>
                <a:off x="18" y="7837"/>
                <a:ext cx="7132" cy="2863"/>
              </a:xfrm>
              <a:custGeom>
                <a:avLst/>
                <a:gdLst/>
                <a:ahLst/>
                <a:cxnLst>
                  <a:cxn ang="0">
                    <a:pos x="0" y="0"/>
                  </a:cxn>
                  <a:cxn ang="0">
                    <a:pos x="17" y="2863"/>
                  </a:cxn>
                  <a:cxn ang="0">
                    <a:pos x="7132" y="2578"/>
                  </a:cxn>
                  <a:cxn ang="0">
                    <a:pos x="7132" y="200"/>
                  </a:cxn>
                  <a:cxn ang="0">
                    <a:pos x="0" y="0"/>
                  </a:cxn>
                </a:cxnLst>
                <a:rect l="0" t="0" r="r" b="b"/>
                <a:pathLst>
                  <a:path w="7132" h="2863">
                    <a:moveTo>
                      <a:pt x="0" y="0"/>
                    </a:moveTo>
                    <a:lnTo>
                      <a:pt x="17" y="2863"/>
                    </a:lnTo>
                    <a:lnTo>
                      <a:pt x="7132" y="2578"/>
                    </a:lnTo>
                    <a:lnTo>
                      <a:pt x="7132" y="200"/>
                    </a:lnTo>
                    <a:lnTo>
                      <a:pt x="0" y="0"/>
                    </a:lnTo>
                    <a:close/>
                  </a:path>
                </a:pathLst>
              </a:custGeom>
              <a:solidFill>
                <a:srgbClr val="A7BFDE">
                  <a:alpha val="5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2" name="Freeform 4"/>
              <p:cNvSpPr>
                <a:spLocks/>
              </p:cNvSpPr>
              <p:nvPr/>
            </p:nvSpPr>
            <p:spPr bwMode="auto">
              <a:xfrm>
                <a:off x="7150" y="7468"/>
                <a:ext cx="3466" cy="3550"/>
              </a:xfrm>
              <a:custGeom>
                <a:avLst/>
                <a:gdLst/>
                <a:ahLst/>
                <a:cxnLst>
                  <a:cxn ang="0">
                    <a:pos x="0" y="569"/>
                  </a:cxn>
                  <a:cxn ang="0">
                    <a:pos x="0" y="2930"/>
                  </a:cxn>
                  <a:cxn ang="0">
                    <a:pos x="3466" y="3550"/>
                  </a:cxn>
                  <a:cxn ang="0">
                    <a:pos x="3466" y="0"/>
                  </a:cxn>
                  <a:cxn ang="0">
                    <a:pos x="0" y="569"/>
                  </a:cxn>
                </a:cxnLst>
                <a:rect l="0" t="0" r="r" b="b"/>
                <a:pathLst>
                  <a:path w="3466" h="3550">
                    <a:moveTo>
                      <a:pt x="0" y="569"/>
                    </a:moveTo>
                    <a:lnTo>
                      <a:pt x="0" y="2930"/>
                    </a:lnTo>
                    <a:lnTo>
                      <a:pt x="3466" y="3550"/>
                    </a:lnTo>
                    <a:lnTo>
                      <a:pt x="3466" y="0"/>
                    </a:lnTo>
                    <a:lnTo>
                      <a:pt x="0" y="569"/>
                    </a:lnTo>
                    <a:close/>
                  </a:path>
                </a:pathLst>
              </a:custGeom>
              <a:solidFill>
                <a:srgbClr val="D3DFEE">
                  <a:alpha val="5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3" name="Freeform 5"/>
              <p:cNvSpPr>
                <a:spLocks/>
              </p:cNvSpPr>
              <p:nvPr/>
            </p:nvSpPr>
            <p:spPr bwMode="auto">
              <a:xfrm>
                <a:off x="10616" y="7468"/>
                <a:ext cx="1591" cy="3550"/>
              </a:xfrm>
              <a:custGeom>
                <a:avLst/>
                <a:gdLst/>
                <a:ahLst/>
                <a:cxnLst>
                  <a:cxn ang="0">
                    <a:pos x="0" y="0"/>
                  </a:cxn>
                  <a:cxn ang="0">
                    <a:pos x="0" y="3550"/>
                  </a:cxn>
                  <a:cxn ang="0">
                    <a:pos x="1591" y="2746"/>
                  </a:cxn>
                  <a:cxn ang="0">
                    <a:pos x="1591" y="737"/>
                  </a:cxn>
                  <a:cxn ang="0">
                    <a:pos x="0" y="0"/>
                  </a:cxn>
                </a:cxnLst>
                <a:rect l="0" t="0" r="r" b="b"/>
                <a:pathLst>
                  <a:path w="1591" h="3550">
                    <a:moveTo>
                      <a:pt x="0" y="0"/>
                    </a:moveTo>
                    <a:lnTo>
                      <a:pt x="0" y="3550"/>
                    </a:lnTo>
                    <a:lnTo>
                      <a:pt x="1591" y="2746"/>
                    </a:lnTo>
                    <a:lnTo>
                      <a:pt x="1591" y="737"/>
                    </a:lnTo>
                    <a:lnTo>
                      <a:pt x="0" y="0"/>
                    </a:lnTo>
                    <a:close/>
                  </a:path>
                </a:pathLst>
              </a:custGeom>
              <a:solidFill>
                <a:srgbClr val="A7BFDE">
                  <a:alpha val="5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15" name="Freeform 6"/>
            <p:cNvSpPr>
              <a:spLocks/>
            </p:cNvSpPr>
            <p:nvPr/>
          </p:nvSpPr>
          <p:spPr bwMode="auto">
            <a:xfrm>
              <a:off x="8071" y="4069"/>
              <a:ext cx="4120" cy="2913"/>
            </a:xfrm>
            <a:custGeom>
              <a:avLst/>
              <a:gdLst/>
              <a:ahLst/>
              <a:cxnLst>
                <a:cxn ang="0">
                  <a:pos x="1" y="251"/>
                </a:cxn>
                <a:cxn ang="0">
                  <a:pos x="0" y="2662"/>
                </a:cxn>
                <a:cxn ang="0">
                  <a:pos x="4120" y="2913"/>
                </a:cxn>
                <a:cxn ang="0">
                  <a:pos x="4120" y="0"/>
                </a:cxn>
                <a:cxn ang="0">
                  <a:pos x="1" y="251"/>
                </a:cxn>
              </a:cxnLst>
              <a:rect l="0" t="0" r="r" b="b"/>
              <a:pathLst>
                <a:path w="4120" h="2913">
                  <a:moveTo>
                    <a:pt x="1" y="251"/>
                  </a:moveTo>
                  <a:lnTo>
                    <a:pt x="0" y="2662"/>
                  </a:lnTo>
                  <a:lnTo>
                    <a:pt x="4120" y="2913"/>
                  </a:lnTo>
                  <a:lnTo>
                    <a:pt x="4120" y="0"/>
                  </a:lnTo>
                  <a:lnTo>
                    <a:pt x="1" y="251"/>
                  </a:lnTo>
                  <a:close/>
                </a:path>
              </a:pathLst>
            </a:custGeom>
            <a:solidFill>
              <a:srgbClr val="D8D8D8"/>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 name="Freeform 7"/>
            <p:cNvSpPr>
              <a:spLocks/>
            </p:cNvSpPr>
            <p:nvPr/>
          </p:nvSpPr>
          <p:spPr bwMode="auto">
            <a:xfrm>
              <a:off x="4104" y="3399"/>
              <a:ext cx="3985" cy="4236"/>
            </a:xfrm>
            <a:custGeom>
              <a:avLst/>
              <a:gdLst/>
              <a:ahLst/>
              <a:cxnLst>
                <a:cxn ang="0">
                  <a:pos x="0" y="0"/>
                </a:cxn>
                <a:cxn ang="0">
                  <a:pos x="0" y="4236"/>
                </a:cxn>
                <a:cxn ang="0">
                  <a:pos x="3985" y="3349"/>
                </a:cxn>
                <a:cxn ang="0">
                  <a:pos x="3985" y="921"/>
                </a:cxn>
                <a:cxn ang="0">
                  <a:pos x="0" y="0"/>
                </a:cxn>
              </a:cxnLst>
              <a:rect l="0" t="0" r="r" b="b"/>
              <a:pathLst>
                <a:path w="3985" h="4236">
                  <a:moveTo>
                    <a:pt x="0" y="0"/>
                  </a:moveTo>
                  <a:lnTo>
                    <a:pt x="0" y="4236"/>
                  </a:lnTo>
                  <a:lnTo>
                    <a:pt x="3985" y="3349"/>
                  </a:lnTo>
                  <a:lnTo>
                    <a:pt x="3985" y="921"/>
                  </a:lnTo>
                  <a:lnTo>
                    <a:pt x="0" y="0"/>
                  </a:lnTo>
                  <a:close/>
                </a:path>
              </a:pathLst>
            </a:custGeom>
            <a:solidFill>
              <a:srgbClr val="BFBFB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 name="Freeform 8"/>
            <p:cNvSpPr>
              <a:spLocks/>
            </p:cNvSpPr>
            <p:nvPr/>
          </p:nvSpPr>
          <p:spPr bwMode="auto">
            <a:xfrm>
              <a:off x="18" y="3399"/>
              <a:ext cx="4086" cy="4253"/>
            </a:xfrm>
            <a:custGeom>
              <a:avLst/>
              <a:gdLst/>
              <a:ahLst/>
              <a:cxnLst>
                <a:cxn ang="0">
                  <a:pos x="4086" y="0"/>
                </a:cxn>
                <a:cxn ang="0">
                  <a:pos x="4084" y="4253"/>
                </a:cxn>
                <a:cxn ang="0">
                  <a:pos x="0" y="3198"/>
                </a:cxn>
                <a:cxn ang="0">
                  <a:pos x="0" y="1072"/>
                </a:cxn>
                <a:cxn ang="0">
                  <a:pos x="4086" y="0"/>
                </a:cxn>
              </a:cxnLst>
              <a:rect l="0" t="0" r="r" b="b"/>
              <a:pathLst>
                <a:path w="4086" h="4253">
                  <a:moveTo>
                    <a:pt x="4086" y="0"/>
                  </a:moveTo>
                  <a:lnTo>
                    <a:pt x="4084" y="4253"/>
                  </a:lnTo>
                  <a:lnTo>
                    <a:pt x="0" y="3198"/>
                  </a:lnTo>
                  <a:lnTo>
                    <a:pt x="0" y="1072"/>
                  </a:lnTo>
                  <a:lnTo>
                    <a:pt x="4086" y="0"/>
                  </a:lnTo>
                  <a:close/>
                </a:path>
              </a:pathLst>
            </a:custGeom>
            <a:solidFill>
              <a:srgbClr val="D8D8D8"/>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9"/>
            <p:cNvSpPr>
              <a:spLocks/>
            </p:cNvSpPr>
            <p:nvPr/>
          </p:nvSpPr>
          <p:spPr bwMode="auto">
            <a:xfrm>
              <a:off x="17" y="3617"/>
              <a:ext cx="2076" cy="3851"/>
            </a:xfrm>
            <a:custGeom>
              <a:avLst/>
              <a:gdLst/>
              <a:ahLst/>
              <a:cxnLst>
                <a:cxn ang="0">
                  <a:pos x="0" y="921"/>
                </a:cxn>
                <a:cxn ang="0">
                  <a:pos x="2060" y="0"/>
                </a:cxn>
                <a:cxn ang="0">
                  <a:pos x="2076" y="3851"/>
                </a:cxn>
                <a:cxn ang="0">
                  <a:pos x="0" y="2981"/>
                </a:cxn>
                <a:cxn ang="0">
                  <a:pos x="0" y="921"/>
                </a:cxn>
              </a:cxnLst>
              <a:rect l="0" t="0" r="r" b="b"/>
              <a:pathLst>
                <a:path w="2076" h="3851">
                  <a:moveTo>
                    <a:pt x="0" y="921"/>
                  </a:moveTo>
                  <a:lnTo>
                    <a:pt x="2060" y="0"/>
                  </a:lnTo>
                  <a:lnTo>
                    <a:pt x="2076" y="3851"/>
                  </a:lnTo>
                  <a:lnTo>
                    <a:pt x="0" y="2981"/>
                  </a:lnTo>
                  <a:lnTo>
                    <a:pt x="0" y="921"/>
                  </a:lnTo>
                  <a:close/>
                </a:path>
              </a:pathLst>
            </a:custGeom>
            <a:solidFill>
              <a:srgbClr val="D3DFEE">
                <a:alpha val="7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10"/>
            <p:cNvSpPr>
              <a:spLocks/>
            </p:cNvSpPr>
            <p:nvPr/>
          </p:nvSpPr>
          <p:spPr bwMode="auto">
            <a:xfrm>
              <a:off x="2077" y="3617"/>
              <a:ext cx="6011" cy="3835"/>
            </a:xfrm>
            <a:custGeom>
              <a:avLst/>
              <a:gdLst/>
              <a:ahLst/>
              <a:cxnLst>
                <a:cxn ang="0">
                  <a:pos x="0" y="0"/>
                </a:cxn>
                <a:cxn ang="0">
                  <a:pos x="17" y="3835"/>
                </a:cxn>
                <a:cxn ang="0">
                  <a:pos x="6011" y="2629"/>
                </a:cxn>
                <a:cxn ang="0">
                  <a:pos x="6011" y="1239"/>
                </a:cxn>
                <a:cxn ang="0">
                  <a:pos x="0" y="0"/>
                </a:cxn>
              </a:cxnLst>
              <a:rect l="0" t="0" r="r" b="b"/>
              <a:pathLst>
                <a:path w="6011" h="3835">
                  <a:moveTo>
                    <a:pt x="0" y="0"/>
                  </a:moveTo>
                  <a:lnTo>
                    <a:pt x="17" y="3835"/>
                  </a:lnTo>
                  <a:lnTo>
                    <a:pt x="6011" y="2629"/>
                  </a:lnTo>
                  <a:lnTo>
                    <a:pt x="6011" y="1239"/>
                  </a:lnTo>
                  <a:lnTo>
                    <a:pt x="0" y="0"/>
                  </a:lnTo>
                  <a:close/>
                </a:path>
              </a:pathLst>
            </a:custGeom>
            <a:solidFill>
              <a:srgbClr val="A7BFDE">
                <a:alpha val="7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0" name="Freeform 11"/>
            <p:cNvSpPr>
              <a:spLocks/>
            </p:cNvSpPr>
            <p:nvPr/>
          </p:nvSpPr>
          <p:spPr bwMode="auto">
            <a:xfrm>
              <a:off x="8088" y="3835"/>
              <a:ext cx="4102" cy="3432"/>
            </a:xfrm>
            <a:custGeom>
              <a:avLst/>
              <a:gdLst/>
              <a:ahLst/>
              <a:cxnLst>
                <a:cxn ang="0">
                  <a:pos x="0" y="1038"/>
                </a:cxn>
                <a:cxn ang="0">
                  <a:pos x="0" y="2411"/>
                </a:cxn>
                <a:cxn ang="0">
                  <a:pos x="4102" y="3432"/>
                </a:cxn>
                <a:cxn ang="0">
                  <a:pos x="4102" y="0"/>
                </a:cxn>
                <a:cxn ang="0">
                  <a:pos x="0" y="1038"/>
                </a:cxn>
              </a:cxnLst>
              <a:rect l="0" t="0" r="r" b="b"/>
              <a:pathLst>
                <a:path w="4102" h="3432">
                  <a:moveTo>
                    <a:pt x="0" y="1038"/>
                  </a:moveTo>
                  <a:lnTo>
                    <a:pt x="0" y="2411"/>
                  </a:lnTo>
                  <a:lnTo>
                    <a:pt x="4102" y="3432"/>
                  </a:lnTo>
                  <a:lnTo>
                    <a:pt x="4102" y="0"/>
                  </a:lnTo>
                  <a:lnTo>
                    <a:pt x="0" y="1038"/>
                  </a:lnTo>
                  <a:close/>
                </a:path>
              </a:pathLst>
            </a:custGeom>
            <a:solidFill>
              <a:srgbClr val="D3DFEE">
                <a:alpha val="7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title"/>
          </p:nvPr>
        </p:nvSpPr>
        <p:spPr>
          <a:xfrm>
            <a:off x="539552" y="260648"/>
            <a:ext cx="8229600" cy="1008112"/>
          </a:xfrm>
        </p:spPr>
        <p:txBody>
          <a:bodyPr>
            <a:noAutofit/>
          </a:bodyPr>
          <a:lstStyle/>
          <a:p>
            <a:r>
              <a:rPr lang="en-CA" sz="3600" dirty="0" smtClean="0"/>
              <a:t>Distribution of Courses by Building</a:t>
            </a:r>
            <a:endParaRPr lang="en-US" sz="3600" dirty="0"/>
          </a:p>
        </p:txBody>
      </p:sp>
      <p:pic>
        <p:nvPicPr>
          <p:cNvPr id="22529" name="Picture 1"/>
          <p:cNvPicPr>
            <a:picLocks noChangeAspect="1" noChangeArrowheads="1"/>
          </p:cNvPicPr>
          <p:nvPr/>
        </p:nvPicPr>
        <p:blipFill>
          <a:blip r:embed="rId3" cstate="print"/>
          <a:srcRect/>
          <a:stretch>
            <a:fillRect/>
          </a:stretch>
        </p:blipFill>
        <p:spPr bwMode="auto">
          <a:xfrm>
            <a:off x="611560" y="2348880"/>
            <a:ext cx="7962900" cy="2838450"/>
          </a:xfrm>
          <a:prstGeom prst="rect">
            <a:avLst/>
          </a:prstGeom>
          <a:noFill/>
          <a:ln w="3175">
            <a:solidFill>
              <a:schemeClr val="tx1"/>
            </a:solidFill>
            <a:miter lim="800000"/>
            <a:headEnd/>
            <a:tailEnd/>
          </a:ln>
          <a:effectLst/>
        </p:spPr>
      </p:pic>
      <p:sp>
        <p:nvSpPr>
          <p:cNvPr id="25" name="Oval 24"/>
          <p:cNvSpPr/>
          <p:nvPr/>
        </p:nvSpPr>
        <p:spPr>
          <a:xfrm>
            <a:off x="3779912" y="3140968"/>
            <a:ext cx="576064" cy="28803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Oval 26"/>
          <p:cNvSpPr/>
          <p:nvPr/>
        </p:nvSpPr>
        <p:spPr>
          <a:xfrm>
            <a:off x="7020272" y="3356992"/>
            <a:ext cx="576064" cy="28803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Oval 27"/>
          <p:cNvSpPr/>
          <p:nvPr/>
        </p:nvSpPr>
        <p:spPr>
          <a:xfrm>
            <a:off x="5436096" y="3645024"/>
            <a:ext cx="576064" cy="28803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Oval 28"/>
          <p:cNvSpPr/>
          <p:nvPr/>
        </p:nvSpPr>
        <p:spPr>
          <a:xfrm>
            <a:off x="7884368" y="3861048"/>
            <a:ext cx="576064" cy="28803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Oval 29"/>
          <p:cNvSpPr/>
          <p:nvPr/>
        </p:nvSpPr>
        <p:spPr>
          <a:xfrm>
            <a:off x="6228184" y="4149080"/>
            <a:ext cx="576064" cy="28803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Oval 30"/>
          <p:cNvSpPr/>
          <p:nvPr/>
        </p:nvSpPr>
        <p:spPr>
          <a:xfrm>
            <a:off x="7020272" y="4437112"/>
            <a:ext cx="576064" cy="28803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Oval 31"/>
          <p:cNvSpPr/>
          <p:nvPr/>
        </p:nvSpPr>
        <p:spPr>
          <a:xfrm>
            <a:off x="7020272" y="4653136"/>
            <a:ext cx="576064" cy="28803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Oval 32"/>
          <p:cNvSpPr/>
          <p:nvPr/>
        </p:nvSpPr>
        <p:spPr>
          <a:xfrm>
            <a:off x="7020272" y="4941168"/>
            <a:ext cx="576064" cy="28803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transition>
    <p:circl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Definitions</a:t>
            </a:r>
            <a:endParaRPr lang="en-US" dirty="0"/>
          </a:p>
        </p:txBody>
      </p:sp>
      <p:sp>
        <p:nvSpPr>
          <p:cNvPr id="3" name="Content Placeholder 2"/>
          <p:cNvSpPr>
            <a:spLocks noGrp="1"/>
          </p:cNvSpPr>
          <p:nvPr>
            <p:ph idx="1"/>
          </p:nvPr>
        </p:nvSpPr>
        <p:spPr>
          <a:xfrm>
            <a:off x="457200" y="1600200"/>
            <a:ext cx="8229600" cy="4829196"/>
          </a:xfrm>
        </p:spPr>
        <p:txBody>
          <a:bodyPr>
            <a:normAutofit/>
          </a:bodyPr>
          <a:lstStyle/>
          <a:p>
            <a:r>
              <a:rPr lang="en-CA" dirty="0" smtClean="0"/>
              <a:t>Kamloops campus only</a:t>
            </a:r>
          </a:p>
          <a:p>
            <a:r>
              <a:rPr lang="en-CA" dirty="0" smtClean="0"/>
              <a:t>Courses: where, what and how long?</a:t>
            </a:r>
          </a:p>
          <a:p>
            <a:r>
              <a:rPr lang="en-CA" dirty="0" smtClean="0"/>
              <a:t>Enrolment in courses</a:t>
            </a:r>
          </a:p>
          <a:p>
            <a:r>
              <a:rPr lang="en-CA" dirty="0" smtClean="0"/>
              <a:t>Trades programs/building excluded</a:t>
            </a:r>
          </a:p>
          <a:p>
            <a:r>
              <a:rPr lang="en-CA" dirty="0" smtClean="0"/>
              <a:t>Facilities Inventory Systems database</a:t>
            </a:r>
          </a:p>
          <a:p>
            <a:r>
              <a:rPr lang="en-CA" dirty="0" smtClean="0"/>
              <a:t>Days of the week</a:t>
            </a:r>
          </a:p>
          <a:p>
            <a:r>
              <a:rPr lang="en-CA" dirty="0" smtClean="0"/>
              <a:t>Time of day</a:t>
            </a:r>
          </a:p>
          <a:p>
            <a:endParaRPr lang="en-CA" dirty="0" smtClean="0"/>
          </a:p>
          <a:p>
            <a:pPr>
              <a:buNone/>
            </a:pPr>
            <a:endParaRPr lang="en-CA" dirty="0" smtClean="0"/>
          </a:p>
          <a:p>
            <a:pPr>
              <a:buNone/>
            </a:pPr>
            <a:endParaRPr lang="en-US" dirty="0"/>
          </a:p>
        </p:txBody>
      </p:sp>
      <p:grpSp>
        <p:nvGrpSpPr>
          <p:cNvPr id="5" name="Group 1"/>
          <p:cNvGrpSpPr>
            <a:grpSpLocks/>
          </p:cNvGrpSpPr>
          <p:nvPr/>
        </p:nvGrpSpPr>
        <p:grpSpPr bwMode="auto">
          <a:xfrm>
            <a:off x="0" y="0"/>
            <a:ext cx="9143999" cy="1638308"/>
            <a:chOff x="-6" y="3399"/>
            <a:chExt cx="12197" cy="4253"/>
          </a:xfrm>
        </p:grpSpPr>
        <p:grpSp>
          <p:nvGrpSpPr>
            <p:cNvPr id="6" name="Group 5"/>
            <p:cNvGrpSpPr>
              <a:grpSpLocks/>
            </p:cNvGrpSpPr>
            <p:nvPr/>
          </p:nvGrpSpPr>
          <p:grpSpPr bwMode="auto">
            <a:xfrm>
              <a:off x="-6" y="3717"/>
              <a:ext cx="12189" cy="3550"/>
              <a:chOff x="18" y="7468"/>
              <a:chExt cx="12189" cy="3550"/>
            </a:xfrm>
          </p:grpSpPr>
          <p:sp>
            <p:nvSpPr>
              <p:cNvPr id="13" name="Freeform 3"/>
              <p:cNvSpPr>
                <a:spLocks/>
              </p:cNvSpPr>
              <p:nvPr/>
            </p:nvSpPr>
            <p:spPr bwMode="auto">
              <a:xfrm>
                <a:off x="18" y="7837"/>
                <a:ext cx="7132" cy="2863"/>
              </a:xfrm>
              <a:custGeom>
                <a:avLst/>
                <a:gdLst/>
                <a:ahLst/>
                <a:cxnLst>
                  <a:cxn ang="0">
                    <a:pos x="0" y="0"/>
                  </a:cxn>
                  <a:cxn ang="0">
                    <a:pos x="17" y="2863"/>
                  </a:cxn>
                  <a:cxn ang="0">
                    <a:pos x="7132" y="2578"/>
                  </a:cxn>
                  <a:cxn ang="0">
                    <a:pos x="7132" y="200"/>
                  </a:cxn>
                  <a:cxn ang="0">
                    <a:pos x="0" y="0"/>
                  </a:cxn>
                </a:cxnLst>
                <a:rect l="0" t="0" r="r" b="b"/>
                <a:pathLst>
                  <a:path w="7132" h="2863">
                    <a:moveTo>
                      <a:pt x="0" y="0"/>
                    </a:moveTo>
                    <a:lnTo>
                      <a:pt x="17" y="2863"/>
                    </a:lnTo>
                    <a:lnTo>
                      <a:pt x="7132" y="2578"/>
                    </a:lnTo>
                    <a:lnTo>
                      <a:pt x="7132" y="200"/>
                    </a:lnTo>
                    <a:lnTo>
                      <a:pt x="0" y="0"/>
                    </a:lnTo>
                    <a:close/>
                  </a:path>
                </a:pathLst>
              </a:custGeom>
              <a:solidFill>
                <a:srgbClr val="A7BFDE">
                  <a:alpha val="5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 name="Freeform 4"/>
              <p:cNvSpPr>
                <a:spLocks/>
              </p:cNvSpPr>
              <p:nvPr/>
            </p:nvSpPr>
            <p:spPr bwMode="auto">
              <a:xfrm>
                <a:off x="7150" y="7468"/>
                <a:ext cx="3466" cy="3550"/>
              </a:xfrm>
              <a:custGeom>
                <a:avLst/>
                <a:gdLst/>
                <a:ahLst/>
                <a:cxnLst>
                  <a:cxn ang="0">
                    <a:pos x="0" y="569"/>
                  </a:cxn>
                  <a:cxn ang="0">
                    <a:pos x="0" y="2930"/>
                  </a:cxn>
                  <a:cxn ang="0">
                    <a:pos x="3466" y="3550"/>
                  </a:cxn>
                  <a:cxn ang="0">
                    <a:pos x="3466" y="0"/>
                  </a:cxn>
                  <a:cxn ang="0">
                    <a:pos x="0" y="569"/>
                  </a:cxn>
                </a:cxnLst>
                <a:rect l="0" t="0" r="r" b="b"/>
                <a:pathLst>
                  <a:path w="3466" h="3550">
                    <a:moveTo>
                      <a:pt x="0" y="569"/>
                    </a:moveTo>
                    <a:lnTo>
                      <a:pt x="0" y="2930"/>
                    </a:lnTo>
                    <a:lnTo>
                      <a:pt x="3466" y="3550"/>
                    </a:lnTo>
                    <a:lnTo>
                      <a:pt x="3466" y="0"/>
                    </a:lnTo>
                    <a:lnTo>
                      <a:pt x="0" y="569"/>
                    </a:lnTo>
                    <a:close/>
                  </a:path>
                </a:pathLst>
              </a:custGeom>
              <a:solidFill>
                <a:srgbClr val="D3DFEE">
                  <a:alpha val="5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5" name="Freeform 5"/>
              <p:cNvSpPr>
                <a:spLocks/>
              </p:cNvSpPr>
              <p:nvPr/>
            </p:nvSpPr>
            <p:spPr bwMode="auto">
              <a:xfrm>
                <a:off x="10616" y="7468"/>
                <a:ext cx="1591" cy="3550"/>
              </a:xfrm>
              <a:custGeom>
                <a:avLst/>
                <a:gdLst/>
                <a:ahLst/>
                <a:cxnLst>
                  <a:cxn ang="0">
                    <a:pos x="0" y="0"/>
                  </a:cxn>
                  <a:cxn ang="0">
                    <a:pos x="0" y="3550"/>
                  </a:cxn>
                  <a:cxn ang="0">
                    <a:pos x="1591" y="2746"/>
                  </a:cxn>
                  <a:cxn ang="0">
                    <a:pos x="1591" y="737"/>
                  </a:cxn>
                  <a:cxn ang="0">
                    <a:pos x="0" y="0"/>
                  </a:cxn>
                </a:cxnLst>
                <a:rect l="0" t="0" r="r" b="b"/>
                <a:pathLst>
                  <a:path w="1591" h="3550">
                    <a:moveTo>
                      <a:pt x="0" y="0"/>
                    </a:moveTo>
                    <a:lnTo>
                      <a:pt x="0" y="3550"/>
                    </a:lnTo>
                    <a:lnTo>
                      <a:pt x="1591" y="2746"/>
                    </a:lnTo>
                    <a:lnTo>
                      <a:pt x="1591" y="737"/>
                    </a:lnTo>
                    <a:lnTo>
                      <a:pt x="0" y="0"/>
                    </a:lnTo>
                    <a:close/>
                  </a:path>
                </a:pathLst>
              </a:custGeom>
              <a:solidFill>
                <a:srgbClr val="A7BFDE">
                  <a:alpha val="5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7" name="Freeform 6"/>
            <p:cNvSpPr>
              <a:spLocks/>
            </p:cNvSpPr>
            <p:nvPr/>
          </p:nvSpPr>
          <p:spPr bwMode="auto">
            <a:xfrm>
              <a:off x="8071" y="4069"/>
              <a:ext cx="4120" cy="2913"/>
            </a:xfrm>
            <a:custGeom>
              <a:avLst/>
              <a:gdLst/>
              <a:ahLst/>
              <a:cxnLst>
                <a:cxn ang="0">
                  <a:pos x="1" y="251"/>
                </a:cxn>
                <a:cxn ang="0">
                  <a:pos x="0" y="2662"/>
                </a:cxn>
                <a:cxn ang="0">
                  <a:pos x="4120" y="2913"/>
                </a:cxn>
                <a:cxn ang="0">
                  <a:pos x="4120" y="0"/>
                </a:cxn>
                <a:cxn ang="0">
                  <a:pos x="1" y="251"/>
                </a:cxn>
              </a:cxnLst>
              <a:rect l="0" t="0" r="r" b="b"/>
              <a:pathLst>
                <a:path w="4120" h="2913">
                  <a:moveTo>
                    <a:pt x="1" y="251"/>
                  </a:moveTo>
                  <a:lnTo>
                    <a:pt x="0" y="2662"/>
                  </a:lnTo>
                  <a:lnTo>
                    <a:pt x="4120" y="2913"/>
                  </a:lnTo>
                  <a:lnTo>
                    <a:pt x="4120" y="0"/>
                  </a:lnTo>
                  <a:lnTo>
                    <a:pt x="1" y="251"/>
                  </a:lnTo>
                  <a:close/>
                </a:path>
              </a:pathLst>
            </a:custGeom>
            <a:solidFill>
              <a:srgbClr val="D8D8D8"/>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 name="Freeform 7"/>
            <p:cNvSpPr>
              <a:spLocks/>
            </p:cNvSpPr>
            <p:nvPr/>
          </p:nvSpPr>
          <p:spPr bwMode="auto">
            <a:xfrm>
              <a:off x="4104" y="3399"/>
              <a:ext cx="3985" cy="4236"/>
            </a:xfrm>
            <a:custGeom>
              <a:avLst/>
              <a:gdLst/>
              <a:ahLst/>
              <a:cxnLst>
                <a:cxn ang="0">
                  <a:pos x="0" y="0"/>
                </a:cxn>
                <a:cxn ang="0">
                  <a:pos x="0" y="4236"/>
                </a:cxn>
                <a:cxn ang="0">
                  <a:pos x="3985" y="3349"/>
                </a:cxn>
                <a:cxn ang="0">
                  <a:pos x="3985" y="921"/>
                </a:cxn>
                <a:cxn ang="0">
                  <a:pos x="0" y="0"/>
                </a:cxn>
              </a:cxnLst>
              <a:rect l="0" t="0" r="r" b="b"/>
              <a:pathLst>
                <a:path w="3985" h="4236">
                  <a:moveTo>
                    <a:pt x="0" y="0"/>
                  </a:moveTo>
                  <a:lnTo>
                    <a:pt x="0" y="4236"/>
                  </a:lnTo>
                  <a:lnTo>
                    <a:pt x="3985" y="3349"/>
                  </a:lnTo>
                  <a:lnTo>
                    <a:pt x="3985" y="921"/>
                  </a:lnTo>
                  <a:lnTo>
                    <a:pt x="0" y="0"/>
                  </a:lnTo>
                  <a:close/>
                </a:path>
              </a:pathLst>
            </a:custGeom>
            <a:solidFill>
              <a:srgbClr val="BFBFB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9" name="Freeform 8"/>
            <p:cNvSpPr>
              <a:spLocks/>
            </p:cNvSpPr>
            <p:nvPr/>
          </p:nvSpPr>
          <p:spPr bwMode="auto">
            <a:xfrm>
              <a:off x="18" y="3399"/>
              <a:ext cx="4086" cy="4253"/>
            </a:xfrm>
            <a:custGeom>
              <a:avLst/>
              <a:gdLst/>
              <a:ahLst/>
              <a:cxnLst>
                <a:cxn ang="0">
                  <a:pos x="4086" y="0"/>
                </a:cxn>
                <a:cxn ang="0">
                  <a:pos x="4084" y="4253"/>
                </a:cxn>
                <a:cxn ang="0">
                  <a:pos x="0" y="3198"/>
                </a:cxn>
                <a:cxn ang="0">
                  <a:pos x="0" y="1072"/>
                </a:cxn>
                <a:cxn ang="0">
                  <a:pos x="4086" y="0"/>
                </a:cxn>
              </a:cxnLst>
              <a:rect l="0" t="0" r="r" b="b"/>
              <a:pathLst>
                <a:path w="4086" h="4253">
                  <a:moveTo>
                    <a:pt x="4086" y="0"/>
                  </a:moveTo>
                  <a:lnTo>
                    <a:pt x="4084" y="4253"/>
                  </a:lnTo>
                  <a:lnTo>
                    <a:pt x="0" y="3198"/>
                  </a:lnTo>
                  <a:lnTo>
                    <a:pt x="0" y="1072"/>
                  </a:lnTo>
                  <a:lnTo>
                    <a:pt x="4086" y="0"/>
                  </a:lnTo>
                  <a:close/>
                </a:path>
              </a:pathLst>
            </a:custGeom>
            <a:solidFill>
              <a:srgbClr val="D8D8D8"/>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9"/>
            <p:cNvSpPr>
              <a:spLocks/>
            </p:cNvSpPr>
            <p:nvPr/>
          </p:nvSpPr>
          <p:spPr bwMode="auto">
            <a:xfrm>
              <a:off x="17" y="3617"/>
              <a:ext cx="2076" cy="3851"/>
            </a:xfrm>
            <a:custGeom>
              <a:avLst/>
              <a:gdLst/>
              <a:ahLst/>
              <a:cxnLst>
                <a:cxn ang="0">
                  <a:pos x="0" y="921"/>
                </a:cxn>
                <a:cxn ang="0">
                  <a:pos x="2060" y="0"/>
                </a:cxn>
                <a:cxn ang="0">
                  <a:pos x="2076" y="3851"/>
                </a:cxn>
                <a:cxn ang="0">
                  <a:pos x="0" y="2981"/>
                </a:cxn>
                <a:cxn ang="0">
                  <a:pos x="0" y="921"/>
                </a:cxn>
              </a:cxnLst>
              <a:rect l="0" t="0" r="r" b="b"/>
              <a:pathLst>
                <a:path w="2076" h="3851">
                  <a:moveTo>
                    <a:pt x="0" y="921"/>
                  </a:moveTo>
                  <a:lnTo>
                    <a:pt x="2060" y="0"/>
                  </a:lnTo>
                  <a:lnTo>
                    <a:pt x="2076" y="3851"/>
                  </a:lnTo>
                  <a:lnTo>
                    <a:pt x="0" y="2981"/>
                  </a:lnTo>
                  <a:lnTo>
                    <a:pt x="0" y="921"/>
                  </a:lnTo>
                  <a:close/>
                </a:path>
              </a:pathLst>
            </a:custGeom>
            <a:solidFill>
              <a:srgbClr val="D3DFEE">
                <a:alpha val="7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10"/>
            <p:cNvSpPr>
              <a:spLocks/>
            </p:cNvSpPr>
            <p:nvPr/>
          </p:nvSpPr>
          <p:spPr bwMode="auto">
            <a:xfrm>
              <a:off x="1995" y="3399"/>
              <a:ext cx="6011" cy="3835"/>
            </a:xfrm>
            <a:custGeom>
              <a:avLst/>
              <a:gdLst/>
              <a:ahLst/>
              <a:cxnLst>
                <a:cxn ang="0">
                  <a:pos x="0" y="0"/>
                </a:cxn>
                <a:cxn ang="0">
                  <a:pos x="17" y="3835"/>
                </a:cxn>
                <a:cxn ang="0">
                  <a:pos x="6011" y="2629"/>
                </a:cxn>
                <a:cxn ang="0">
                  <a:pos x="6011" y="1239"/>
                </a:cxn>
                <a:cxn ang="0">
                  <a:pos x="0" y="0"/>
                </a:cxn>
              </a:cxnLst>
              <a:rect l="0" t="0" r="r" b="b"/>
              <a:pathLst>
                <a:path w="6011" h="3835">
                  <a:moveTo>
                    <a:pt x="0" y="0"/>
                  </a:moveTo>
                  <a:lnTo>
                    <a:pt x="17" y="3835"/>
                  </a:lnTo>
                  <a:lnTo>
                    <a:pt x="6011" y="2629"/>
                  </a:lnTo>
                  <a:lnTo>
                    <a:pt x="6011" y="1239"/>
                  </a:lnTo>
                  <a:lnTo>
                    <a:pt x="0" y="0"/>
                  </a:lnTo>
                  <a:close/>
                </a:path>
              </a:pathLst>
            </a:custGeom>
            <a:solidFill>
              <a:srgbClr val="A7BFDE">
                <a:alpha val="7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11"/>
            <p:cNvSpPr>
              <a:spLocks/>
            </p:cNvSpPr>
            <p:nvPr/>
          </p:nvSpPr>
          <p:spPr bwMode="auto">
            <a:xfrm>
              <a:off x="8088" y="3835"/>
              <a:ext cx="4102" cy="3432"/>
            </a:xfrm>
            <a:custGeom>
              <a:avLst/>
              <a:gdLst/>
              <a:ahLst/>
              <a:cxnLst>
                <a:cxn ang="0">
                  <a:pos x="0" y="1038"/>
                </a:cxn>
                <a:cxn ang="0">
                  <a:pos x="0" y="2411"/>
                </a:cxn>
                <a:cxn ang="0">
                  <a:pos x="4102" y="3432"/>
                </a:cxn>
                <a:cxn ang="0">
                  <a:pos x="4102" y="0"/>
                </a:cxn>
                <a:cxn ang="0">
                  <a:pos x="0" y="1038"/>
                </a:cxn>
              </a:cxnLst>
              <a:rect l="0" t="0" r="r" b="b"/>
              <a:pathLst>
                <a:path w="4102" h="3432">
                  <a:moveTo>
                    <a:pt x="0" y="1038"/>
                  </a:moveTo>
                  <a:lnTo>
                    <a:pt x="0" y="2411"/>
                  </a:lnTo>
                  <a:lnTo>
                    <a:pt x="4102" y="3432"/>
                  </a:lnTo>
                  <a:lnTo>
                    <a:pt x="4102" y="0"/>
                  </a:lnTo>
                  <a:lnTo>
                    <a:pt x="0" y="1038"/>
                  </a:lnTo>
                  <a:close/>
                </a:path>
              </a:pathLst>
            </a:custGeom>
            <a:solidFill>
              <a:srgbClr val="D3DFEE">
                <a:alpha val="7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17" name="Title 1"/>
          <p:cNvSpPr txBox="1">
            <a:spLocks/>
          </p:cNvSpPr>
          <p:nvPr/>
        </p:nvSpPr>
        <p:spPr>
          <a:xfrm>
            <a:off x="428596" y="21429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CA" sz="4400" noProof="0" dirty="0" smtClean="0">
                <a:latin typeface="+mj-lt"/>
                <a:ea typeface="+mj-ea"/>
                <a:cs typeface="+mj-cs"/>
              </a:rPr>
              <a:t>Some points to consider…</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54692"/>
          </a:xfrm>
        </p:spPr>
        <p:txBody>
          <a:bodyPr>
            <a:normAutofit/>
          </a:bodyPr>
          <a:lstStyle/>
          <a:p>
            <a:r>
              <a:rPr lang="en-US" sz="7200" i="1" dirty="0" smtClean="0"/>
              <a:t>Given current space constraints, how much room is there for growth at TRU?</a:t>
            </a:r>
            <a:endParaRPr lang="en-US" sz="7200" i="1" dirty="0"/>
          </a:p>
        </p:txBody>
      </p:sp>
      <p:grpSp>
        <p:nvGrpSpPr>
          <p:cNvPr id="3" name="Group 9"/>
          <p:cNvGrpSpPr>
            <a:grpSpLocks noChangeAspect="1"/>
          </p:cNvGrpSpPr>
          <p:nvPr/>
        </p:nvGrpSpPr>
        <p:grpSpPr bwMode="auto">
          <a:xfrm>
            <a:off x="428596" y="5214950"/>
            <a:ext cx="1071540" cy="1266798"/>
            <a:chOff x="180" y="135"/>
            <a:chExt cx="675" cy="798"/>
          </a:xfrm>
        </p:grpSpPr>
        <p:sp>
          <p:nvSpPr>
            <p:cNvPr id="4" name="AutoShape 8"/>
            <p:cNvSpPr>
              <a:spLocks noChangeAspect="1" noChangeArrowheads="1" noTextEdit="1"/>
            </p:cNvSpPr>
            <p:nvPr/>
          </p:nvSpPr>
          <p:spPr bwMode="auto">
            <a:xfrm>
              <a:off x="180" y="135"/>
              <a:ext cx="675" cy="79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5" name="Rectangle 10"/>
            <p:cNvSpPr>
              <a:spLocks noChangeArrowheads="1"/>
            </p:cNvSpPr>
            <p:nvPr/>
          </p:nvSpPr>
          <p:spPr bwMode="auto">
            <a:xfrm>
              <a:off x="312" y="717"/>
              <a:ext cx="279" cy="216"/>
            </a:xfrm>
            <a:prstGeom prst="rect">
              <a:avLst/>
            </a:prstGeom>
            <a:solidFill>
              <a:schemeClr val="tx2">
                <a:lumMod val="60000"/>
                <a:lumOff val="40000"/>
              </a:schemeClr>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solidFill>
                  <a:schemeClr val="tx2">
                    <a:lumMod val="60000"/>
                    <a:lumOff val="40000"/>
                  </a:schemeClr>
                </a:solidFill>
              </a:endParaRPr>
            </a:p>
          </p:txBody>
        </p:sp>
        <p:sp>
          <p:nvSpPr>
            <p:cNvPr id="6" name="Freeform 11"/>
            <p:cNvSpPr>
              <a:spLocks/>
            </p:cNvSpPr>
            <p:nvPr/>
          </p:nvSpPr>
          <p:spPr bwMode="auto">
            <a:xfrm>
              <a:off x="260" y="253"/>
              <a:ext cx="395" cy="261"/>
            </a:xfrm>
            <a:custGeom>
              <a:avLst/>
              <a:gdLst/>
              <a:ahLst/>
              <a:cxnLst>
                <a:cxn ang="0">
                  <a:pos x="2" y="167"/>
                </a:cxn>
                <a:cxn ang="0">
                  <a:pos x="2" y="140"/>
                </a:cxn>
                <a:cxn ang="0">
                  <a:pos x="9" y="115"/>
                </a:cxn>
                <a:cxn ang="0">
                  <a:pos x="23" y="91"/>
                </a:cxn>
                <a:cxn ang="0">
                  <a:pos x="44" y="68"/>
                </a:cxn>
                <a:cxn ang="0">
                  <a:pos x="69" y="47"/>
                </a:cxn>
                <a:cxn ang="0">
                  <a:pos x="102" y="30"/>
                </a:cxn>
                <a:cxn ang="0">
                  <a:pos x="137" y="16"/>
                </a:cxn>
                <a:cxn ang="0">
                  <a:pos x="175" y="6"/>
                </a:cxn>
                <a:cxn ang="0">
                  <a:pos x="196" y="3"/>
                </a:cxn>
                <a:cxn ang="0">
                  <a:pos x="234" y="0"/>
                </a:cxn>
                <a:cxn ang="0">
                  <a:pos x="271" y="5"/>
                </a:cxn>
                <a:cxn ang="0">
                  <a:pos x="305" y="12"/>
                </a:cxn>
                <a:cxn ang="0">
                  <a:pos x="334" y="24"/>
                </a:cxn>
                <a:cxn ang="0">
                  <a:pos x="360" y="40"/>
                </a:cxn>
                <a:cxn ang="0">
                  <a:pos x="378" y="60"/>
                </a:cxn>
                <a:cxn ang="0">
                  <a:pos x="391" y="82"/>
                </a:cxn>
                <a:cxn ang="0">
                  <a:pos x="393" y="95"/>
                </a:cxn>
                <a:cxn ang="0">
                  <a:pos x="393" y="122"/>
                </a:cxn>
                <a:cxn ang="0">
                  <a:pos x="386" y="147"/>
                </a:cxn>
                <a:cxn ang="0">
                  <a:pos x="372" y="171"/>
                </a:cxn>
                <a:cxn ang="0">
                  <a:pos x="353" y="194"/>
                </a:cxn>
                <a:cxn ang="0">
                  <a:pos x="326" y="215"/>
                </a:cxn>
                <a:cxn ang="0">
                  <a:pos x="295" y="232"/>
                </a:cxn>
                <a:cxn ang="0">
                  <a:pos x="260" y="246"/>
                </a:cxn>
                <a:cxn ang="0">
                  <a:pos x="220" y="256"/>
                </a:cxn>
                <a:cxn ang="0">
                  <a:pos x="200" y="258"/>
                </a:cxn>
                <a:cxn ang="0">
                  <a:pos x="161" y="261"/>
                </a:cxn>
                <a:cxn ang="0">
                  <a:pos x="124" y="257"/>
                </a:cxn>
                <a:cxn ang="0">
                  <a:pos x="91" y="250"/>
                </a:cxn>
                <a:cxn ang="0">
                  <a:pos x="61" y="237"/>
                </a:cxn>
                <a:cxn ang="0">
                  <a:pos x="37" y="222"/>
                </a:cxn>
                <a:cxn ang="0">
                  <a:pos x="17" y="202"/>
                </a:cxn>
                <a:cxn ang="0">
                  <a:pos x="6" y="179"/>
                </a:cxn>
                <a:cxn ang="0">
                  <a:pos x="2" y="167"/>
                </a:cxn>
              </a:cxnLst>
              <a:rect l="0" t="0" r="r" b="b"/>
              <a:pathLst>
                <a:path w="395" h="261">
                  <a:moveTo>
                    <a:pt x="2" y="167"/>
                  </a:moveTo>
                  <a:lnTo>
                    <a:pt x="2" y="167"/>
                  </a:lnTo>
                  <a:lnTo>
                    <a:pt x="0" y="154"/>
                  </a:lnTo>
                  <a:lnTo>
                    <a:pt x="2" y="140"/>
                  </a:lnTo>
                  <a:lnTo>
                    <a:pt x="5" y="127"/>
                  </a:lnTo>
                  <a:lnTo>
                    <a:pt x="9" y="115"/>
                  </a:lnTo>
                  <a:lnTo>
                    <a:pt x="16" y="102"/>
                  </a:lnTo>
                  <a:lnTo>
                    <a:pt x="23" y="91"/>
                  </a:lnTo>
                  <a:lnTo>
                    <a:pt x="33" y="79"/>
                  </a:lnTo>
                  <a:lnTo>
                    <a:pt x="44" y="68"/>
                  </a:lnTo>
                  <a:lnTo>
                    <a:pt x="57" y="57"/>
                  </a:lnTo>
                  <a:lnTo>
                    <a:pt x="69" y="47"/>
                  </a:lnTo>
                  <a:lnTo>
                    <a:pt x="85" y="38"/>
                  </a:lnTo>
                  <a:lnTo>
                    <a:pt x="102" y="30"/>
                  </a:lnTo>
                  <a:lnTo>
                    <a:pt x="119" y="22"/>
                  </a:lnTo>
                  <a:lnTo>
                    <a:pt x="137" y="16"/>
                  </a:lnTo>
                  <a:lnTo>
                    <a:pt x="155" y="10"/>
                  </a:lnTo>
                  <a:lnTo>
                    <a:pt x="175" y="6"/>
                  </a:lnTo>
                  <a:lnTo>
                    <a:pt x="175" y="6"/>
                  </a:lnTo>
                  <a:lnTo>
                    <a:pt x="196" y="3"/>
                  </a:lnTo>
                  <a:lnTo>
                    <a:pt x="216" y="2"/>
                  </a:lnTo>
                  <a:lnTo>
                    <a:pt x="234" y="0"/>
                  </a:lnTo>
                  <a:lnTo>
                    <a:pt x="254" y="2"/>
                  </a:lnTo>
                  <a:lnTo>
                    <a:pt x="271" y="5"/>
                  </a:lnTo>
                  <a:lnTo>
                    <a:pt x="289" y="7"/>
                  </a:lnTo>
                  <a:lnTo>
                    <a:pt x="305" y="12"/>
                  </a:lnTo>
                  <a:lnTo>
                    <a:pt x="320" y="17"/>
                  </a:lnTo>
                  <a:lnTo>
                    <a:pt x="334" y="24"/>
                  </a:lnTo>
                  <a:lnTo>
                    <a:pt x="347" y="31"/>
                  </a:lnTo>
                  <a:lnTo>
                    <a:pt x="360" y="40"/>
                  </a:lnTo>
                  <a:lnTo>
                    <a:pt x="370" y="50"/>
                  </a:lnTo>
                  <a:lnTo>
                    <a:pt x="378" y="60"/>
                  </a:lnTo>
                  <a:lnTo>
                    <a:pt x="385" y="71"/>
                  </a:lnTo>
                  <a:lnTo>
                    <a:pt x="391" y="82"/>
                  </a:lnTo>
                  <a:lnTo>
                    <a:pt x="393" y="95"/>
                  </a:lnTo>
                  <a:lnTo>
                    <a:pt x="393" y="95"/>
                  </a:lnTo>
                  <a:lnTo>
                    <a:pt x="395" y="108"/>
                  </a:lnTo>
                  <a:lnTo>
                    <a:pt x="393" y="122"/>
                  </a:lnTo>
                  <a:lnTo>
                    <a:pt x="391" y="134"/>
                  </a:lnTo>
                  <a:lnTo>
                    <a:pt x="386" y="147"/>
                  </a:lnTo>
                  <a:lnTo>
                    <a:pt x="381" y="160"/>
                  </a:lnTo>
                  <a:lnTo>
                    <a:pt x="372" y="171"/>
                  </a:lnTo>
                  <a:lnTo>
                    <a:pt x="362" y="182"/>
                  </a:lnTo>
                  <a:lnTo>
                    <a:pt x="353" y="194"/>
                  </a:lnTo>
                  <a:lnTo>
                    <a:pt x="340" y="205"/>
                  </a:lnTo>
                  <a:lnTo>
                    <a:pt x="326" y="215"/>
                  </a:lnTo>
                  <a:lnTo>
                    <a:pt x="310" y="223"/>
                  </a:lnTo>
                  <a:lnTo>
                    <a:pt x="295" y="232"/>
                  </a:lnTo>
                  <a:lnTo>
                    <a:pt x="278" y="240"/>
                  </a:lnTo>
                  <a:lnTo>
                    <a:pt x="260" y="246"/>
                  </a:lnTo>
                  <a:lnTo>
                    <a:pt x="240" y="251"/>
                  </a:lnTo>
                  <a:lnTo>
                    <a:pt x="220" y="256"/>
                  </a:lnTo>
                  <a:lnTo>
                    <a:pt x="220" y="256"/>
                  </a:lnTo>
                  <a:lnTo>
                    <a:pt x="200" y="258"/>
                  </a:lnTo>
                  <a:lnTo>
                    <a:pt x="181" y="260"/>
                  </a:lnTo>
                  <a:lnTo>
                    <a:pt x="161" y="261"/>
                  </a:lnTo>
                  <a:lnTo>
                    <a:pt x="143" y="260"/>
                  </a:lnTo>
                  <a:lnTo>
                    <a:pt x="124" y="257"/>
                  </a:lnTo>
                  <a:lnTo>
                    <a:pt x="107" y="254"/>
                  </a:lnTo>
                  <a:lnTo>
                    <a:pt x="91" y="250"/>
                  </a:lnTo>
                  <a:lnTo>
                    <a:pt x="75" y="244"/>
                  </a:lnTo>
                  <a:lnTo>
                    <a:pt x="61" y="237"/>
                  </a:lnTo>
                  <a:lnTo>
                    <a:pt x="48" y="230"/>
                  </a:lnTo>
                  <a:lnTo>
                    <a:pt x="37" y="222"/>
                  </a:lnTo>
                  <a:lnTo>
                    <a:pt x="26" y="212"/>
                  </a:lnTo>
                  <a:lnTo>
                    <a:pt x="17" y="202"/>
                  </a:lnTo>
                  <a:lnTo>
                    <a:pt x="10" y="191"/>
                  </a:lnTo>
                  <a:lnTo>
                    <a:pt x="6" y="179"/>
                  </a:lnTo>
                  <a:lnTo>
                    <a:pt x="2" y="167"/>
                  </a:lnTo>
                  <a:lnTo>
                    <a:pt x="2" y="167"/>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7" name="Freeform 12"/>
            <p:cNvSpPr>
              <a:spLocks/>
            </p:cNvSpPr>
            <p:nvPr/>
          </p:nvSpPr>
          <p:spPr bwMode="auto">
            <a:xfrm>
              <a:off x="415" y="315"/>
              <a:ext cx="67" cy="82"/>
            </a:xfrm>
            <a:custGeom>
              <a:avLst/>
              <a:gdLst/>
              <a:ahLst/>
              <a:cxnLst>
                <a:cxn ang="0">
                  <a:pos x="26" y="79"/>
                </a:cxn>
                <a:cxn ang="0">
                  <a:pos x="26" y="79"/>
                </a:cxn>
                <a:cxn ang="0">
                  <a:pos x="43" y="77"/>
                </a:cxn>
                <a:cxn ang="0">
                  <a:pos x="58" y="77"/>
                </a:cxn>
                <a:cxn ang="0">
                  <a:pos x="58" y="77"/>
                </a:cxn>
                <a:cxn ang="0">
                  <a:pos x="64" y="67"/>
                </a:cxn>
                <a:cxn ang="0">
                  <a:pos x="67" y="55"/>
                </a:cxn>
                <a:cxn ang="0">
                  <a:pos x="67" y="55"/>
                </a:cxn>
                <a:cxn ang="0">
                  <a:pos x="67" y="47"/>
                </a:cxn>
                <a:cxn ang="0">
                  <a:pos x="67" y="39"/>
                </a:cxn>
                <a:cxn ang="0">
                  <a:pos x="65" y="30"/>
                </a:cxn>
                <a:cxn ang="0">
                  <a:pos x="61" y="22"/>
                </a:cxn>
                <a:cxn ang="0">
                  <a:pos x="58" y="15"/>
                </a:cxn>
                <a:cxn ang="0">
                  <a:pos x="52" y="9"/>
                </a:cxn>
                <a:cxn ang="0">
                  <a:pos x="47" y="5"/>
                </a:cxn>
                <a:cxn ang="0">
                  <a:pos x="40" y="2"/>
                </a:cxn>
                <a:cxn ang="0">
                  <a:pos x="40" y="2"/>
                </a:cxn>
                <a:cxn ang="0">
                  <a:pos x="34" y="0"/>
                </a:cxn>
                <a:cxn ang="0">
                  <a:pos x="27" y="2"/>
                </a:cxn>
                <a:cxn ang="0">
                  <a:pos x="21" y="5"/>
                </a:cxn>
                <a:cxn ang="0">
                  <a:pos x="14" y="9"/>
                </a:cxn>
                <a:cxn ang="0">
                  <a:pos x="10" y="13"/>
                </a:cxn>
                <a:cxn ang="0">
                  <a:pos x="6" y="20"/>
                </a:cxn>
                <a:cxn ang="0">
                  <a:pos x="3" y="29"/>
                </a:cxn>
                <a:cxn ang="0">
                  <a:pos x="0" y="37"/>
                </a:cxn>
                <a:cxn ang="0">
                  <a:pos x="0" y="37"/>
                </a:cxn>
                <a:cxn ang="0">
                  <a:pos x="0" y="50"/>
                </a:cxn>
                <a:cxn ang="0">
                  <a:pos x="2" y="63"/>
                </a:cxn>
                <a:cxn ang="0">
                  <a:pos x="6" y="72"/>
                </a:cxn>
                <a:cxn ang="0">
                  <a:pos x="13" y="82"/>
                </a:cxn>
                <a:cxn ang="0">
                  <a:pos x="13" y="82"/>
                </a:cxn>
                <a:cxn ang="0">
                  <a:pos x="26" y="79"/>
                </a:cxn>
                <a:cxn ang="0">
                  <a:pos x="26" y="79"/>
                </a:cxn>
              </a:cxnLst>
              <a:rect l="0" t="0" r="r" b="b"/>
              <a:pathLst>
                <a:path w="67" h="82">
                  <a:moveTo>
                    <a:pt x="26" y="79"/>
                  </a:moveTo>
                  <a:lnTo>
                    <a:pt x="26" y="79"/>
                  </a:lnTo>
                  <a:lnTo>
                    <a:pt x="43" y="77"/>
                  </a:lnTo>
                  <a:lnTo>
                    <a:pt x="58" y="77"/>
                  </a:lnTo>
                  <a:lnTo>
                    <a:pt x="58" y="77"/>
                  </a:lnTo>
                  <a:lnTo>
                    <a:pt x="64" y="67"/>
                  </a:lnTo>
                  <a:lnTo>
                    <a:pt x="67" y="55"/>
                  </a:lnTo>
                  <a:lnTo>
                    <a:pt x="67" y="55"/>
                  </a:lnTo>
                  <a:lnTo>
                    <a:pt x="67" y="47"/>
                  </a:lnTo>
                  <a:lnTo>
                    <a:pt x="67" y="39"/>
                  </a:lnTo>
                  <a:lnTo>
                    <a:pt x="65" y="30"/>
                  </a:lnTo>
                  <a:lnTo>
                    <a:pt x="61" y="22"/>
                  </a:lnTo>
                  <a:lnTo>
                    <a:pt x="58" y="15"/>
                  </a:lnTo>
                  <a:lnTo>
                    <a:pt x="52" y="9"/>
                  </a:lnTo>
                  <a:lnTo>
                    <a:pt x="47" y="5"/>
                  </a:lnTo>
                  <a:lnTo>
                    <a:pt x="40" y="2"/>
                  </a:lnTo>
                  <a:lnTo>
                    <a:pt x="40" y="2"/>
                  </a:lnTo>
                  <a:lnTo>
                    <a:pt x="34" y="0"/>
                  </a:lnTo>
                  <a:lnTo>
                    <a:pt x="27" y="2"/>
                  </a:lnTo>
                  <a:lnTo>
                    <a:pt x="21" y="5"/>
                  </a:lnTo>
                  <a:lnTo>
                    <a:pt x="14" y="9"/>
                  </a:lnTo>
                  <a:lnTo>
                    <a:pt x="10" y="13"/>
                  </a:lnTo>
                  <a:lnTo>
                    <a:pt x="6" y="20"/>
                  </a:lnTo>
                  <a:lnTo>
                    <a:pt x="3" y="29"/>
                  </a:lnTo>
                  <a:lnTo>
                    <a:pt x="0" y="37"/>
                  </a:lnTo>
                  <a:lnTo>
                    <a:pt x="0" y="37"/>
                  </a:lnTo>
                  <a:lnTo>
                    <a:pt x="0" y="50"/>
                  </a:lnTo>
                  <a:lnTo>
                    <a:pt x="2" y="63"/>
                  </a:lnTo>
                  <a:lnTo>
                    <a:pt x="6" y="72"/>
                  </a:lnTo>
                  <a:lnTo>
                    <a:pt x="13" y="82"/>
                  </a:lnTo>
                  <a:lnTo>
                    <a:pt x="13" y="82"/>
                  </a:lnTo>
                  <a:lnTo>
                    <a:pt x="26" y="79"/>
                  </a:lnTo>
                  <a:lnTo>
                    <a:pt x="26" y="79"/>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 name="Freeform 13"/>
            <p:cNvSpPr>
              <a:spLocks/>
            </p:cNvSpPr>
            <p:nvPr/>
          </p:nvSpPr>
          <p:spPr bwMode="auto">
            <a:xfrm>
              <a:off x="428" y="313"/>
              <a:ext cx="28" cy="50"/>
            </a:xfrm>
            <a:custGeom>
              <a:avLst/>
              <a:gdLst/>
              <a:ahLst/>
              <a:cxnLst>
                <a:cxn ang="0">
                  <a:pos x="0" y="28"/>
                </a:cxn>
                <a:cxn ang="0">
                  <a:pos x="0" y="28"/>
                </a:cxn>
                <a:cxn ang="0">
                  <a:pos x="0" y="18"/>
                </a:cxn>
                <a:cxn ang="0">
                  <a:pos x="1" y="10"/>
                </a:cxn>
                <a:cxn ang="0">
                  <a:pos x="4" y="2"/>
                </a:cxn>
                <a:cxn ang="0">
                  <a:pos x="7" y="1"/>
                </a:cxn>
                <a:cxn ang="0">
                  <a:pos x="10" y="0"/>
                </a:cxn>
                <a:cxn ang="0">
                  <a:pos x="10" y="0"/>
                </a:cxn>
                <a:cxn ang="0">
                  <a:pos x="13" y="0"/>
                </a:cxn>
                <a:cxn ang="0">
                  <a:pos x="16" y="1"/>
                </a:cxn>
                <a:cxn ang="0">
                  <a:pos x="20" y="5"/>
                </a:cxn>
                <a:cxn ang="0">
                  <a:pos x="24" y="12"/>
                </a:cxn>
                <a:cxn ang="0">
                  <a:pos x="27" y="22"/>
                </a:cxn>
                <a:cxn ang="0">
                  <a:pos x="27" y="22"/>
                </a:cxn>
                <a:cxn ang="0">
                  <a:pos x="28" y="32"/>
                </a:cxn>
                <a:cxn ang="0">
                  <a:pos x="27" y="41"/>
                </a:cxn>
                <a:cxn ang="0">
                  <a:pos x="23" y="46"/>
                </a:cxn>
                <a:cxn ang="0">
                  <a:pos x="21" y="49"/>
                </a:cxn>
                <a:cxn ang="0">
                  <a:pos x="18" y="50"/>
                </a:cxn>
                <a:cxn ang="0">
                  <a:pos x="18" y="50"/>
                </a:cxn>
                <a:cxn ang="0">
                  <a:pos x="16" y="50"/>
                </a:cxn>
                <a:cxn ang="0">
                  <a:pos x="13" y="49"/>
                </a:cxn>
                <a:cxn ang="0">
                  <a:pos x="7" y="45"/>
                </a:cxn>
                <a:cxn ang="0">
                  <a:pos x="3" y="36"/>
                </a:cxn>
                <a:cxn ang="0">
                  <a:pos x="0" y="28"/>
                </a:cxn>
                <a:cxn ang="0">
                  <a:pos x="0" y="28"/>
                </a:cxn>
              </a:cxnLst>
              <a:rect l="0" t="0" r="r" b="b"/>
              <a:pathLst>
                <a:path w="28" h="50">
                  <a:moveTo>
                    <a:pt x="0" y="28"/>
                  </a:moveTo>
                  <a:lnTo>
                    <a:pt x="0" y="28"/>
                  </a:lnTo>
                  <a:lnTo>
                    <a:pt x="0" y="18"/>
                  </a:lnTo>
                  <a:lnTo>
                    <a:pt x="1" y="10"/>
                  </a:lnTo>
                  <a:lnTo>
                    <a:pt x="4" y="2"/>
                  </a:lnTo>
                  <a:lnTo>
                    <a:pt x="7" y="1"/>
                  </a:lnTo>
                  <a:lnTo>
                    <a:pt x="10" y="0"/>
                  </a:lnTo>
                  <a:lnTo>
                    <a:pt x="10" y="0"/>
                  </a:lnTo>
                  <a:lnTo>
                    <a:pt x="13" y="0"/>
                  </a:lnTo>
                  <a:lnTo>
                    <a:pt x="16" y="1"/>
                  </a:lnTo>
                  <a:lnTo>
                    <a:pt x="20" y="5"/>
                  </a:lnTo>
                  <a:lnTo>
                    <a:pt x="24" y="12"/>
                  </a:lnTo>
                  <a:lnTo>
                    <a:pt x="27" y="22"/>
                  </a:lnTo>
                  <a:lnTo>
                    <a:pt x="27" y="22"/>
                  </a:lnTo>
                  <a:lnTo>
                    <a:pt x="28" y="32"/>
                  </a:lnTo>
                  <a:lnTo>
                    <a:pt x="27" y="41"/>
                  </a:lnTo>
                  <a:lnTo>
                    <a:pt x="23" y="46"/>
                  </a:lnTo>
                  <a:lnTo>
                    <a:pt x="21" y="49"/>
                  </a:lnTo>
                  <a:lnTo>
                    <a:pt x="18" y="50"/>
                  </a:lnTo>
                  <a:lnTo>
                    <a:pt x="18" y="50"/>
                  </a:lnTo>
                  <a:lnTo>
                    <a:pt x="16" y="50"/>
                  </a:lnTo>
                  <a:lnTo>
                    <a:pt x="13" y="49"/>
                  </a:lnTo>
                  <a:lnTo>
                    <a:pt x="7" y="45"/>
                  </a:lnTo>
                  <a:lnTo>
                    <a:pt x="3" y="36"/>
                  </a:lnTo>
                  <a:lnTo>
                    <a:pt x="0" y="28"/>
                  </a:lnTo>
                  <a:lnTo>
                    <a:pt x="0" y="28"/>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9" name="Freeform 14"/>
            <p:cNvSpPr>
              <a:spLocks/>
            </p:cNvSpPr>
            <p:nvPr/>
          </p:nvSpPr>
          <p:spPr bwMode="auto">
            <a:xfrm>
              <a:off x="556" y="310"/>
              <a:ext cx="52" cy="63"/>
            </a:xfrm>
            <a:custGeom>
              <a:avLst/>
              <a:gdLst/>
              <a:ahLst/>
              <a:cxnLst>
                <a:cxn ang="0">
                  <a:pos x="21" y="60"/>
                </a:cxn>
                <a:cxn ang="0">
                  <a:pos x="21" y="60"/>
                </a:cxn>
                <a:cxn ang="0">
                  <a:pos x="34" y="59"/>
                </a:cxn>
                <a:cxn ang="0">
                  <a:pos x="47" y="59"/>
                </a:cxn>
                <a:cxn ang="0">
                  <a:pos x="47" y="59"/>
                </a:cxn>
                <a:cxn ang="0">
                  <a:pos x="50" y="52"/>
                </a:cxn>
                <a:cxn ang="0">
                  <a:pos x="52" y="42"/>
                </a:cxn>
                <a:cxn ang="0">
                  <a:pos x="52" y="42"/>
                </a:cxn>
                <a:cxn ang="0">
                  <a:pos x="52" y="35"/>
                </a:cxn>
                <a:cxn ang="0">
                  <a:pos x="52" y="28"/>
                </a:cxn>
                <a:cxn ang="0">
                  <a:pos x="51" y="22"/>
                </a:cxn>
                <a:cxn ang="0">
                  <a:pos x="50" y="17"/>
                </a:cxn>
                <a:cxn ang="0">
                  <a:pos x="45" y="11"/>
                </a:cxn>
                <a:cxn ang="0">
                  <a:pos x="43" y="7"/>
                </a:cxn>
                <a:cxn ang="0">
                  <a:pos x="37" y="3"/>
                </a:cxn>
                <a:cxn ang="0">
                  <a:pos x="33" y="1"/>
                </a:cxn>
                <a:cxn ang="0">
                  <a:pos x="33" y="1"/>
                </a:cxn>
                <a:cxn ang="0">
                  <a:pos x="27" y="0"/>
                </a:cxn>
                <a:cxn ang="0">
                  <a:pos x="21" y="1"/>
                </a:cxn>
                <a:cxn ang="0">
                  <a:pos x="17" y="3"/>
                </a:cxn>
                <a:cxn ang="0">
                  <a:pos x="13" y="5"/>
                </a:cxn>
                <a:cxn ang="0">
                  <a:pos x="9" y="10"/>
                </a:cxn>
                <a:cxn ang="0">
                  <a:pos x="6" y="15"/>
                </a:cxn>
                <a:cxn ang="0">
                  <a:pos x="3" y="21"/>
                </a:cxn>
                <a:cxn ang="0">
                  <a:pos x="2" y="28"/>
                </a:cxn>
                <a:cxn ang="0">
                  <a:pos x="2" y="28"/>
                </a:cxn>
                <a:cxn ang="0">
                  <a:pos x="0" y="38"/>
                </a:cxn>
                <a:cxn ang="0">
                  <a:pos x="2" y="48"/>
                </a:cxn>
                <a:cxn ang="0">
                  <a:pos x="6" y="56"/>
                </a:cxn>
                <a:cxn ang="0">
                  <a:pos x="10" y="63"/>
                </a:cxn>
                <a:cxn ang="0">
                  <a:pos x="10" y="63"/>
                </a:cxn>
                <a:cxn ang="0">
                  <a:pos x="21" y="60"/>
                </a:cxn>
                <a:cxn ang="0">
                  <a:pos x="21" y="60"/>
                </a:cxn>
              </a:cxnLst>
              <a:rect l="0" t="0" r="r" b="b"/>
              <a:pathLst>
                <a:path w="52" h="63">
                  <a:moveTo>
                    <a:pt x="21" y="60"/>
                  </a:moveTo>
                  <a:lnTo>
                    <a:pt x="21" y="60"/>
                  </a:lnTo>
                  <a:lnTo>
                    <a:pt x="34" y="59"/>
                  </a:lnTo>
                  <a:lnTo>
                    <a:pt x="47" y="59"/>
                  </a:lnTo>
                  <a:lnTo>
                    <a:pt x="47" y="59"/>
                  </a:lnTo>
                  <a:lnTo>
                    <a:pt x="50" y="52"/>
                  </a:lnTo>
                  <a:lnTo>
                    <a:pt x="52" y="42"/>
                  </a:lnTo>
                  <a:lnTo>
                    <a:pt x="52" y="42"/>
                  </a:lnTo>
                  <a:lnTo>
                    <a:pt x="52" y="35"/>
                  </a:lnTo>
                  <a:lnTo>
                    <a:pt x="52" y="28"/>
                  </a:lnTo>
                  <a:lnTo>
                    <a:pt x="51" y="22"/>
                  </a:lnTo>
                  <a:lnTo>
                    <a:pt x="50" y="17"/>
                  </a:lnTo>
                  <a:lnTo>
                    <a:pt x="45" y="11"/>
                  </a:lnTo>
                  <a:lnTo>
                    <a:pt x="43" y="7"/>
                  </a:lnTo>
                  <a:lnTo>
                    <a:pt x="37" y="3"/>
                  </a:lnTo>
                  <a:lnTo>
                    <a:pt x="33" y="1"/>
                  </a:lnTo>
                  <a:lnTo>
                    <a:pt x="33" y="1"/>
                  </a:lnTo>
                  <a:lnTo>
                    <a:pt x="27" y="0"/>
                  </a:lnTo>
                  <a:lnTo>
                    <a:pt x="21" y="1"/>
                  </a:lnTo>
                  <a:lnTo>
                    <a:pt x="17" y="3"/>
                  </a:lnTo>
                  <a:lnTo>
                    <a:pt x="13" y="5"/>
                  </a:lnTo>
                  <a:lnTo>
                    <a:pt x="9" y="10"/>
                  </a:lnTo>
                  <a:lnTo>
                    <a:pt x="6" y="15"/>
                  </a:lnTo>
                  <a:lnTo>
                    <a:pt x="3" y="21"/>
                  </a:lnTo>
                  <a:lnTo>
                    <a:pt x="2" y="28"/>
                  </a:lnTo>
                  <a:lnTo>
                    <a:pt x="2" y="28"/>
                  </a:lnTo>
                  <a:lnTo>
                    <a:pt x="0" y="38"/>
                  </a:lnTo>
                  <a:lnTo>
                    <a:pt x="2" y="48"/>
                  </a:lnTo>
                  <a:lnTo>
                    <a:pt x="6" y="56"/>
                  </a:lnTo>
                  <a:lnTo>
                    <a:pt x="10" y="63"/>
                  </a:lnTo>
                  <a:lnTo>
                    <a:pt x="10" y="63"/>
                  </a:lnTo>
                  <a:lnTo>
                    <a:pt x="21" y="60"/>
                  </a:lnTo>
                  <a:lnTo>
                    <a:pt x="21" y="6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15"/>
            <p:cNvSpPr>
              <a:spLocks/>
            </p:cNvSpPr>
            <p:nvPr/>
          </p:nvSpPr>
          <p:spPr bwMode="auto">
            <a:xfrm>
              <a:off x="566" y="307"/>
              <a:ext cx="23" cy="39"/>
            </a:xfrm>
            <a:custGeom>
              <a:avLst/>
              <a:gdLst/>
              <a:ahLst/>
              <a:cxnLst>
                <a:cxn ang="0">
                  <a:pos x="2" y="23"/>
                </a:cxn>
                <a:cxn ang="0">
                  <a:pos x="2" y="23"/>
                </a:cxn>
                <a:cxn ang="0">
                  <a:pos x="0" y="14"/>
                </a:cxn>
                <a:cxn ang="0">
                  <a:pos x="2" y="7"/>
                </a:cxn>
                <a:cxn ang="0">
                  <a:pos x="4" y="3"/>
                </a:cxn>
                <a:cxn ang="0">
                  <a:pos x="9" y="0"/>
                </a:cxn>
                <a:cxn ang="0">
                  <a:pos x="9" y="0"/>
                </a:cxn>
                <a:cxn ang="0">
                  <a:pos x="13" y="1"/>
                </a:cxn>
                <a:cxn ang="0">
                  <a:pos x="17" y="4"/>
                </a:cxn>
                <a:cxn ang="0">
                  <a:pos x="20" y="11"/>
                </a:cxn>
                <a:cxn ang="0">
                  <a:pos x="23" y="18"/>
                </a:cxn>
                <a:cxn ang="0">
                  <a:pos x="23" y="18"/>
                </a:cxn>
                <a:cxn ang="0">
                  <a:pos x="23" y="25"/>
                </a:cxn>
                <a:cxn ang="0">
                  <a:pos x="21" y="32"/>
                </a:cxn>
                <a:cxn ang="0">
                  <a:pos x="18" y="37"/>
                </a:cxn>
                <a:cxn ang="0">
                  <a:pos x="16" y="39"/>
                </a:cxn>
                <a:cxn ang="0">
                  <a:pos x="16" y="39"/>
                </a:cxn>
                <a:cxn ang="0">
                  <a:pos x="10" y="38"/>
                </a:cxn>
                <a:cxn ang="0">
                  <a:pos x="7" y="35"/>
                </a:cxn>
                <a:cxn ang="0">
                  <a:pos x="3" y="30"/>
                </a:cxn>
                <a:cxn ang="0">
                  <a:pos x="2" y="23"/>
                </a:cxn>
                <a:cxn ang="0">
                  <a:pos x="2" y="23"/>
                </a:cxn>
              </a:cxnLst>
              <a:rect l="0" t="0" r="r" b="b"/>
              <a:pathLst>
                <a:path w="23" h="39">
                  <a:moveTo>
                    <a:pt x="2" y="23"/>
                  </a:moveTo>
                  <a:lnTo>
                    <a:pt x="2" y="23"/>
                  </a:lnTo>
                  <a:lnTo>
                    <a:pt x="0" y="14"/>
                  </a:lnTo>
                  <a:lnTo>
                    <a:pt x="2" y="7"/>
                  </a:lnTo>
                  <a:lnTo>
                    <a:pt x="4" y="3"/>
                  </a:lnTo>
                  <a:lnTo>
                    <a:pt x="9" y="0"/>
                  </a:lnTo>
                  <a:lnTo>
                    <a:pt x="9" y="0"/>
                  </a:lnTo>
                  <a:lnTo>
                    <a:pt x="13" y="1"/>
                  </a:lnTo>
                  <a:lnTo>
                    <a:pt x="17" y="4"/>
                  </a:lnTo>
                  <a:lnTo>
                    <a:pt x="20" y="11"/>
                  </a:lnTo>
                  <a:lnTo>
                    <a:pt x="23" y="18"/>
                  </a:lnTo>
                  <a:lnTo>
                    <a:pt x="23" y="18"/>
                  </a:lnTo>
                  <a:lnTo>
                    <a:pt x="23" y="25"/>
                  </a:lnTo>
                  <a:lnTo>
                    <a:pt x="21" y="32"/>
                  </a:lnTo>
                  <a:lnTo>
                    <a:pt x="18" y="37"/>
                  </a:lnTo>
                  <a:lnTo>
                    <a:pt x="16" y="39"/>
                  </a:lnTo>
                  <a:lnTo>
                    <a:pt x="16" y="39"/>
                  </a:lnTo>
                  <a:lnTo>
                    <a:pt x="10" y="38"/>
                  </a:lnTo>
                  <a:lnTo>
                    <a:pt x="7" y="35"/>
                  </a:lnTo>
                  <a:lnTo>
                    <a:pt x="3" y="30"/>
                  </a:lnTo>
                  <a:lnTo>
                    <a:pt x="2" y="23"/>
                  </a:lnTo>
                  <a:lnTo>
                    <a:pt x="2" y="23"/>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16"/>
            <p:cNvSpPr>
              <a:spLocks/>
            </p:cNvSpPr>
            <p:nvPr/>
          </p:nvSpPr>
          <p:spPr bwMode="auto">
            <a:xfrm>
              <a:off x="315" y="480"/>
              <a:ext cx="431" cy="268"/>
            </a:xfrm>
            <a:custGeom>
              <a:avLst/>
              <a:gdLst/>
              <a:ahLst/>
              <a:cxnLst>
                <a:cxn ang="0">
                  <a:pos x="9" y="29"/>
                </a:cxn>
                <a:cxn ang="0">
                  <a:pos x="5" y="54"/>
                </a:cxn>
                <a:cxn ang="0">
                  <a:pos x="0" y="92"/>
                </a:cxn>
                <a:cxn ang="0">
                  <a:pos x="3" y="137"/>
                </a:cxn>
                <a:cxn ang="0">
                  <a:pos x="13" y="172"/>
                </a:cxn>
                <a:cxn ang="0">
                  <a:pos x="23" y="194"/>
                </a:cxn>
                <a:cxn ang="0">
                  <a:pos x="38" y="213"/>
                </a:cxn>
                <a:cxn ang="0">
                  <a:pos x="58" y="229"/>
                </a:cxn>
                <a:cxn ang="0">
                  <a:pos x="82" y="240"/>
                </a:cxn>
                <a:cxn ang="0">
                  <a:pos x="114" y="246"/>
                </a:cxn>
                <a:cxn ang="0">
                  <a:pos x="152" y="246"/>
                </a:cxn>
                <a:cxn ang="0">
                  <a:pos x="198" y="239"/>
                </a:cxn>
                <a:cxn ang="0">
                  <a:pos x="229" y="229"/>
                </a:cxn>
                <a:cxn ang="0">
                  <a:pos x="315" y="172"/>
                </a:cxn>
                <a:cxn ang="0">
                  <a:pos x="340" y="209"/>
                </a:cxn>
                <a:cxn ang="0">
                  <a:pos x="357" y="240"/>
                </a:cxn>
                <a:cxn ang="0">
                  <a:pos x="364" y="261"/>
                </a:cxn>
                <a:cxn ang="0">
                  <a:pos x="364" y="268"/>
                </a:cxn>
                <a:cxn ang="0">
                  <a:pos x="378" y="268"/>
                </a:cxn>
                <a:cxn ang="0">
                  <a:pos x="398" y="263"/>
                </a:cxn>
                <a:cxn ang="0">
                  <a:pos x="420" y="249"/>
                </a:cxn>
                <a:cxn ang="0">
                  <a:pos x="431" y="236"/>
                </a:cxn>
                <a:cxn ang="0">
                  <a:pos x="415" y="230"/>
                </a:cxn>
                <a:cxn ang="0">
                  <a:pos x="398" y="227"/>
                </a:cxn>
                <a:cxn ang="0">
                  <a:pos x="378" y="229"/>
                </a:cxn>
                <a:cxn ang="0">
                  <a:pos x="374" y="210"/>
                </a:cxn>
                <a:cxn ang="0">
                  <a:pos x="357" y="171"/>
                </a:cxn>
                <a:cxn ang="0">
                  <a:pos x="344" y="151"/>
                </a:cxn>
                <a:cxn ang="0">
                  <a:pos x="327" y="134"/>
                </a:cxn>
                <a:cxn ang="0">
                  <a:pos x="307" y="124"/>
                </a:cxn>
                <a:cxn ang="0">
                  <a:pos x="284" y="123"/>
                </a:cxn>
                <a:cxn ang="0">
                  <a:pos x="269" y="0"/>
                </a:cxn>
                <a:cxn ang="0">
                  <a:pos x="264" y="5"/>
                </a:cxn>
                <a:cxn ang="0">
                  <a:pos x="230" y="24"/>
                </a:cxn>
                <a:cxn ang="0">
                  <a:pos x="200" y="37"/>
                </a:cxn>
                <a:cxn ang="0">
                  <a:pos x="164" y="46"/>
                </a:cxn>
                <a:cxn ang="0">
                  <a:pos x="119" y="50"/>
                </a:cxn>
                <a:cxn ang="0">
                  <a:pos x="67" y="44"/>
                </a:cxn>
                <a:cxn ang="0">
                  <a:pos x="9" y="29"/>
                </a:cxn>
              </a:cxnLst>
              <a:rect l="0" t="0" r="r" b="b"/>
              <a:pathLst>
                <a:path w="431" h="268">
                  <a:moveTo>
                    <a:pt x="9" y="29"/>
                  </a:moveTo>
                  <a:lnTo>
                    <a:pt x="9" y="29"/>
                  </a:lnTo>
                  <a:lnTo>
                    <a:pt x="6" y="40"/>
                  </a:lnTo>
                  <a:lnTo>
                    <a:pt x="5" y="54"/>
                  </a:lnTo>
                  <a:lnTo>
                    <a:pt x="2" y="72"/>
                  </a:lnTo>
                  <a:lnTo>
                    <a:pt x="0" y="92"/>
                  </a:lnTo>
                  <a:lnTo>
                    <a:pt x="2" y="115"/>
                  </a:lnTo>
                  <a:lnTo>
                    <a:pt x="3" y="137"/>
                  </a:lnTo>
                  <a:lnTo>
                    <a:pt x="9" y="161"/>
                  </a:lnTo>
                  <a:lnTo>
                    <a:pt x="13" y="172"/>
                  </a:lnTo>
                  <a:lnTo>
                    <a:pt x="17" y="184"/>
                  </a:lnTo>
                  <a:lnTo>
                    <a:pt x="23" y="194"/>
                  </a:lnTo>
                  <a:lnTo>
                    <a:pt x="30" y="203"/>
                  </a:lnTo>
                  <a:lnTo>
                    <a:pt x="38" y="213"/>
                  </a:lnTo>
                  <a:lnTo>
                    <a:pt x="47" y="222"/>
                  </a:lnTo>
                  <a:lnTo>
                    <a:pt x="58" y="229"/>
                  </a:lnTo>
                  <a:lnTo>
                    <a:pt x="69" y="234"/>
                  </a:lnTo>
                  <a:lnTo>
                    <a:pt x="82" y="240"/>
                  </a:lnTo>
                  <a:lnTo>
                    <a:pt x="98" y="244"/>
                  </a:lnTo>
                  <a:lnTo>
                    <a:pt x="114" y="246"/>
                  </a:lnTo>
                  <a:lnTo>
                    <a:pt x="133" y="247"/>
                  </a:lnTo>
                  <a:lnTo>
                    <a:pt x="152" y="246"/>
                  </a:lnTo>
                  <a:lnTo>
                    <a:pt x="174" y="244"/>
                  </a:lnTo>
                  <a:lnTo>
                    <a:pt x="198" y="239"/>
                  </a:lnTo>
                  <a:lnTo>
                    <a:pt x="223" y="233"/>
                  </a:lnTo>
                  <a:lnTo>
                    <a:pt x="229" y="229"/>
                  </a:lnTo>
                  <a:lnTo>
                    <a:pt x="315" y="172"/>
                  </a:lnTo>
                  <a:lnTo>
                    <a:pt x="315" y="172"/>
                  </a:lnTo>
                  <a:lnTo>
                    <a:pt x="323" y="184"/>
                  </a:lnTo>
                  <a:lnTo>
                    <a:pt x="340" y="209"/>
                  </a:lnTo>
                  <a:lnTo>
                    <a:pt x="348" y="225"/>
                  </a:lnTo>
                  <a:lnTo>
                    <a:pt x="357" y="240"/>
                  </a:lnTo>
                  <a:lnTo>
                    <a:pt x="362" y="254"/>
                  </a:lnTo>
                  <a:lnTo>
                    <a:pt x="364" y="261"/>
                  </a:lnTo>
                  <a:lnTo>
                    <a:pt x="364" y="268"/>
                  </a:lnTo>
                  <a:lnTo>
                    <a:pt x="364" y="268"/>
                  </a:lnTo>
                  <a:lnTo>
                    <a:pt x="371" y="268"/>
                  </a:lnTo>
                  <a:lnTo>
                    <a:pt x="378" y="268"/>
                  </a:lnTo>
                  <a:lnTo>
                    <a:pt x="386" y="267"/>
                  </a:lnTo>
                  <a:lnTo>
                    <a:pt x="398" y="263"/>
                  </a:lnTo>
                  <a:lnTo>
                    <a:pt x="409" y="257"/>
                  </a:lnTo>
                  <a:lnTo>
                    <a:pt x="420" y="249"/>
                  </a:lnTo>
                  <a:lnTo>
                    <a:pt x="431" y="236"/>
                  </a:lnTo>
                  <a:lnTo>
                    <a:pt x="431" y="236"/>
                  </a:lnTo>
                  <a:lnTo>
                    <a:pt x="426" y="234"/>
                  </a:lnTo>
                  <a:lnTo>
                    <a:pt x="415" y="230"/>
                  </a:lnTo>
                  <a:lnTo>
                    <a:pt x="408" y="229"/>
                  </a:lnTo>
                  <a:lnTo>
                    <a:pt x="398" y="227"/>
                  </a:lnTo>
                  <a:lnTo>
                    <a:pt x="388" y="227"/>
                  </a:lnTo>
                  <a:lnTo>
                    <a:pt x="378" y="229"/>
                  </a:lnTo>
                  <a:lnTo>
                    <a:pt x="378" y="229"/>
                  </a:lnTo>
                  <a:lnTo>
                    <a:pt x="374" y="210"/>
                  </a:lnTo>
                  <a:lnTo>
                    <a:pt x="367" y="192"/>
                  </a:lnTo>
                  <a:lnTo>
                    <a:pt x="357" y="171"/>
                  </a:lnTo>
                  <a:lnTo>
                    <a:pt x="351" y="161"/>
                  </a:lnTo>
                  <a:lnTo>
                    <a:pt x="344" y="151"/>
                  </a:lnTo>
                  <a:lnTo>
                    <a:pt x="336" y="141"/>
                  </a:lnTo>
                  <a:lnTo>
                    <a:pt x="327" y="134"/>
                  </a:lnTo>
                  <a:lnTo>
                    <a:pt x="317" y="129"/>
                  </a:lnTo>
                  <a:lnTo>
                    <a:pt x="307" y="124"/>
                  </a:lnTo>
                  <a:lnTo>
                    <a:pt x="296" y="123"/>
                  </a:lnTo>
                  <a:lnTo>
                    <a:pt x="284" y="123"/>
                  </a:lnTo>
                  <a:lnTo>
                    <a:pt x="234" y="163"/>
                  </a:lnTo>
                  <a:lnTo>
                    <a:pt x="269" y="0"/>
                  </a:lnTo>
                  <a:lnTo>
                    <a:pt x="269" y="0"/>
                  </a:lnTo>
                  <a:lnTo>
                    <a:pt x="264" y="5"/>
                  </a:lnTo>
                  <a:lnTo>
                    <a:pt x="251" y="13"/>
                  </a:lnTo>
                  <a:lnTo>
                    <a:pt x="230" y="24"/>
                  </a:lnTo>
                  <a:lnTo>
                    <a:pt x="216" y="31"/>
                  </a:lnTo>
                  <a:lnTo>
                    <a:pt x="200" y="37"/>
                  </a:lnTo>
                  <a:lnTo>
                    <a:pt x="183" y="41"/>
                  </a:lnTo>
                  <a:lnTo>
                    <a:pt x="164" y="46"/>
                  </a:lnTo>
                  <a:lnTo>
                    <a:pt x="143" y="48"/>
                  </a:lnTo>
                  <a:lnTo>
                    <a:pt x="119" y="50"/>
                  </a:lnTo>
                  <a:lnTo>
                    <a:pt x="93" y="48"/>
                  </a:lnTo>
                  <a:lnTo>
                    <a:pt x="67" y="44"/>
                  </a:lnTo>
                  <a:lnTo>
                    <a:pt x="38" y="38"/>
                  </a:lnTo>
                  <a:lnTo>
                    <a:pt x="9" y="29"/>
                  </a:lnTo>
                  <a:lnTo>
                    <a:pt x="9" y="29"/>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17"/>
            <p:cNvSpPr>
              <a:spLocks/>
            </p:cNvSpPr>
            <p:nvPr/>
          </p:nvSpPr>
          <p:spPr bwMode="auto">
            <a:xfrm>
              <a:off x="556" y="672"/>
              <a:ext cx="147" cy="157"/>
            </a:xfrm>
            <a:custGeom>
              <a:avLst/>
              <a:gdLst/>
              <a:ahLst/>
              <a:cxnLst>
                <a:cxn ang="0">
                  <a:pos x="0" y="21"/>
                </a:cxn>
                <a:cxn ang="0">
                  <a:pos x="0" y="21"/>
                </a:cxn>
                <a:cxn ang="0">
                  <a:pos x="10" y="27"/>
                </a:cxn>
                <a:cxn ang="0">
                  <a:pos x="20" y="34"/>
                </a:cxn>
                <a:cxn ang="0">
                  <a:pos x="31" y="44"/>
                </a:cxn>
                <a:cxn ang="0">
                  <a:pos x="37" y="51"/>
                </a:cxn>
                <a:cxn ang="0">
                  <a:pos x="43" y="59"/>
                </a:cxn>
                <a:cxn ang="0">
                  <a:pos x="47" y="69"/>
                </a:cxn>
                <a:cxn ang="0">
                  <a:pos x="52" y="81"/>
                </a:cxn>
                <a:cxn ang="0">
                  <a:pos x="55" y="93"/>
                </a:cxn>
                <a:cxn ang="0">
                  <a:pos x="58" y="107"/>
                </a:cxn>
                <a:cxn ang="0">
                  <a:pos x="59" y="123"/>
                </a:cxn>
                <a:cxn ang="0">
                  <a:pos x="59" y="140"/>
                </a:cxn>
                <a:cxn ang="0">
                  <a:pos x="59" y="140"/>
                </a:cxn>
                <a:cxn ang="0">
                  <a:pos x="62" y="143"/>
                </a:cxn>
                <a:cxn ang="0">
                  <a:pos x="72" y="148"/>
                </a:cxn>
                <a:cxn ang="0">
                  <a:pos x="81" y="151"/>
                </a:cxn>
                <a:cxn ang="0">
                  <a:pos x="89" y="152"/>
                </a:cxn>
                <a:cxn ang="0">
                  <a:pos x="100" y="155"/>
                </a:cxn>
                <a:cxn ang="0">
                  <a:pos x="113" y="155"/>
                </a:cxn>
                <a:cxn ang="0">
                  <a:pos x="113" y="155"/>
                </a:cxn>
                <a:cxn ang="0">
                  <a:pos x="124" y="157"/>
                </a:cxn>
                <a:cxn ang="0">
                  <a:pos x="134" y="157"/>
                </a:cxn>
                <a:cxn ang="0">
                  <a:pos x="143" y="155"/>
                </a:cxn>
                <a:cxn ang="0">
                  <a:pos x="145" y="154"/>
                </a:cxn>
                <a:cxn ang="0">
                  <a:pos x="147" y="152"/>
                </a:cxn>
                <a:cxn ang="0">
                  <a:pos x="147" y="150"/>
                </a:cxn>
                <a:cxn ang="0">
                  <a:pos x="144" y="147"/>
                </a:cxn>
                <a:cxn ang="0">
                  <a:pos x="138" y="143"/>
                </a:cxn>
                <a:cxn ang="0">
                  <a:pos x="130" y="137"/>
                </a:cxn>
                <a:cxn ang="0">
                  <a:pos x="102" y="124"/>
                </a:cxn>
                <a:cxn ang="0">
                  <a:pos x="102" y="124"/>
                </a:cxn>
                <a:cxn ang="0">
                  <a:pos x="93" y="105"/>
                </a:cxn>
                <a:cxn ang="0">
                  <a:pos x="85" y="85"/>
                </a:cxn>
                <a:cxn ang="0">
                  <a:pos x="74" y="62"/>
                </a:cxn>
                <a:cxn ang="0">
                  <a:pos x="61" y="40"/>
                </a:cxn>
                <a:cxn ang="0">
                  <a:pos x="48" y="20"/>
                </a:cxn>
                <a:cxn ang="0">
                  <a:pos x="43" y="11"/>
                </a:cxn>
                <a:cxn ang="0">
                  <a:pos x="35" y="6"/>
                </a:cxn>
                <a:cxn ang="0">
                  <a:pos x="30" y="2"/>
                </a:cxn>
                <a:cxn ang="0">
                  <a:pos x="24" y="0"/>
                </a:cxn>
                <a:cxn ang="0">
                  <a:pos x="0" y="21"/>
                </a:cxn>
              </a:cxnLst>
              <a:rect l="0" t="0" r="r" b="b"/>
              <a:pathLst>
                <a:path w="147" h="157">
                  <a:moveTo>
                    <a:pt x="0" y="21"/>
                  </a:moveTo>
                  <a:lnTo>
                    <a:pt x="0" y="21"/>
                  </a:lnTo>
                  <a:lnTo>
                    <a:pt x="10" y="27"/>
                  </a:lnTo>
                  <a:lnTo>
                    <a:pt x="20" y="34"/>
                  </a:lnTo>
                  <a:lnTo>
                    <a:pt x="31" y="44"/>
                  </a:lnTo>
                  <a:lnTo>
                    <a:pt x="37" y="51"/>
                  </a:lnTo>
                  <a:lnTo>
                    <a:pt x="43" y="59"/>
                  </a:lnTo>
                  <a:lnTo>
                    <a:pt x="47" y="69"/>
                  </a:lnTo>
                  <a:lnTo>
                    <a:pt x="52" y="81"/>
                  </a:lnTo>
                  <a:lnTo>
                    <a:pt x="55" y="93"/>
                  </a:lnTo>
                  <a:lnTo>
                    <a:pt x="58" y="107"/>
                  </a:lnTo>
                  <a:lnTo>
                    <a:pt x="59" y="123"/>
                  </a:lnTo>
                  <a:lnTo>
                    <a:pt x="59" y="140"/>
                  </a:lnTo>
                  <a:lnTo>
                    <a:pt x="59" y="140"/>
                  </a:lnTo>
                  <a:lnTo>
                    <a:pt x="62" y="143"/>
                  </a:lnTo>
                  <a:lnTo>
                    <a:pt x="72" y="148"/>
                  </a:lnTo>
                  <a:lnTo>
                    <a:pt x="81" y="151"/>
                  </a:lnTo>
                  <a:lnTo>
                    <a:pt x="89" y="152"/>
                  </a:lnTo>
                  <a:lnTo>
                    <a:pt x="100" y="155"/>
                  </a:lnTo>
                  <a:lnTo>
                    <a:pt x="113" y="155"/>
                  </a:lnTo>
                  <a:lnTo>
                    <a:pt x="113" y="155"/>
                  </a:lnTo>
                  <a:lnTo>
                    <a:pt x="124" y="157"/>
                  </a:lnTo>
                  <a:lnTo>
                    <a:pt x="134" y="157"/>
                  </a:lnTo>
                  <a:lnTo>
                    <a:pt x="143" y="155"/>
                  </a:lnTo>
                  <a:lnTo>
                    <a:pt x="145" y="154"/>
                  </a:lnTo>
                  <a:lnTo>
                    <a:pt x="147" y="152"/>
                  </a:lnTo>
                  <a:lnTo>
                    <a:pt x="147" y="150"/>
                  </a:lnTo>
                  <a:lnTo>
                    <a:pt x="144" y="147"/>
                  </a:lnTo>
                  <a:lnTo>
                    <a:pt x="138" y="143"/>
                  </a:lnTo>
                  <a:lnTo>
                    <a:pt x="130" y="137"/>
                  </a:lnTo>
                  <a:lnTo>
                    <a:pt x="102" y="124"/>
                  </a:lnTo>
                  <a:lnTo>
                    <a:pt x="102" y="124"/>
                  </a:lnTo>
                  <a:lnTo>
                    <a:pt x="93" y="105"/>
                  </a:lnTo>
                  <a:lnTo>
                    <a:pt x="85" y="85"/>
                  </a:lnTo>
                  <a:lnTo>
                    <a:pt x="74" y="62"/>
                  </a:lnTo>
                  <a:lnTo>
                    <a:pt x="61" y="40"/>
                  </a:lnTo>
                  <a:lnTo>
                    <a:pt x="48" y="20"/>
                  </a:lnTo>
                  <a:lnTo>
                    <a:pt x="43" y="11"/>
                  </a:lnTo>
                  <a:lnTo>
                    <a:pt x="35" y="6"/>
                  </a:lnTo>
                  <a:lnTo>
                    <a:pt x="30" y="2"/>
                  </a:lnTo>
                  <a:lnTo>
                    <a:pt x="24" y="0"/>
                  </a:lnTo>
                  <a:lnTo>
                    <a:pt x="0" y="21"/>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18"/>
            <p:cNvSpPr>
              <a:spLocks/>
            </p:cNvSpPr>
            <p:nvPr/>
          </p:nvSpPr>
          <p:spPr bwMode="auto">
            <a:xfrm>
              <a:off x="489" y="471"/>
              <a:ext cx="155" cy="143"/>
            </a:xfrm>
            <a:custGeom>
              <a:avLst/>
              <a:gdLst/>
              <a:ahLst/>
              <a:cxnLst>
                <a:cxn ang="0">
                  <a:pos x="26" y="101"/>
                </a:cxn>
                <a:cxn ang="0">
                  <a:pos x="26" y="101"/>
                </a:cxn>
                <a:cxn ang="0">
                  <a:pos x="32" y="102"/>
                </a:cxn>
                <a:cxn ang="0">
                  <a:pos x="46" y="107"/>
                </a:cxn>
                <a:cxn ang="0">
                  <a:pos x="66" y="111"/>
                </a:cxn>
                <a:cxn ang="0">
                  <a:pos x="77" y="112"/>
                </a:cxn>
                <a:cxn ang="0">
                  <a:pos x="87" y="114"/>
                </a:cxn>
                <a:cxn ang="0">
                  <a:pos x="97" y="112"/>
                </a:cxn>
                <a:cxn ang="0">
                  <a:pos x="107" y="110"/>
                </a:cxn>
                <a:cxn ang="0">
                  <a:pos x="115" y="105"/>
                </a:cxn>
                <a:cxn ang="0">
                  <a:pos x="121" y="98"/>
                </a:cxn>
                <a:cxn ang="0">
                  <a:pos x="125" y="88"/>
                </a:cxn>
                <a:cxn ang="0">
                  <a:pos x="126" y="76"/>
                </a:cxn>
                <a:cxn ang="0">
                  <a:pos x="125" y="60"/>
                </a:cxn>
                <a:cxn ang="0">
                  <a:pos x="119" y="40"/>
                </a:cxn>
                <a:cxn ang="0">
                  <a:pos x="119" y="40"/>
                </a:cxn>
                <a:cxn ang="0">
                  <a:pos x="114" y="40"/>
                </a:cxn>
                <a:cxn ang="0">
                  <a:pos x="108" y="40"/>
                </a:cxn>
                <a:cxn ang="0">
                  <a:pos x="104" y="38"/>
                </a:cxn>
                <a:cxn ang="0">
                  <a:pos x="102" y="36"/>
                </a:cxn>
                <a:cxn ang="0">
                  <a:pos x="101" y="33"/>
                </a:cxn>
                <a:cxn ang="0">
                  <a:pos x="101" y="31"/>
                </a:cxn>
                <a:cxn ang="0">
                  <a:pos x="102" y="26"/>
                </a:cxn>
                <a:cxn ang="0">
                  <a:pos x="108" y="16"/>
                </a:cxn>
                <a:cxn ang="0">
                  <a:pos x="121" y="2"/>
                </a:cxn>
                <a:cxn ang="0">
                  <a:pos x="121" y="2"/>
                </a:cxn>
                <a:cxn ang="0">
                  <a:pos x="129" y="1"/>
                </a:cxn>
                <a:cxn ang="0">
                  <a:pos x="136" y="0"/>
                </a:cxn>
                <a:cxn ang="0">
                  <a:pos x="145" y="0"/>
                </a:cxn>
                <a:cxn ang="0">
                  <a:pos x="149" y="0"/>
                </a:cxn>
                <a:cxn ang="0">
                  <a:pos x="152" y="1"/>
                </a:cxn>
                <a:cxn ang="0">
                  <a:pos x="153" y="4"/>
                </a:cxn>
                <a:cxn ang="0">
                  <a:pos x="155" y="7"/>
                </a:cxn>
                <a:cxn ang="0">
                  <a:pos x="155" y="11"/>
                </a:cxn>
                <a:cxn ang="0">
                  <a:pos x="153" y="16"/>
                </a:cxn>
                <a:cxn ang="0">
                  <a:pos x="150" y="24"/>
                </a:cxn>
                <a:cxn ang="0">
                  <a:pos x="146" y="32"/>
                </a:cxn>
                <a:cxn ang="0">
                  <a:pos x="146" y="32"/>
                </a:cxn>
                <a:cxn ang="0">
                  <a:pos x="149" y="42"/>
                </a:cxn>
                <a:cxn ang="0">
                  <a:pos x="150" y="53"/>
                </a:cxn>
                <a:cxn ang="0">
                  <a:pos x="152" y="67"/>
                </a:cxn>
                <a:cxn ang="0">
                  <a:pos x="150" y="83"/>
                </a:cxn>
                <a:cxn ang="0">
                  <a:pos x="148" y="91"/>
                </a:cxn>
                <a:cxn ang="0">
                  <a:pos x="145" y="100"/>
                </a:cxn>
                <a:cxn ang="0">
                  <a:pos x="141" y="108"/>
                </a:cxn>
                <a:cxn ang="0">
                  <a:pos x="135" y="115"/>
                </a:cxn>
                <a:cxn ang="0">
                  <a:pos x="126" y="124"/>
                </a:cxn>
                <a:cxn ang="0">
                  <a:pos x="118" y="132"/>
                </a:cxn>
                <a:cxn ang="0">
                  <a:pos x="118" y="132"/>
                </a:cxn>
                <a:cxn ang="0">
                  <a:pos x="101" y="136"/>
                </a:cxn>
                <a:cxn ang="0">
                  <a:pos x="84" y="139"/>
                </a:cxn>
                <a:cxn ang="0">
                  <a:pos x="63" y="142"/>
                </a:cxn>
                <a:cxn ang="0">
                  <a:pos x="42" y="143"/>
                </a:cxn>
                <a:cxn ang="0">
                  <a:pos x="32" y="143"/>
                </a:cxn>
                <a:cxn ang="0">
                  <a:pos x="24" y="143"/>
                </a:cxn>
                <a:cxn ang="0">
                  <a:pos x="15" y="141"/>
                </a:cxn>
                <a:cxn ang="0">
                  <a:pos x="8" y="138"/>
                </a:cxn>
                <a:cxn ang="0">
                  <a:pos x="4" y="133"/>
                </a:cxn>
                <a:cxn ang="0">
                  <a:pos x="0" y="128"/>
                </a:cxn>
                <a:cxn ang="0">
                  <a:pos x="26" y="101"/>
                </a:cxn>
              </a:cxnLst>
              <a:rect l="0" t="0" r="r" b="b"/>
              <a:pathLst>
                <a:path w="155" h="143">
                  <a:moveTo>
                    <a:pt x="26" y="101"/>
                  </a:moveTo>
                  <a:lnTo>
                    <a:pt x="26" y="101"/>
                  </a:lnTo>
                  <a:lnTo>
                    <a:pt x="32" y="102"/>
                  </a:lnTo>
                  <a:lnTo>
                    <a:pt x="46" y="107"/>
                  </a:lnTo>
                  <a:lnTo>
                    <a:pt x="66" y="111"/>
                  </a:lnTo>
                  <a:lnTo>
                    <a:pt x="77" y="112"/>
                  </a:lnTo>
                  <a:lnTo>
                    <a:pt x="87" y="114"/>
                  </a:lnTo>
                  <a:lnTo>
                    <a:pt x="97" y="112"/>
                  </a:lnTo>
                  <a:lnTo>
                    <a:pt x="107" y="110"/>
                  </a:lnTo>
                  <a:lnTo>
                    <a:pt x="115" y="105"/>
                  </a:lnTo>
                  <a:lnTo>
                    <a:pt x="121" y="98"/>
                  </a:lnTo>
                  <a:lnTo>
                    <a:pt x="125" y="88"/>
                  </a:lnTo>
                  <a:lnTo>
                    <a:pt x="126" y="76"/>
                  </a:lnTo>
                  <a:lnTo>
                    <a:pt x="125" y="60"/>
                  </a:lnTo>
                  <a:lnTo>
                    <a:pt x="119" y="40"/>
                  </a:lnTo>
                  <a:lnTo>
                    <a:pt x="119" y="40"/>
                  </a:lnTo>
                  <a:lnTo>
                    <a:pt x="114" y="40"/>
                  </a:lnTo>
                  <a:lnTo>
                    <a:pt x="108" y="40"/>
                  </a:lnTo>
                  <a:lnTo>
                    <a:pt x="104" y="38"/>
                  </a:lnTo>
                  <a:lnTo>
                    <a:pt x="102" y="36"/>
                  </a:lnTo>
                  <a:lnTo>
                    <a:pt x="101" y="33"/>
                  </a:lnTo>
                  <a:lnTo>
                    <a:pt x="101" y="31"/>
                  </a:lnTo>
                  <a:lnTo>
                    <a:pt x="102" y="26"/>
                  </a:lnTo>
                  <a:lnTo>
                    <a:pt x="108" y="16"/>
                  </a:lnTo>
                  <a:lnTo>
                    <a:pt x="121" y="2"/>
                  </a:lnTo>
                  <a:lnTo>
                    <a:pt x="121" y="2"/>
                  </a:lnTo>
                  <a:lnTo>
                    <a:pt x="129" y="1"/>
                  </a:lnTo>
                  <a:lnTo>
                    <a:pt x="136" y="0"/>
                  </a:lnTo>
                  <a:lnTo>
                    <a:pt x="145" y="0"/>
                  </a:lnTo>
                  <a:lnTo>
                    <a:pt x="149" y="0"/>
                  </a:lnTo>
                  <a:lnTo>
                    <a:pt x="152" y="1"/>
                  </a:lnTo>
                  <a:lnTo>
                    <a:pt x="153" y="4"/>
                  </a:lnTo>
                  <a:lnTo>
                    <a:pt x="155" y="7"/>
                  </a:lnTo>
                  <a:lnTo>
                    <a:pt x="155" y="11"/>
                  </a:lnTo>
                  <a:lnTo>
                    <a:pt x="153" y="16"/>
                  </a:lnTo>
                  <a:lnTo>
                    <a:pt x="150" y="24"/>
                  </a:lnTo>
                  <a:lnTo>
                    <a:pt x="146" y="32"/>
                  </a:lnTo>
                  <a:lnTo>
                    <a:pt x="146" y="32"/>
                  </a:lnTo>
                  <a:lnTo>
                    <a:pt x="149" y="42"/>
                  </a:lnTo>
                  <a:lnTo>
                    <a:pt x="150" y="53"/>
                  </a:lnTo>
                  <a:lnTo>
                    <a:pt x="152" y="67"/>
                  </a:lnTo>
                  <a:lnTo>
                    <a:pt x="150" y="83"/>
                  </a:lnTo>
                  <a:lnTo>
                    <a:pt x="148" y="91"/>
                  </a:lnTo>
                  <a:lnTo>
                    <a:pt x="145" y="100"/>
                  </a:lnTo>
                  <a:lnTo>
                    <a:pt x="141" y="108"/>
                  </a:lnTo>
                  <a:lnTo>
                    <a:pt x="135" y="115"/>
                  </a:lnTo>
                  <a:lnTo>
                    <a:pt x="126" y="124"/>
                  </a:lnTo>
                  <a:lnTo>
                    <a:pt x="118" y="132"/>
                  </a:lnTo>
                  <a:lnTo>
                    <a:pt x="118" y="132"/>
                  </a:lnTo>
                  <a:lnTo>
                    <a:pt x="101" y="136"/>
                  </a:lnTo>
                  <a:lnTo>
                    <a:pt x="84" y="139"/>
                  </a:lnTo>
                  <a:lnTo>
                    <a:pt x="63" y="142"/>
                  </a:lnTo>
                  <a:lnTo>
                    <a:pt x="42" y="143"/>
                  </a:lnTo>
                  <a:lnTo>
                    <a:pt x="32" y="143"/>
                  </a:lnTo>
                  <a:lnTo>
                    <a:pt x="24" y="143"/>
                  </a:lnTo>
                  <a:lnTo>
                    <a:pt x="15" y="141"/>
                  </a:lnTo>
                  <a:lnTo>
                    <a:pt x="8" y="138"/>
                  </a:lnTo>
                  <a:lnTo>
                    <a:pt x="4" y="133"/>
                  </a:lnTo>
                  <a:lnTo>
                    <a:pt x="0" y="128"/>
                  </a:lnTo>
                  <a:lnTo>
                    <a:pt x="26" y="101"/>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 name="Freeform 19"/>
            <p:cNvSpPr>
              <a:spLocks/>
            </p:cNvSpPr>
            <p:nvPr/>
          </p:nvSpPr>
          <p:spPr bwMode="auto">
            <a:xfrm>
              <a:off x="180" y="280"/>
              <a:ext cx="173" cy="313"/>
            </a:xfrm>
            <a:custGeom>
              <a:avLst/>
              <a:gdLst/>
              <a:ahLst/>
              <a:cxnLst>
                <a:cxn ang="0">
                  <a:pos x="144" y="254"/>
                </a:cxn>
                <a:cxn ang="0">
                  <a:pos x="144" y="254"/>
                </a:cxn>
                <a:cxn ang="0">
                  <a:pos x="87" y="223"/>
                </a:cxn>
                <a:cxn ang="0">
                  <a:pos x="49" y="199"/>
                </a:cxn>
                <a:cxn ang="0">
                  <a:pos x="37" y="192"/>
                </a:cxn>
                <a:cxn ang="0">
                  <a:pos x="31" y="188"/>
                </a:cxn>
                <a:cxn ang="0">
                  <a:pos x="31" y="188"/>
                </a:cxn>
                <a:cxn ang="0">
                  <a:pos x="30" y="167"/>
                </a:cxn>
                <a:cxn ang="0">
                  <a:pos x="28" y="147"/>
                </a:cxn>
                <a:cxn ang="0">
                  <a:pos x="28" y="121"/>
                </a:cxn>
                <a:cxn ang="0">
                  <a:pos x="31" y="96"/>
                </a:cxn>
                <a:cxn ang="0">
                  <a:pos x="32" y="83"/>
                </a:cxn>
                <a:cxn ang="0">
                  <a:pos x="35" y="72"/>
                </a:cxn>
                <a:cxn ang="0">
                  <a:pos x="38" y="62"/>
                </a:cxn>
                <a:cxn ang="0">
                  <a:pos x="42" y="54"/>
                </a:cxn>
                <a:cxn ang="0">
                  <a:pos x="48" y="47"/>
                </a:cxn>
                <a:cxn ang="0">
                  <a:pos x="55" y="43"/>
                </a:cxn>
                <a:cxn ang="0">
                  <a:pos x="55" y="43"/>
                </a:cxn>
                <a:cxn ang="0">
                  <a:pos x="59" y="45"/>
                </a:cxn>
                <a:cxn ang="0">
                  <a:pos x="68" y="50"/>
                </a:cxn>
                <a:cxn ang="0">
                  <a:pos x="73" y="51"/>
                </a:cxn>
                <a:cxn ang="0">
                  <a:pos x="79" y="50"/>
                </a:cxn>
                <a:cxn ang="0">
                  <a:pos x="85" y="47"/>
                </a:cxn>
                <a:cxn ang="0">
                  <a:pos x="89" y="40"/>
                </a:cxn>
                <a:cxn ang="0">
                  <a:pos x="117" y="33"/>
                </a:cxn>
                <a:cxn ang="0">
                  <a:pos x="117" y="33"/>
                </a:cxn>
                <a:cxn ang="0">
                  <a:pos x="116" y="26"/>
                </a:cxn>
                <a:cxn ang="0">
                  <a:pos x="113" y="20"/>
                </a:cxn>
                <a:cxn ang="0">
                  <a:pos x="109" y="13"/>
                </a:cxn>
                <a:cxn ang="0">
                  <a:pos x="101" y="6"/>
                </a:cxn>
                <a:cxn ang="0">
                  <a:pos x="96" y="4"/>
                </a:cxn>
                <a:cxn ang="0">
                  <a:pos x="90" y="2"/>
                </a:cxn>
                <a:cxn ang="0">
                  <a:pos x="82" y="0"/>
                </a:cxn>
                <a:cxn ang="0">
                  <a:pos x="73" y="0"/>
                </a:cxn>
                <a:cxn ang="0">
                  <a:pos x="63" y="0"/>
                </a:cxn>
                <a:cxn ang="0">
                  <a:pos x="52" y="2"/>
                </a:cxn>
                <a:cxn ang="0">
                  <a:pos x="14" y="44"/>
                </a:cxn>
                <a:cxn ang="0">
                  <a:pos x="14" y="44"/>
                </a:cxn>
                <a:cxn ang="0">
                  <a:pos x="8" y="65"/>
                </a:cxn>
                <a:cxn ang="0">
                  <a:pos x="4" y="89"/>
                </a:cxn>
                <a:cxn ang="0">
                  <a:pos x="1" y="117"/>
                </a:cxn>
                <a:cxn ang="0">
                  <a:pos x="0" y="148"/>
                </a:cxn>
                <a:cxn ang="0">
                  <a:pos x="0" y="164"/>
                </a:cxn>
                <a:cxn ang="0">
                  <a:pos x="3" y="178"/>
                </a:cxn>
                <a:cxn ang="0">
                  <a:pos x="6" y="191"/>
                </a:cxn>
                <a:cxn ang="0">
                  <a:pos x="10" y="203"/>
                </a:cxn>
                <a:cxn ang="0">
                  <a:pos x="16" y="215"/>
                </a:cxn>
                <a:cxn ang="0">
                  <a:pos x="23" y="223"/>
                </a:cxn>
                <a:cxn ang="0">
                  <a:pos x="173" y="313"/>
                </a:cxn>
                <a:cxn ang="0">
                  <a:pos x="144" y="254"/>
                </a:cxn>
              </a:cxnLst>
              <a:rect l="0" t="0" r="r" b="b"/>
              <a:pathLst>
                <a:path w="173" h="313">
                  <a:moveTo>
                    <a:pt x="144" y="254"/>
                  </a:moveTo>
                  <a:lnTo>
                    <a:pt x="144" y="254"/>
                  </a:lnTo>
                  <a:lnTo>
                    <a:pt x="87" y="223"/>
                  </a:lnTo>
                  <a:lnTo>
                    <a:pt x="49" y="199"/>
                  </a:lnTo>
                  <a:lnTo>
                    <a:pt x="37" y="192"/>
                  </a:lnTo>
                  <a:lnTo>
                    <a:pt x="31" y="188"/>
                  </a:lnTo>
                  <a:lnTo>
                    <a:pt x="31" y="188"/>
                  </a:lnTo>
                  <a:lnTo>
                    <a:pt x="30" y="167"/>
                  </a:lnTo>
                  <a:lnTo>
                    <a:pt x="28" y="147"/>
                  </a:lnTo>
                  <a:lnTo>
                    <a:pt x="28" y="121"/>
                  </a:lnTo>
                  <a:lnTo>
                    <a:pt x="31" y="96"/>
                  </a:lnTo>
                  <a:lnTo>
                    <a:pt x="32" y="83"/>
                  </a:lnTo>
                  <a:lnTo>
                    <a:pt x="35" y="72"/>
                  </a:lnTo>
                  <a:lnTo>
                    <a:pt x="38" y="62"/>
                  </a:lnTo>
                  <a:lnTo>
                    <a:pt x="42" y="54"/>
                  </a:lnTo>
                  <a:lnTo>
                    <a:pt x="48" y="47"/>
                  </a:lnTo>
                  <a:lnTo>
                    <a:pt x="55" y="43"/>
                  </a:lnTo>
                  <a:lnTo>
                    <a:pt x="55" y="43"/>
                  </a:lnTo>
                  <a:lnTo>
                    <a:pt x="59" y="45"/>
                  </a:lnTo>
                  <a:lnTo>
                    <a:pt x="68" y="50"/>
                  </a:lnTo>
                  <a:lnTo>
                    <a:pt x="73" y="51"/>
                  </a:lnTo>
                  <a:lnTo>
                    <a:pt x="79" y="50"/>
                  </a:lnTo>
                  <a:lnTo>
                    <a:pt x="85" y="47"/>
                  </a:lnTo>
                  <a:lnTo>
                    <a:pt x="89" y="40"/>
                  </a:lnTo>
                  <a:lnTo>
                    <a:pt x="117" y="33"/>
                  </a:lnTo>
                  <a:lnTo>
                    <a:pt x="117" y="33"/>
                  </a:lnTo>
                  <a:lnTo>
                    <a:pt x="116" y="26"/>
                  </a:lnTo>
                  <a:lnTo>
                    <a:pt x="113" y="20"/>
                  </a:lnTo>
                  <a:lnTo>
                    <a:pt x="109" y="13"/>
                  </a:lnTo>
                  <a:lnTo>
                    <a:pt x="101" y="6"/>
                  </a:lnTo>
                  <a:lnTo>
                    <a:pt x="96" y="4"/>
                  </a:lnTo>
                  <a:lnTo>
                    <a:pt x="90" y="2"/>
                  </a:lnTo>
                  <a:lnTo>
                    <a:pt x="82" y="0"/>
                  </a:lnTo>
                  <a:lnTo>
                    <a:pt x="73" y="0"/>
                  </a:lnTo>
                  <a:lnTo>
                    <a:pt x="63" y="0"/>
                  </a:lnTo>
                  <a:lnTo>
                    <a:pt x="52" y="2"/>
                  </a:lnTo>
                  <a:lnTo>
                    <a:pt x="14" y="44"/>
                  </a:lnTo>
                  <a:lnTo>
                    <a:pt x="14" y="44"/>
                  </a:lnTo>
                  <a:lnTo>
                    <a:pt x="8" y="65"/>
                  </a:lnTo>
                  <a:lnTo>
                    <a:pt x="4" y="89"/>
                  </a:lnTo>
                  <a:lnTo>
                    <a:pt x="1" y="117"/>
                  </a:lnTo>
                  <a:lnTo>
                    <a:pt x="0" y="148"/>
                  </a:lnTo>
                  <a:lnTo>
                    <a:pt x="0" y="164"/>
                  </a:lnTo>
                  <a:lnTo>
                    <a:pt x="3" y="178"/>
                  </a:lnTo>
                  <a:lnTo>
                    <a:pt x="6" y="191"/>
                  </a:lnTo>
                  <a:lnTo>
                    <a:pt x="10" y="203"/>
                  </a:lnTo>
                  <a:lnTo>
                    <a:pt x="16" y="215"/>
                  </a:lnTo>
                  <a:lnTo>
                    <a:pt x="23" y="223"/>
                  </a:lnTo>
                  <a:lnTo>
                    <a:pt x="173" y="313"/>
                  </a:lnTo>
                  <a:lnTo>
                    <a:pt x="144" y="254"/>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5" name="Freeform 20"/>
            <p:cNvSpPr>
              <a:spLocks/>
            </p:cNvSpPr>
            <p:nvPr/>
          </p:nvSpPr>
          <p:spPr bwMode="auto">
            <a:xfrm>
              <a:off x="666" y="135"/>
              <a:ext cx="189" cy="192"/>
            </a:xfrm>
            <a:custGeom>
              <a:avLst/>
              <a:gdLst/>
              <a:ahLst/>
              <a:cxnLst>
                <a:cxn ang="0">
                  <a:pos x="82" y="120"/>
                </a:cxn>
                <a:cxn ang="0">
                  <a:pos x="92" y="123"/>
                </a:cxn>
                <a:cxn ang="0">
                  <a:pos x="103" y="124"/>
                </a:cxn>
                <a:cxn ang="0">
                  <a:pos x="113" y="124"/>
                </a:cxn>
                <a:cxn ang="0">
                  <a:pos x="133" y="117"/>
                </a:cxn>
                <a:cxn ang="0">
                  <a:pos x="141" y="110"/>
                </a:cxn>
                <a:cxn ang="0">
                  <a:pos x="148" y="104"/>
                </a:cxn>
                <a:cxn ang="0">
                  <a:pos x="157" y="89"/>
                </a:cxn>
                <a:cxn ang="0">
                  <a:pos x="158" y="82"/>
                </a:cxn>
                <a:cxn ang="0">
                  <a:pos x="157" y="76"/>
                </a:cxn>
                <a:cxn ang="0">
                  <a:pos x="151" y="63"/>
                </a:cxn>
                <a:cxn ang="0">
                  <a:pos x="144" y="56"/>
                </a:cxn>
                <a:cxn ang="0">
                  <a:pos x="138" y="51"/>
                </a:cxn>
                <a:cxn ang="0">
                  <a:pos x="111" y="39"/>
                </a:cxn>
                <a:cxn ang="0">
                  <a:pos x="80" y="32"/>
                </a:cxn>
                <a:cxn ang="0">
                  <a:pos x="71" y="31"/>
                </a:cxn>
                <a:cxn ang="0">
                  <a:pos x="55" y="32"/>
                </a:cxn>
                <a:cxn ang="0">
                  <a:pos x="44" y="37"/>
                </a:cxn>
                <a:cxn ang="0">
                  <a:pos x="44" y="37"/>
                </a:cxn>
                <a:cxn ang="0">
                  <a:pos x="42" y="37"/>
                </a:cxn>
                <a:cxn ang="0">
                  <a:pos x="34" y="42"/>
                </a:cxn>
                <a:cxn ang="0">
                  <a:pos x="31" y="45"/>
                </a:cxn>
                <a:cxn ang="0">
                  <a:pos x="31" y="45"/>
                </a:cxn>
                <a:cxn ang="0">
                  <a:pos x="35" y="48"/>
                </a:cxn>
                <a:cxn ang="0">
                  <a:pos x="20" y="75"/>
                </a:cxn>
                <a:cxn ang="0">
                  <a:pos x="6" y="63"/>
                </a:cxn>
                <a:cxn ang="0">
                  <a:pos x="0" y="47"/>
                </a:cxn>
                <a:cxn ang="0">
                  <a:pos x="0" y="47"/>
                </a:cxn>
                <a:cxn ang="0">
                  <a:pos x="3" y="32"/>
                </a:cxn>
                <a:cxn ang="0">
                  <a:pos x="11" y="21"/>
                </a:cxn>
                <a:cxn ang="0">
                  <a:pos x="11" y="21"/>
                </a:cxn>
                <a:cxn ang="0">
                  <a:pos x="30" y="8"/>
                </a:cxn>
                <a:cxn ang="0">
                  <a:pos x="30" y="8"/>
                </a:cxn>
                <a:cxn ang="0">
                  <a:pos x="49" y="1"/>
                </a:cxn>
                <a:cxn ang="0">
                  <a:pos x="71" y="0"/>
                </a:cxn>
                <a:cxn ang="0">
                  <a:pos x="71" y="0"/>
                </a:cxn>
                <a:cxn ang="0">
                  <a:pos x="97" y="3"/>
                </a:cxn>
                <a:cxn ang="0">
                  <a:pos x="123" y="8"/>
                </a:cxn>
                <a:cxn ang="0">
                  <a:pos x="145" y="20"/>
                </a:cxn>
                <a:cxn ang="0">
                  <a:pos x="165" y="32"/>
                </a:cxn>
                <a:cxn ang="0">
                  <a:pos x="165" y="32"/>
                </a:cxn>
                <a:cxn ang="0">
                  <a:pos x="183" y="56"/>
                </a:cxn>
                <a:cxn ang="0">
                  <a:pos x="189" y="82"/>
                </a:cxn>
                <a:cxn ang="0">
                  <a:pos x="189" y="82"/>
                </a:cxn>
                <a:cxn ang="0">
                  <a:pos x="186" y="97"/>
                </a:cxn>
                <a:cxn ang="0">
                  <a:pos x="181" y="111"/>
                </a:cxn>
                <a:cxn ang="0">
                  <a:pos x="161" y="135"/>
                </a:cxn>
                <a:cxn ang="0">
                  <a:pos x="161" y="135"/>
                </a:cxn>
                <a:cxn ang="0">
                  <a:pos x="148" y="147"/>
                </a:cxn>
                <a:cxn ang="0">
                  <a:pos x="134" y="152"/>
                </a:cxn>
                <a:cxn ang="0">
                  <a:pos x="121" y="155"/>
                </a:cxn>
                <a:cxn ang="0">
                  <a:pos x="100" y="151"/>
                </a:cxn>
                <a:cxn ang="0">
                  <a:pos x="82" y="144"/>
                </a:cxn>
                <a:cxn ang="0">
                  <a:pos x="65" y="192"/>
                </a:cxn>
                <a:cxn ang="0">
                  <a:pos x="61" y="147"/>
                </a:cxn>
                <a:cxn ang="0">
                  <a:pos x="58" y="106"/>
                </a:cxn>
              </a:cxnLst>
              <a:rect l="0" t="0" r="r" b="b"/>
              <a:pathLst>
                <a:path w="189" h="192">
                  <a:moveTo>
                    <a:pt x="58" y="106"/>
                  </a:moveTo>
                  <a:lnTo>
                    <a:pt x="82" y="120"/>
                  </a:lnTo>
                  <a:lnTo>
                    <a:pt x="82" y="120"/>
                  </a:lnTo>
                  <a:lnTo>
                    <a:pt x="92" y="123"/>
                  </a:lnTo>
                  <a:lnTo>
                    <a:pt x="103" y="124"/>
                  </a:lnTo>
                  <a:lnTo>
                    <a:pt x="103" y="124"/>
                  </a:lnTo>
                  <a:lnTo>
                    <a:pt x="103" y="124"/>
                  </a:lnTo>
                  <a:lnTo>
                    <a:pt x="113" y="124"/>
                  </a:lnTo>
                  <a:lnTo>
                    <a:pt x="123" y="121"/>
                  </a:lnTo>
                  <a:lnTo>
                    <a:pt x="133" y="117"/>
                  </a:lnTo>
                  <a:lnTo>
                    <a:pt x="141" y="110"/>
                  </a:lnTo>
                  <a:lnTo>
                    <a:pt x="141" y="110"/>
                  </a:lnTo>
                  <a:lnTo>
                    <a:pt x="141" y="110"/>
                  </a:lnTo>
                  <a:lnTo>
                    <a:pt x="148" y="104"/>
                  </a:lnTo>
                  <a:lnTo>
                    <a:pt x="154" y="96"/>
                  </a:lnTo>
                  <a:lnTo>
                    <a:pt x="157" y="89"/>
                  </a:lnTo>
                  <a:lnTo>
                    <a:pt x="158" y="82"/>
                  </a:lnTo>
                  <a:lnTo>
                    <a:pt x="158" y="82"/>
                  </a:lnTo>
                  <a:lnTo>
                    <a:pt x="158" y="82"/>
                  </a:lnTo>
                  <a:lnTo>
                    <a:pt x="157" y="76"/>
                  </a:lnTo>
                  <a:lnTo>
                    <a:pt x="155" y="70"/>
                  </a:lnTo>
                  <a:lnTo>
                    <a:pt x="151" y="63"/>
                  </a:lnTo>
                  <a:lnTo>
                    <a:pt x="144" y="56"/>
                  </a:lnTo>
                  <a:lnTo>
                    <a:pt x="144" y="56"/>
                  </a:lnTo>
                  <a:lnTo>
                    <a:pt x="144" y="56"/>
                  </a:lnTo>
                  <a:lnTo>
                    <a:pt x="138" y="51"/>
                  </a:lnTo>
                  <a:lnTo>
                    <a:pt x="130" y="47"/>
                  </a:lnTo>
                  <a:lnTo>
                    <a:pt x="111" y="39"/>
                  </a:lnTo>
                  <a:lnTo>
                    <a:pt x="92" y="34"/>
                  </a:lnTo>
                  <a:lnTo>
                    <a:pt x="80" y="32"/>
                  </a:lnTo>
                  <a:lnTo>
                    <a:pt x="71" y="31"/>
                  </a:lnTo>
                  <a:lnTo>
                    <a:pt x="71" y="31"/>
                  </a:lnTo>
                  <a:lnTo>
                    <a:pt x="71" y="31"/>
                  </a:lnTo>
                  <a:lnTo>
                    <a:pt x="55" y="32"/>
                  </a:lnTo>
                  <a:lnTo>
                    <a:pt x="49" y="35"/>
                  </a:lnTo>
                  <a:lnTo>
                    <a:pt x="44" y="37"/>
                  </a:lnTo>
                  <a:lnTo>
                    <a:pt x="44" y="37"/>
                  </a:lnTo>
                  <a:lnTo>
                    <a:pt x="44" y="37"/>
                  </a:lnTo>
                  <a:lnTo>
                    <a:pt x="42" y="37"/>
                  </a:lnTo>
                  <a:lnTo>
                    <a:pt x="42" y="37"/>
                  </a:lnTo>
                  <a:lnTo>
                    <a:pt x="34" y="42"/>
                  </a:lnTo>
                  <a:lnTo>
                    <a:pt x="34" y="42"/>
                  </a:lnTo>
                  <a:lnTo>
                    <a:pt x="34" y="42"/>
                  </a:lnTo>
                  <a:lnTo>
                    <a:pt x="31" y="45"/>
                  </a:lnTo>
                  <a:lnTo>
                    <a:pt x="31" y="45"/>
                  </a:lnTo>
                  <a:lnTo>
                    <a:pt x="31" y="45"/>
                  </a:lnTo>
                  <a:lnTo>
                    <a:pt x="35" y="48"/>
                  </a:lnTo>
                  <a:lnTo>
                    <a:pt x="35" y="48"/>
                  </a:lnTo>
                  <a:lnTo>
                    <a:pt x="20" y="75"/>
                  </a:lnTo>
                  <a:lnTo>
                    <a:pt x="20" y="75"/>
                  </a:lnTo>
                  <a:lnTo>
                    <a:pt x="11" y="70"/>
                  </a:lnTo>
                  <a:lnTo>
                    <a:pt x="6" y="63"/>
                  </a:lnTo>
                  <a:lnTo>
                    <a:pt x="2" y="55"/>
                  </a:lnTo>
                  <a:lnTo>
                    <a:pt x="0" y="47"/>
                  </a:lnTo>
                  <a:lnTo>
                    <a:pt x="0" y="47"/>
                  </a:lnTo>
                  <a:lnTo>
                    <a:pt x="0" y="47"/>
                  </a:lnTo>
                  <a:lnTo>
                    <a:pt x="0" y="38"/>
                  </a:lnTo>
                  <a:lnTo>
                    <a:pt x="3" y="32"/>
                  </a:lnTo>
                  <a:lnTo>
                    <a:pt x="7" y="27"/>
                  </a:lnTo>
                  <a:lnTo>
                    <a:pt x="11" y="21"/>
                  </a:lnTo>
                  <a:lnTo>
                    <a:pt x="11" y="21"/>
                  </a:lnTo>
                  <a:lnTo>
                    <a:pt x="11" y="21"/>
                  </a:lnTo>
                  <a:lnTo>
                    <a:pt x="20" y="14"/>
                  </a:lnTo>
                  <a:lnTo>
                    <a:pt x="30" y="8"/>
                  </a:lnTo>
                  <a:lnTo>
                    <a:pt x="30" y="8"/>
                  </a:lnTo>
                  <a:lnTo>
                    <a:pt x="30" y="8"/>
                  </a:lnTo>
                  <a:lnTo>
                    <a:pt x="40" y="4"/>
                  </a:lnTo>
                  <a:lnTo>
                    <a:pt x="49" y="1"/>
                  </a:lnTo>
                  <a:lnTo>
                    <a:pt x="61" y="0"/>
                  </a:lnTo>
                  <a:lnTo>
                    <a:pt x="71" y="0"/>
                  </a:lnTo>
                  <a:lnTo>
                    <a:pt x="71" y="0"/>
                  </a:lnTo>
                  <a:lnTo>
                    <a:pt x="71" y="0"/>
                  </a:lnTo>
                  <a:lnTo>
                    <a:pt x="83" y="1"/>
                  </a:lnTo>
                  <a:lnTo>
                    <a:pt x="97" y="3"/>
                  </a:lnTo>
                  <a:lnTo>
                    <a:pt x="110" y="6"/>
                  </a:lnTo>
                  <a:lnTo>
                    <a:pt x="123" y="8"/>
                  </a:lnTo>
                  <a:lnTo>
                    <a:pt x="134" y="14"/>
                  </a:lnTo>
                  <a:lnTo>
                    <a:pt x="145" y="20"/>
                  </a:lnTo>
                  <a:lnTo>
                    <a:pt x="155" y="25"/>
                  </a:lnTo>
                  <a:lnTo>
                    <a:pt x="165" y="32"/>
                  </a:lnTo>
                  <a:lnTo>
                    <a:pt x="165" y="32"/>
                  </a:lnTo>
                  <a:lnTo>
                    <a:pt x="165" y="32"/>
                  </a:lnTo>
                  <a:lnTo>
                    <a:pt x="175" y="44"/>
                  </a:lnTo>
                  <a:lnTo>
                    <a:pt x="183" y="56"/>
                  </a:lnTo>
                  <a:lnTo>
                    <a:pt x="188" y="69"/>
                  </a:lnTo>
                  <a:lnTo>
                    <a:pt x="189" y="82"/>
                  </a:lnTo>
                  <a:lnTo>
                    <a:pt x="189" y="82"/>
                  </a:lnTo>
                  <a:lnTo>
                    <a:pt x="189" y="82"/>
                  </a:lnTo>
                  <a:lnTo>
                    <a:pt x="189" y="90"/>
                  </a:lnTo>
                  <a:lnTo>
                    <a:pt x="186" y="97"/>
                  </a:lnTo>
                  <a:lnTo>
                    <a:pt x="185" y="104"/>
                  </a:lnTo>
                  <a:lnTo>
                    <a:pt x="181" y="111"/>
                  </a:lnTo>
                  <a:lnTo>
                    <a:pt x="172" y="124"/>
                  </a:lnTo>
                  <a:lnTo>
                    <a:pt x="161" y="135"/>
                  </a:lnTo>
                  <a:lnTo>
                    <a:pt x="161" y="135"/>
                  </a:lnTo>
                  <a:lnTo>
                    <a:pt x="161" y="135"/>
                  </a:lnTo>
                  <a:lnTo>
                    <a:pt x="154" y="141"/>
                  </a:lnTo>
                  <a:lnTo>
                    <a:pt x="148" y="147"/>
                  </a:lnTo>
                  <a:lnTo>
                    <a:pt x="141" y="149"/>
                  </a:lnTo>
                  <a:lnTo>
                    <a:pt x="134" y="152"/>
                  </a:lnTo>
                  <a:lnTo>
                    <a:pt x="128" y="154"/>
                  </a:lnTo>
                  <a:lnTo>
                    <a:pt x="121" y="155"/>
                  </a:lnTo>
                  <a:lnTo>
                    <a:pt x="110" y="154"/>
                  </a:lnTo>
                  <a:lnTo>
                    <a:pt x="100" y="151"/>
                  </a:lnTo>
                  <a:lnTo>
                    <a:pt x="92" y="148"/>
                  </a:lnTo>
                  <a:lnTo>
                    <a:pt x="82" y="144"/>
                  </a:lnTo>
                  <a:lnTo>
                    <a:pt x="65" y="192"/>
                  </a:lnTo>
                  <a:lnTo>
                    <a:pt x="65" y="192"/>
                  </a:lnTo>
                  <a:lnTo>
                    <a:pt x="64" y="176"/>
                  </a:lnTo>
                  <a:lnTo>
                    <a:pt x="61" y="147"/>
                  </a:lnTo>
                  <a:lnTo>
                    <a:pt x="58" y="106"/>
                  </a:lnTo>
                  <a:lnTo>
                    <a:pt x="58" y="106"/>
                  </a:lnTo>
                  <a:close/>
                </a:path>
              </a:pathLst>
            </a:custGeom>
            <a:solidFill>
              <a:schemeClr val="tx2">
                <a:lumMod val="60000"/>
                <a:lumOff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 name="Freeform 21"/>
            <p:cNvSpPr>
              <a:spLocks/>
            </p:cNvSpPr>
            <p:nvPr/>
          </p:nvSpPr>
          <p:spPr bwMode="auto">
            <a:xfrm>
              <a:off x="707" y="334"/>
              <a:ext cx="51" cy="51"/>
            </a:xfrm>
            <a:custGeom>
              <a:avLst/>
              <a:gdLst/>
              <a:ahLst/>
              <a:cxnLst>
                <a:cxn ang="0">
                  <a:pos x="51" y="25"/>
                </a:cxn>
                <a:cxn ang="0">
                  <a:pos x="51" y="25"/>
                </a:cxn>
                <a:cxn ang="0">
                  <a:pos x="51" y="21"/>
                </a:cxn>
                <a:cxn ang="0">
                  <a:pos x="49" y="15"/>
                </a:cxn>
                <a:cxn ang="0">
                  <a:pos x="47" y="11"/>
                </a:cxn>
                <a:cxn ang="0">
                  <a:pos x="44" y="7"/>
                </a:cxn>
                <a:cxn ang="0">
                  <a:pos x="39" y="4"/>
                </a:cxn>
                <a:cxn ang="0">
                  <a:pos x="35" y="3"/>
                </a:cxn>
                <a:cxn ang="0">
                  <a:pos x="31" y="1"/>
                </a:cxn>
                <a:cxn ang="0">
                  <a:pos x="25" y="0"/>
                </a:cxn>
                <a:cxn ang="0">
                  <a:pos x="25" y="0"/>
                </a:cxn>
                <a:cxn ang="0">
                  <a:pos x="21" y="1"/>
                </a:cxn>
                <a:cxn ang="0">
                  <a:pos x="16" y="3"/>
                </a:cxn>
                <a:cxn ang="0">
                  <a:pos x="11" y="4"/>
                </a:cxn>
                <a:cxn ang="0">
                  <a:pos x="8" y="7"/>
                </a:cxn>
                <a:cxn ang="0">
                  <a:pos x="4" y="11"/>
                </a:cxn>
                <a:cxn ang="0">
                  <a:pos x="3" y="15"/>
                </a:cxn>
                <a:cxn ang="0">
                  <a:pos x="1" y="21"/>
                </a:cxn>
                <a:cxn ang="0">
                  <a:pos x="0" y="25"/>
                </a:cxn>
                <a:cxn ang="0">
                  <a:pos x="0" y="25"/>
                </a:cxn>
                <a:cxn ang="0">
                  <a:pos x="1" y="31"/>
                </a:cxn>
                <a:cxn ang="0">
                  <a:pos x="3" y="35"/>
                </a:cxn>
                <a:cxn ang="0">
                  <a:pos x="4" y="39"/>
                </a:cxn>
                <a:cxn ang="0">
                  <a:pos x="8" y="44"/>
                </a:cxn>
                <a:cxn ang="0">
                  <a:pos x="11" y="46"/>
                </a:cxn>
                <a:cxn ang="0">
                  <a:pos x="16" y="49"/>
                </a:cxn>
                <a:cxn ang="0">
                  <a:pos x="21" y="51"/>
                </a:cxn>
                <a:cxn ang="0">
                  <a:pos x="25" y="51"/>
                </a:cxn>
                <a:cxn ang="0">
                  <a:pos x="25" y="51"/>
                </a:cxn>
                <a:cxn ang="0">
                  <a:pos x="31" y="51"/>
                </a:cxn>
                <a:cxn ang="0">
                  <a:pos x="35" y="49"/>
                </a:cxn>
                <a:cxn ang="0">
                  <a:pos x="39" y="46"/>
                </a:cxn>
                <a:cxn ang="0">
                  <a:pos x="44" y="44"/>
                </a:cxn>
                <a:cxn ang="0">
                  <a:pos x="47" y="39"/>
                </a:cxn>
                <a:cxn ang="0">
                  <a:pos x="49" y="35"/>
                </a:cxn>
                <a:cxn ang="0">
                  <a:pos x="51" y="31"/>
                </a:cxn>
                <a:cxn ang="0">
                  <a:pos x="51" y="25"/>
                </a:cxn>
                <a:cxn ang="0">
                  <a:pos x="51" y="25"/>
                </a:cxn>
              </a:cxnLst>
              <a:rect l="0" t="0" r="r" b="b"/>
              <a:pathLst>
                <a:path w="51" h="51">
                  <a:moveTo>
                    <a:pt x="51" y="25"/>
                  </a:moveTo>
                  <a:lnTo>
                    <a:pt x="51" y="25"/>
                  </a:lnTo>
                  <a:lnTo>
                    <a:pt x="51" y="21"/>
                  </a:lnTo>
                  <a:lnTo>
                    <a:pt x="49" y="15"/>
                  </a:lnTo>
                  <a:lnTo>
                    <a:pt x="47" y="11"/>
                  </a:lnTo>
                  <a:lnTo>
                    <a:pt x="44" y="7"/>
                  </a:lnTo>
                  <a:lnTo>
                    <a:pt x="39" y="4"/>
                  </a:lnTo>
                  <a:lnTo>
                    <a:pt x="35" y="3"/>
                  </a:lnTo>
                  <a:lnTo>
                    <a:pt x="31" y="1"/>
                  </a:lnTo>
                  <a:lnTo>
                    <a:pt x="25" y="0"/>
                  </a:lnTo>
                  <a:lnTo>
                    <a:pt x="25" y="0"/>
                  </a:lnTo>
                  <a:lnTo>
                    <a:pt x="21" y="1"/>
                  </a:lnTo>
                  <a:lnTo>
                    <a:pt x="16" y="3"/>
                  </a:lnTo>
                  <a:lnTo>
                    <a:pt x="11" y="4"/>
                  </a:lnTo>
                  <a:lnTo>
                    <a:pt x="8" y="7"/>
                  </a:lnTo>
                  <a:lnTo>
                    <a:pt x="4" y="11"/>
                  </a:lnTo>
                  <a:lnTo>
                    <a:pt x="3" y="15"/>
                  </a:lnTo>
                  <a:lnTo>
                    <a:pt x="1" y="21"/>
                  </a:lnTo>
                  <a:lnTo>
                    <a:pt x="0" y="25"/>
                  </a:lnTo>
                  <a:lnTo>
                    <a:pt x="0" y="25"/>
                  </a:lnTo>
                  <a:lnTo>
                    <a:pt x="1" y="31"/>
                  </a:lnTo>
                  <a:lnTo>
                    <a:pt x="3" y="35"/>
                  </a:lnTo>
                  <a:lnTo>
                    <a:pt x="4" y="39"/>
                  </a:lnTo>
                  <a:lnTo>
                    <a:pt x="8" y="44"/>
                  </a:lnTo>
                  <a:lnTo>
                    <a:pt x="11" y="46"/>
                  </a:lnTo>
                  <a:lnTo>
                    <a:pt x="16" y="49"/>
                  </a:lnTo>
                  <a:lnTo>
                    <a:pt x="21" y="51"/>
                  </a:lnTo>
                  <a:lnTo>
                    <a:pt x="25" y="51"/>
                  </a:lnTo>
                  <a:lnTo>
                    <a:pt x="25" y="51"/>
                  </a:lnTo>
                  <a:lnTo>
                    <a:pt x="31" y="51"/>
                  </a:lnTo>
                  <a:lnTo>
                    <a:pt x="35" y="49"/>
                  </a:lnTo>
                  <a:lnTo>
                    <a:pt x="39" y="46"/>
                  </a:lnTo>
                  <a:lnTo>
                    <a:pt x="44" y="44"/>
                  </a:lnTo>
                  <a:lnTo>
                    <a:pt x="47" y="39"/>
                  </a:lnTo>
                  <a:lnTo>
                    <a:pt x="49" y="35"/>
                  </a:lnTo>
                  <a:lnTo>
                    <a:pt x="51" y="31"/>
                  </a:lnTo>
                  <a:lnTo>
                    <a:pt x="51" y="25"/>
                  </a:lnTo>
                  <a:lnTo>
                    <a:pt x="51" y="25"/>
                  </a:lnTo>
                  <a:close/>
                </a:path>
              </a:pathLst>
            </a:custGeom>
            <a:solidFill>
              <a:schemeClr val="tx2">
                <a:lumMod val="60000"/>
                <a:lumOff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 name="Freeform 22"/>
            <p:cNvSpPr>
              <a:spLocks/>
            </p:cNvSpPr>
            <p:nvPr/>
          </p:nvSpPr>
          <p:spPr bwMode="auto">
            <a:xfrm>
              <a:off x="676" y="173"/>
              <a:ext cx="45" cy="44"/>
            </a:xfrm>
            <a:custGeom>
              <a:avLst/>
              <a:gdLst/>
              <a:ahLst/>
              <a:cxnLst>
                <a:cxn ang="0">
                  <a:pos x="45" y="21"/>
                </a:cxn>
                <a:cxn ang="0">
                  <a:pos x="45" y="21"/>
                </a:cxn>
                <a:cxn ang="0">
                  <a:pos x="45" y="27"/>
                </a:cxn>
                <a:cxn ang="0">
                  <a:pos x="44" y="31"/>
                </a:cxn>
                <a:cxn ang="0">
                  <a:pos x="38" y="37"/>
                </a:cxn>
                <a:cxn ang="0">
                  <a:pos x="31" y="42"/>
                </a:cxn>
                <a:cxn ang="0">
                  <a:pos x="27" y="44"/>
                </a:cxn>
                <a:cxn ang="0">
                  <a:pos x="23" y="44"/>
                </a:cxn>
                <a:cxn ang="0">
                  <a:pos x="23" y="44"/>
                </a:cxn>
                <a:cxn ang="0">
                  <a:pos x="18" y="44"/>
                </a:cxn>
                <a:cxn ang="0">
                  <a:pos x="14" y="42"/>
                </a:cxn>
                <a:cxn ang="0">
                  <a:pos x="7" y="37"/>
                </a:cxn>
                <a:cxn ang="0">
                  <a:pos x="1" y="31"/>
                </a:cxn>
                <a:cxn ang="0">
                  <a:pos x="0" y="27"/>
                </a:cxn>
                <a:cxn ang="0">
                  <a:pos x="0" y="21"/>
                </a:cxn>
                <a:cxn ang="0">
                  <a:pos x="0" y="21"/>
                </a:cxn>
                <a:cxn ang="0">
                  <a:pos x="0" y="17"/>
                </a:cxn>
                <a:cxn ang="0">
                  <a:pos x="1" y="13"/>
                </a:cxn>
                <a:cxn ang="0">
                  <a:pos x="7" y="7"/>
                </a:cxn>
                <a:cxn ang="0">
                  <a:pos x="14" y="1"/>
                </a:cxn>
                <a:cxn ang="0">
                  <a:pos x="18" y="0"/>
                </a:cxn>
                <a:cxn ang="0">
                  <a:pos x="23" y="0"/>
                </a:cxn>
                <a:cxn ang="0">
                  <a:pos x="23" y="0"/>
                </a:cxn>
                <a:cxn ang="0">
                  <a:pos x="27" y="0"/>
                </a:cxn>
                <a:cxn ang="0">
                  <a:pos x="31" y="1"/>
                </a:cxn>
                <a:cxn ang="0">
                  <a:pos x="38" y="7"/>
                </a:cxn>
                <a:cxn ang="0">
                  <a:pos x="44" y="13"/>
                </a:cxn>
                <a:cxn ang="0">
                  <a:pos x="45" y="17"/>
                </a:cxn>
                <a:cxn ang="0">
                  <a:pos x="45" y="21"/>
                </a:cxn>
                <a:cxn ang="0">
                  <a:pos x="45" y="21"/>
                </a:cxn>
              </a:cxnLst>
              <a:rect l="0" t="0" r="r" b="b"/>
              <a:pathLst>
                <a:path w="45" h="44">
                  <a:moveTo>
                    <a:pt x="45" y="21"/>
                  </a:moveTo>
                  <a:lnTo>
                    <a:pt x="45" y="21"/>
                  </a:lnTo>
                  <a:lnTo>
                    <a:pt x="45" y="27"/>
                  </a:lnTo>
                  <a:lnTo>
                    <a:pt x="44" y="31"/>
                  </a:lnTo>
                  <a:lnTo>
                    <a:pt x="38" y="37"/>
                  </a:lnTo>
                  <a:lnTo>
                    <a:pt x="31" y="42"/>
                  </a:lnTo>
                  <a:lnTo>
                    <a:pt x="27" y="44"/>
                  </a:lnTo>
                  <a:lnTo>
                    <a:pt x="23" y="44"/>
                  </a:lnTo>
                  <a:lnTo>
                    <a:pt x="23" y="44"/>
                  </a:lnTo>
                  <a:lnTo>
                    <a:pt x="18" y="44"/>
                  </a:lnTo>
                  <a:lnTo>
                    <a:pt x="14" y="42"/>
                  </a:lnTo>
                  <a:lnTo>
                    <a:pt x="7" y="37"/>
                  </a:lnTo>
                  <a:lnTo>
                    <a:pt x="1" y="31"/>
                  </a:lnTo>
                  <a:lnTo>
                    <a:pt x="0" y="27"/>
                  </a:lnTo>
                  <a:lnTo>
                    <a:pt x="0" y="21"/>
                  </a:lnTo>
                  <a:lnTo>
                    <a:pt x="0" y="21"/>
                  </a:lnTo>
                  <a:lnTo>
                    <a:pt x="0" y="17"/>
                  </a:lnTo>
                  <a:lnTo>
                    <a:pt x="1" y="13"/>
                  </a:lnTo>
                  <a:lnTo>
                    <a:pt x="7" y="7"/>
                  </a:lnTo>
                  <a:lnTo>
                    <a:pt x="14" y="1"/>
                  </a:lnTo>
                  <a:lnTo>
                    <a:pt x="18" y="0"/>
                  </a:lnTo>
                  <a:lnTo>
                    <a:pt x="23" y="0"/>
                  </a:lnTo>
                  <a:lnTo>
                    <a:pt x="23" y="0"/>
                  </a:lnTo>
                  <a:lnTo>
                    <a:pt x="27" y="0"/>
                  </a:lnTo>
                  <a:lnTo>
                    <a:pt x="31" y="1"/>
                  </a:lnTo>
                  <a:lnTo>
                    <a:pt x="38" y="7"/>
                  </a:lnTo>
                  <a:lnTo>
                    <a:pt x="44" y="13"/>
                  </a:lnTo>
                  <a:lnTo>
                    <a:pt x="45" y="17"/>
                  </a:lnTo>
                  <a:lnTo>
                    <a:pt x="45" y="21"/>
                  </a:lnTo>
                  <a:lnTo>
                    <a:pt x="45" y="21"/>
                  </a:lnTo>
                  <a:close/>
                </a:path>
              </a:pathLst>
            </a:custGeom>
            <a:solidFill>
              <a:schemeClr val="tx2">
                <a:lumMod val="60000"/>
                <a:lumOff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solidFill>
                  <a:schemeClr val="tx2">
                    <a:lumMod val="60000"/>
                    <a:lumOff val="40000"/>
                  </a:schemeClr>
                </a:solidFill>
              </a:endParaRPr>
            </a:p>
          </p:txBody>
        </p:sp>
        <p:sp>
          <p:nvSpPr>
            <p:cNvPr id="18" name="Freeform 23"/>
            <p:cNvSpPr>
              <a:spLocks/>
            </p:cNvSpPr>
            <p:nvPr/>
          </p:nvSpPr>
          <p:spPr bwMode="auto">
            <a:xfrm>
              <a:off x="511" y="417"/>
              <a:ext cx="76" cy="45"/>
            </a:xfrm>
            <a:custGeom>
              <a:avLst/>
              <a:gdLst/>
              <a:ahLst/>
              <a:cxnLst>
                <a:cxn ang="0">
                  <a:pos x="0" y="45"/>
                </a:cxn>
                <a:cxn ang="0">
                  <a:pos x="0" y="45"/>
                </a:cxn>
                <a:cxn ang="0">
                  <a:pos x="4" y="34"/>
                </a:cxn>
                <a:cxn ang="0">
                  <a:pos x="10" y="24"/>
                </a:cxn>
                <a:cxn ang="0">
                  <a:pos x="18" y="13"/>
                </a:cxn>
                <a:cxn ang="0">
                  <a:pos x="24" y="8"/>
                </a:cxn>
                <a:cxn ang="0">
                  <a:pos x="28" y="4"/>
                </a:cxn>
                <a:cxn ang="0">
                  <a:pos x="35" y="1"/>
                </a:cxn>
                <a:cxn ang="0">
                  <a:pos x="42" y="0"/>
                </a:cxn>
                <a:cxn ang="0">
                  <a:pos x="49" y="1"/>
                </a:cxn>
                <a:cxn ang="0">
                  <a:pos x="58" y="4"/>
                </a:cxn>
                <a:cxn ang="0">
                  <a:pos x="66" y="8"/>
                </a:cxn>
                <a:cxn ang="0">
                  <a:pos x="76" y="17"/>
                </a:cxn>
                <a:cxn ang="0">
                  <a:pos x="76" y="17"/>
                </a:cxn>
                <a:cxn ang="0">
                  <a:pos x="69" y="14"/>
                </a:cxn>
                <a:cxn ang="0">
                  <a:pos x="61" y="11"/>
                </a:cxn>
                <a:cxn ang="0">
                  <a:pos x="51" y="11"/>
                </a:cxn>
                <a:cxn ang="0">
                  <a:pos x="38" y="14"/>
                </a:cxn>
                <a:cxn ang="0">
                  <a:pos x="33" y="15"/>
                </a:cxn>
                <a:cxn ang="0">
                  <a:pos x="26" y="18"/>
                </a:cxn>
                <a:cxn ang="0">
                  <a:pos x="20" y="24"/>
                </a:cxn>
                <a:cxn ang="0">
                  <a:pos x="13" y="30"/>
                </a:cxn>
                <a:cxn ang="0">
                  <a:pos x="6" y="37"/>
                </a:cxn>
                <a:cxn ang="0">
                  <a:pos x="0" y="45"/>
                </a:cxn>
                <a:cxn ang="0">
                  <a:pos x="0" y="45"/>
                </a:cxn>
              </a:cxnLst>
              <a:rect l="0" t="0" r="r" b="b"/>
              <a:pathLst>
                <a:path w="76" h="45">
                  <a:moveTo>
                    <a:pt x="0" y="45"/>
                  </a:moveTo>
                  <a:lnTo>
                    <a:pt x="0" y="45"/>
                  </a:lnTo>
                  <a:lnTo>
                    <a:pt x="4" y="34"/>
                  </a:lnTo>
                  <a:lnTo>
                    <a:pt x="10" y="24"/>
                  </a:lnTo>
                  <a:lnTo>
                    <a:pt x="18" y="13"/>
                  </a:lnTo>
                  <a:lnTo>
                    <a:pt x="24" y="8"/>
                  </a:lnTo>
                  <a:lnTo>
                    <a:pt x="28" y="4"/>
                  </a:lnTo>
                  <a:lnTo>
                    <a:pt x="35" y="1"/>
                  </a:lnTo>
                  <a:lnTo>
                    <a:pt x="42" y="0"/>
                  </a:lnTo>
                  <a:lnTo>
                    <a:pt x="49" y="1"/>
                  </a:lnTo>
                  <a:lnTo>
                    <a:pt x="58" y="4"/>
                  </a:lnTo>
                  <a:lnTo>
                    <a:pt x="66" y="8"/>
                  </a:lnTo>
                  <a:lnTo>
                    <a:pt x="76" y="17"/>
                  </a:lnTo>
                  <a:lnTo>
                    <a:pt x="76" y="17"/>
                  </a:lnTo>
                  <a:lnTo>
                    <a:pt x="69" y="14"/>
                  </a:lnTo>
                  <a:lnTo>
                    <a:pt x="61" y="11"/>
                  </a:lnTo>
                  <a:lnTo>
                    <a:pt x="51" y="11"/>
                  </a:lnTo>
                  <a:lnTo>
                    <a:pt x="38" y="14"/>
                  </a:lnTo>
                  <a:lnTo>
                    <a:pt x="33" y="15"/>
                  </a:lnTo>
                  <a:lnTo>
                    <a:pt x="26" y="18"/>
                  </a:lnTo>
                  <a:lnTo>
                    <a:pt x="20" y="24"/>
                  </a:lnTo>
                  <a:lnTo>
                    <a:pt x="13" y="30"/>
                  </a:lnTo>
                  <a:lnTo>
                    <a:pt x="6" y="37"/>
                  </a:lnTo>
                  <a:lnTo>
                    <a:pt x="0" y="45"/>
                  </a:lnTo>
                  <a:lnTo>
                    <a:pt x="0" y="4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grpSp>
        <p:nvGrpSpPr>
          <p:cNvPr id="19" name="Group 26"/>
          <p:cNvGrpSpPr>
            <a:grpSpLocks noChangeAspect="1"/>
          </p:cNvGrpSpPr>
          <p:nvPr/>
        </p:nvGrpSpPr>
        <p:grpSpPr bwMode="auto">
          <a:xfrm>
            <a:off x="7500938" y="5357813"/>
            <a:ext cx="1150937" cy="1111250"/>
            <a:chOff x="4725" y="3375"/>
            <a:chExt cx="725" cy="700"/>
          </a:xfrm>
        </p:grpSpPr>
        <p:sp>
          <p:nvSpPr>
            <p:cNvPr id="20" name="AutoShape 25"/>
            <p:cNvSpPr>
              <a:spLocks noChangeAspect="1" noChangeArrowheads="1" noTextEdit="1"/>
            </p:cNvSpPr>
            <p:nvPr/>
          </p:nvSpPr>
          <p:spPr bwMode="auto">
            <a:xfrm>
              <a:off x="4725" y="3375"/>
              <a:ext cx="725" cy="7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21" name="Freeform 27"/>
            <p:cNvSpPr>
              <a:spLocks/>
            </p:cNvSpPr>
            <p:nvPr/>
          </p:nvSpPr>
          <p:spPr bwMode="auto">
            <a:xfrm>
              <a:off x="4862" y="3945"/>
              <a:ext cx="422" cy="130"/>
            </a:xfrm>
            <a:custGeom>
              <a:avLst/>
              <a:gdLst/>
              <a:ahLst/>
              <a:cxnLst>
                <a:cxn ang="0">
                  <a:pos x="422" y="39"/>
                </a:cxn>
                <a:cxn ang="0">
                  <a:pos x="93" y="0"/>
                </a:cxn>
                <a:cxn ang="0">
                  <a:pos x="0" y="61"/>
                </a:cxn>
                <a:cxn ang="0">
                  <a:pos x="323" y="130"/>
                </a:cxn>
                <a:cxn ang="0">
                  <a:pos x="422" y="39"/>
                </a:cxn>
              </a:cxnLst>
              <a:rect l="0" t="0" r="r" b="b"/>
              <a:pathLst>
                <a:path w="422" h="130">
                  <a:moveTo>
                    <a:pt x="422" y="39"/>
                  </a:moveTo>
                  <a:lnTo>
                    <a:pt x="93" y="0"/>
                  </a:lnTo>
                  <a:lnTo>
                    <a:pt x="0" y="61"/>
                  </a:lnTo>
                  <a:lnTo>
                    <a:pt x="323" y="130"/>
                  </a:lnTo>
                  <a:lnTo>
                    <a:pt x="422" y="39"/>
                  </a:lnTo>
                  <a:close/>
                </a:path>
              </a:pathLst>
            </a:custGeom>
            <a:solidFill>
              <a:srgbClr val="CCCCCC"/>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2" name="Freeform 28"/>
            <p:cNvSpPr>
              <a:spLocks/>
            </p:cNvSpPr>
            <p:nvPr/>
          </p:nvSpPr>
          <p:spPr bwMode="auto">
            <a:xfrm>
              <a:off x="5022" y="3867"/>
              <a:ext cx="428" cy="43"/>
            </a:xfrm>
            <a:custGeom>
              <a:avLst/>
              <a:gdLst/>
              <a:ahLst/>
              <a:cxnLst>
                <a:cxn ang="0">
                  <a:pos x="428" y="20"/>
                </a:cxn>
                <a:cxn ang="0">
                  <a:pos x="428" y="20"/>
                </a:cxn>
                <a:cxn ang="0">
                  <a:pos x="427" y="18"/>
                </a:cxn>
                <a:cxn ang="0">
                  <a:pos x="423" y="17"/>
                </a:cxn>
                <a:cxn ang="0">
                  <a:pos x="411" y="12"/>
                </a:cxn>
                <a:cxn ang="0">
                  <a:pos x="391" y="9"/>
                </a:cxn>
                <a:cxn ang="0">
                  <a:pos x="365" y="5"/>
                </a:cxn>
                <a:cxn ang="0">
                  <a:pos x="334" y="3"/>
                </a:cxn>
                <a:cxn ang="0">
                  <a:pos x="296" y="2"/>
                </a:cxn>
                <a:cxn ang="0">
                  <a:pos x="257" y="1"/>
                </a:cxn>
                <a:cxn ang="0">
                  <a:pos x="214" y="0"/>
                </a:cxn>
                <a:cxn ang="0">
                  <a:pos x="214" y="0"/>
                </a:cxn>
                <a:cxn ang="0">
                  <a:pos x="171" y="1"/>
                </a:cxn>
                <a:cxn ang="0">
                  <a:pos x="130" y="2"/>
                </a:cxn>
                <a:cxn ang="0">
                  <a:pos x="94" y="3"/>
                </a:cxn>
                <a:cxn ang="0">
                  <a:pos x="63" y="5"/>
                </a:cxn>
                <a:cxn ang="0">
                  <a:pos x="37" y="9"/>
                </a:cxn>
                <a:cxn ang="0">
                  <a:pos x="17" y="12"/>
                </a:cxn>
                <a:cxn ang="0">
                  <a:pos x="4" y="17"/>
                </a:cxn>
                <a:cxn ang="0">
                  <a:pos x="1" y="18"/>
                </a:cxn>
                <a:cxn ang="0">
                  <a:pos x="0" y="20"/>
                </a:cxn>
                <a:cxn ang="0">
                  <a:pos x="0" y="20"/>
                </a:cxn>
                <a:cxn ang="0">
                  <a:pos x="1" y="23"/>
                </a:cxn>
                <a:cxn ang="0">
                  <a:pos x="4" y="25"/>
                </a:cxn>
                <a:cxn ang="0">
                  <a:pos x="17" y="29"/>
                </a:cxn>
                <a:cxn ang="0">
                  <a:pos x="37" y="33"/>
                </a:cxn>
                <a:cxn ang="0">
                  <a:pos x="63" y="36"/>
                </a:cxn>
                <a:cxn ang="0">
                  <a:pos x="94" y="38"/>
                </a:cxn>
                <a:cxn ang="0">
                  <a:pos x="130" y="40"/>
                </a:cxn>
                <a:cxn ang="0">
                  <a:pos x="171" y="41"/>
                </a:cxn>
                <a:cxn ang="0">
                  <a:pos x="214" y="43"/>
                </a:cxn>
                <a:cxn ang="0">
                  <a:pos x="214" y="43"/>
                </a:cxn>
                <a:cxn ang="0">
                  <a:pos x="257" y="41"/>
                </a:cxn>
                <a:cxn ang="0">
                  <a:pos x="296" y="40"/>
                </a:cxn>
                <a:cxn ang="0">
                  <a:pos x="334" y="38"/>
                </a:cxn>
                <a:cxn ang="0">
                  <a:pos x="365" y="36"/>
                </a:cxn>
                <a:cxn ang="0">
                  <a:pos x="391" y="33"/>
                </a:cxn>
                <a:cxn ang="0">
                  <a:pos x="411" y="29"/>
                </a:cxn>
                <a:cxn ang="0">
                  <a:pos x="423" y="25"/>
                </a:cxn>
                <a:cxn ang="0">
                  <a:pos x="427" y="23"/>
                </a:cxn>
                <a:cxn ang="0">
                  <a:pos x="428" y="20"/>
                </a:cxn>
                <a:cxn ang="0">
                  <a:pos x="428" y="20"/>
                </a:cxn>
              </a:cxnLst>
              <a:rect l="0" t="0" r="r" b="b"/>
              <a:pathLst>
                <a:path w="428" h="43">
                  <a:moveTo>
                    <a:pt x="428" y="20"/>
                  </a:moveTo>
                  <a:lnTo>
                    <a:pt x="428" y="20"/>
                  </a:lnTo>
                  <a:lnTo>
                    <a:pt x="427" y="18"/>
                  </a:lnTo>
                  <a:lnTo>
                    <a:pt x="423" y="17"/>
                  </a:lnTo>
                  <a:lnTo>
                    <a:pt x="411" y="12"/>
                  </a:lnTo>
                  <a:lnTo>
                    <a:pt x="391" y="9"/>
                  </a:lnTo>
                  <a:lnTo>
                    <a:pt x="365" y="5"/>
                  </a:lnTo>
                  <a:lnTo>
                    <a:pt x="334" y="3"/>
                  </a:lnTo>
                  <a:lnTo>
                    <a:pt x="296" y="2"/>
                  </a:lnTo>
                  <a:lnTo>
                    <a:pt x="257" y="1"/>
                  </a:lnTo>
                  <a:lnTo>
                    <a:pt x="214" y="0"/>
                  </a:lnTo>
                  <a:lnTo>
                    <a:pt x="214" y="0"/>
                  </a:lnTo>
                  <a:lnTo>
                    <a:pt x="171" y="1"/>
                  </a:lnTo>
                  <a:lnTo>
                    <a:pt x="130" y="2"/>
                  </a:lnTo>
                  <a:lnTo>
                    <a:pt x="94" y="3"/>
                  </a:lnTo>
                  <a:lnTo>
                    <a:pt x="63" y="5"/>
                  </a:lnTo>
                  <a:lnTo>
                    <a:pt x="37" y="9"/>
                  </a:lnTo>
                  <a:lnTo>
                    <a:pt x="17" y="12"/>
                  </a:lnTo>
                  <a:lnTo>
                    <a:pt x="4" y="17"/>
                  </a:lnTo>
                  <a:lnTo>
                    <a:pt x="1" y="18"/>
                  </a:lnTo>
                  <a:lnTo>
                    <a:pt x="0" y="20"/>
                  </a:lnTo>
                  <a:lnTo>
                    <a:pt x="0" y="20"/>
                  </a:lnTo>
                  <a:lnTo>
                    <a:pt x="1" y="23"/>
                  </a:lnTo>
                  <a:lnTo>
                    <a:pt x="4" y="25"/>
                  </a:lnTo>
                  <a:lnTo>
                    <a:pt x="17" y="29"/>
                  </a:lnTo>
                  <a:lnTo>
                    <a:pt x="37" y="33"/>
                  </a:lnTo>
                  <a:lnTo>
                    <a:pt x="63" y="36"/>
                  </a:lnTo>
                  <a:lnTo>
                    <a:pt x="94" y="38"/>
                  </a:lnTo>
                  <a:lnTo>
                    <a:pt x="130" y="40"/>
                  </a:lnTo>
                  <a:lnTo>
                    <a:pt x="171" y="41"/>
                  </a:lnTo>
                  <a:lnTo>
                    <a:pt x="214" y="43"/>
                  </a:lnTo>
                  <a:lnTo>
                    <a:pt x="214" y="43"/>
                  </a:lnTo>
                  <a:lnTo>
                    <a:pt x="257" y="41"/>
                  </a:lnTo>
                  <a:lnTo>
                    <a:pt x="296" y="40"/>
                  </a:lnTo>
                  <a:lnTo>
                    <a:pt x="334" y="38"/>
                  </a:lnTo>
                  <a:lnTo>
                    <a:pt x="365" y="36"/>
                  </a:lnTo>
                  <a:lnTo>
                    <a:pt x="391" y="33"/>
                  </a:lnTo>
                  <a:lnTo>
                    <a:pt x="411" y="29"/>
                  </a:lnTo>
                  <a:lnTo>
                    <a:pt x="423" y="25"/>
                  </a:lnTo>
                  <a:lnTo>
                    <a:pt x="427" y="23"/>
                  </a:lnTo>
                  <a:lnTo>
                    <a:pt x="428" y="20"/>
                  </a:lnTo>
                  <a:lnTo>
                    <a:pt x="428" y="20"/>
                  </a:lnTo>
                  <a:close/>
                </a:path>
              </a:pathLst>
            </a:custGeom>
            <a:solidFill>
              <a:srgbClr val="CCCCCC"/>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3" name="Freeform 29"/>
            <p:cNvSpPr>
              <a:spLocks/>
            </p:cNvSpPr>
            <p:nvPr/>
          </p:nvSpPr>
          <p:spPr bwMode="auto">
            <a:xfrm>
              <a:off x="5071" y="3631"/>
              <a:ext cx="291" cy="175"/>
            </a:xfrm>
            <a:custGeom>
              <a:avLst/>
              <a:gdLst/>
              <a:ahLst/>
              <a:cxnLst>
                <a:cxn ang="0">
                  <a:pos x="291" y="0"/>
                </a:cxn>
                <a:cxn ang="0">
                  <a:pos x="291" y="0"/>
                </a:cxn>
                <a:cxn ang="0">
                  <a:pos x="277" y="12"/>
                </a:cxn>
                <a:cxn ang="0">
                  <a:pos x="261" y="24"/>
                </a:cxn>
                <a:cxn ang="0">
                  <a:pos x="245" y="33"/>
                </a:cxn>
                <a:cxn ang="0">
                  <a:pos x="228" y="42"/>
                </a:cxn>
                <a:cxn ang="0">
                  <a:pos x="209" y="50"/>
                </a:cxn>
                <a:cxn ang="0">
                  <a:pos x="189" y="56"/>
                </a:cxn>
                <a:cxn ang="0">
                  <a:pos x="168" y="62"/>
                </a:cxn>
                <a:cxn ang="0">
                  <a:pos x="147" y="65"/>
                </a:cxn>
                <a:cxn ang="0">
                  <a:pos x="147" y="65"/>
                </a:cxn>
                <a:cxn ang="0">
                  <a:pos x="126" y="68"/>
                </a:cxn>
                <a:cxn ang="0">
                  <a:pos x="106" y="69"/>
                </a:cxn>
                <a:cxn ang="0">
                  <a:pos x="86" y="68"/>
                </a:cxn>
                <a:cxn ang="0">
                  <a:pos x="67" y="64"/>
                </a:cxn>
                <a:cxn ang="0">
                  <a:pos x="49" y="61"/>
                </a:cxn>
                <a:cxn ang="0">
                  <a:pos x="31" y="55"/>
                </a:cxn>
                <a:cxn ang="0">
                  <a:pos x="15" y="48"/>
                </a:cxn>
                <a:cxn ang="0">
                  <a:pos x="0" y="40"/>
                </a:cxn>
                <a:cxn ang="0">
                  <a:pos x="28" y="147"/>
                </a:cxn>
                <a:cxn ang="0">
                  <a:pos x="28" y="147"/>
                </a:cxn>
                <a:cxn ang="0">
                  <a:pos x="30" y="152"/>
                </a:cxn>
                <a:cxn ang="0">
                  <a:pos x="32" y="155"/>
                </a:cxn>
                <a:cxn ang="0">
                  <a:pos x="36" y="159"/>
                </a:cxn>
                <a:cxn ang="0">
                  <a:pos x="42" y="162"/>
                </a:cxn>
                <a:cxn ang="0">
                  <a:pos x="47" y="166"/>
                </a:cxn>
                <a:cxn ang="0">
                  <a:pos x="53" y="168"/>
                </a:cxn>
                <a:cxn ang="0">
                  <a:pos x="69" y="171"/>
                </a:cxn>
                <a:cxn ang="0">
                  <a:pos x="88" y="174"/>
                </a:cxn>
                <a:cxn ang="0">
                  <a:pos x="109" y="175"/>
                </a:cxn>
                <a:cxn ang="0">
                  <a:pos x="131" y="173"/>
                </a:cxn>
                <a:cxn ang="0">
                  <a:pos x="156" y="170"/>
                </a:cxn>
                <a:cxn ang="0">
                  <a:pos x="156" y="170"/>
                </a:cxn>
                <a:cxn ang="0">
                  <a:pos x="181" y="164"/>
                </a:cxn>
                <a:cxn ang="0">
                  <a:pos x="204" y="159"/>
                </a:cxn>
                <a:cxn ang="0">
                  <a:pos x="227" y="152"/>
                </a:cxn>
                <a:cxn ang="0">
                  <a:pos x="245" y="144"/>
                </a:cxn>
                <a:cxn ang="0">
                  <a:pos x="261" y="134"/>
                </a:cxn>
                <a:cxn ang="0">
                  <a:pos x="273" y="125"/>
                </a:cxn>
                <a:cxn ang="0">
                  <a:pos x="278" y="120"/>
                </a:cxn>
                <a:cxn ang="0">
                  <a:pos x="281" y="116"/>
                </a:cxn>
                <a:cxn ang="0">
                  <a:pos x="284" y="111"/>
                </a:cxn>
                <a:cxn ang="0">
                  <a:pos x="285" y="107"/>
                </a:cxn>
                <a:cxn ang="0">
                  <a:pos x="291" y="0"/>
                </a:cxn>
              </a:cxnLst>
              <a:rect l="0" t="0" r="r" b="b"/>
              <a:pathLst>
                <a:path w="291" h="175">
                  <a:moveTo>
                    <a:pt x="291" y="0"/>
                  </a:moveTo>
                  <a:lnTo>
                    <a:pt x="291" y="0"/>
                  </a:lnTo>
                  <a:lnTo>
                    <a:pt x="277" y="12"/>
                  </a:lnTo>
                  <a:lnTo>
                    <a:pt x="261" y="24"/>
                  </a:lnTo>
                  <a:lnTo>
                    <a:pt x="245" y="33"/>
                  </a:lnTo>
                  <a:lnTo>
                    <a:pt x="228" y="42"/>
                  </a:lnTo>
                  <a:lnTo>
                    <a:pt x="209" y="50"/>
                  </a:lnTo>
                  <a:lnTo>
                    <a:pt x="189" y="56"/>
                  </a:lnTo>
                  <a:lnTo>
                    <a:pt x="168" y="62"/>
                  </a:lnTo>
                  <a:lnTo>
                    <a:pt x="147" y="65"/>
                  </a:lnTo>
                  <a:lnTo>
                    <a:pt x="147" y="65"/>
                  </a:lnTo>
                  <a:lnTo>
                    <a:pt x="126" y="68"/>
                  </a:lnTo>
                  <a:lnTo>
                    <a:pt x="106" y="69"/>
                  </a:lnTo>
                  <a:lnTo>
                    <a:pt x="86" y="68"/>
                  </a:lnTo>
                  <a:lnTo>
                    <a:pt x="67" y="64"/>
                  </a:lnTo>
                  <a:lnTo>
                    <a:pt x="49" y="61"/>
                  </a:lnTo>
                  <a:lnTo>
                    <a:pt x="31" y="55"/>
                  </a:lnTo>
                  <a:lnTo>
                    <a:pt x="15" y="48"/>
                  </a:lnTo>
                  <a:lnTo>
                    <a:pt x="0" y="40"/>
                  </a:lnTo>
                  <a:lnTo>
                    <a:pt x="28" y="147"/>
                  </a:lnTo>
                  <a:lnTo>
                    <a:pt x="28" y="147"/>
                  </a:lnTo>
                  <a:lnTo>
                    <a:pt x="30" y="152"/>
                  </a:lnTo>
                  <a:lnTo>
                    <a:pt x="32" y="155"/>
                  </a:lnTo>
                  <a:lnTo>
                    <a:pt x="36" y="159"/>
                  </a:lnTo>
                  <a:lnTo>
                    <a:pt x="42" y="162"/>
                  </a:lnTo>
                  <a:lnTo>
                    <a:pt x="47" y="166"/>
                  </a:lnTo>
                  <a:lnTo>
                    <a:pt x="53" y="168"/>
                  </a:lnTo>
                  <a:lnTo>
                    <a:pt x="69" y="171"/>
                  </a:lnTo>
                  <a:lnTo>
                    <a:pt x="88" y="174"/>
                  </a:lnTo>
                  <a:lnTo>
                    <a:pt x="109" y="175"/>
                  </a:lnTo>
                  <a:lnTo>
                    <a:pt x="131" y="173"/>
                  </a:lnTo>
                  <a:lnTo>
                    <a:pt x="156" y="170"/>
                  </a:lnTo>
                  <a:lnTo>
                    <a:pt x="156" y="170"/>
                  </a:lnTo>
                  <a:lnTo>
                    <a:pt x="181" y="164"/>
                  </a:lnTo>
                  <a:lnTo>
                    <a:pt x="204" y="159"/>
                  </a:lnTo>
                  <a:lnTo>
                    <a:pt x="227" y="152"/>
                  </a:lnTo>
                  <a:lnTo>
                    <a:pt x="245" y="144"/>
                  </a:lnTo>
                  <a:lnTo>
                    <a:pt x="261" y="134"/>
                  </a:lnTo>
                  <a:lnTo>
                    <a:pt x="273" y="125"/>
                  </a:lnTo>
                  <a:lnTo>
                    <a:pt x="278" y="120"/>
                  </a:lnTo>
                  <a:lnTo>
                    <a:pt x="281" y="116"/>
                  </a:lnTo>
                  <a:lnTo>
                    <a:pt x="284" y="111"/>
                  </a:lnTo>
                  <a:lnTo>
                    <a:pt x="285" y="107"/>
                  </a:lnTo>
                  <a:lnTo>
                    <a:pt x="291"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4" name="Freeform 30"/>
            <p:cNvSpPr>
              <a:spLocks/>
            </p:cNvSpPr>
            <p:nvPr/>
          </p:nvSpPr>
          <p:spPr bwMode="auto">
            <a:xfrm>
              <a:off x="5099" y="3722"/>
              <a:ext cx="108" cy="181"/>
            </a:xfrm>
            <a:custGeom>
              <a:avLst/>
              <a:gdLst/>
              <a:ahLst/>
              <a:cxnLst>
                <a:cxn ang="0">
                  <a:pos x="86" y="5"/>
                </a:cxn>
                <a:cxn ang="0">
                  <a:pos x="86" y="5"/>
                </a:cxn>
                <a:cxn ang="0">
                  <a:pos x="79" y="13"/>
                </a:cxn>
                <a:cxn ang="0">
                  <a:pos x="72" y="23"/>
                </a:cxn>
                <a:cxn ang="0">
                  <a:pos x="64" y="37"/>
                </a:cxn>
                <a:cxn ang="0">
                  <a:pos x="55" y="56"/>
                </a:cxn>
                <a:cxn ang="0">
                  <a:pos x="51" y="66"/>
                </a:cxn>
                <a:cxn ang="0">
                  <a:pos x="48" y="79"/>
                </a:cxn>
                <a:cxn ang="0">
                  <a:pos x="45" y="92"/>
                </a:cxn>
                <a:cxn ang="0">
                  <a:pos x="43" y="107"/>
                </a:cxn>
                <a:cxn ang="0">
                  <a:pos x="41" y="124"/>
                </a:cxn>
                <a:cxn ang="0">
                  <a:pos x="41" y="141"/>
                </a:cxn>
                <a:cxn ang="0">
                  <a:pos x="41" y="141"/>
                </a:cxn>
                <a:cxn ang="0">
                  <a:pos x="33" y="143"/>
                </a:cxn>
                <a:cxn ang="0">
                  <a:pos x="25" y="146"/>
                </a:cxn>
                <a:cxn ang="0">
                  <a:pos x="17" y="149"/>
                </a:cxn>
                <a:cxn ang="0">
                  <a:pos x="9" y="154"/>
                </a:cxn>
                <a:cxn ang="0">
                  <a:pos x="3" y="161"/>
                </a:cxn>
                <a:cxn ang="0">
                  <a:pos x="1" y="164"/>
                </a:cxn>
                <a:cxn ang="0">
                  <a:pos x="0" y="168"/>
                </a:cxn>
                <a:cxn ang="0">
                  <a:pos x="0" y="172"/>
                </a:cxn>
                <a:cxn ang="0">
                  <a:pos x="1" y="177"/>
                </a:cxn>
                <a:cxn ang="0">
                  <a:pos x="1" y="177"/>
                </a:cxn>
                <a:cxn ang="0">
                  <a:pos x="5" y="179"/>
                </a:cxn>
                <a:cxn ang="0">
                  <a:pos x="11" y="181"/>
                </a:cxn>
                <a:cxn ang="0">
                  <a:pos x="19" y="181"/>
                </a:cxn>
                <a:cxn ang="0">
                  <a:pos x="64" y="161"/>
                </a:cxn>
                <a:cxn ang="0">
                  <a:pos x="64" y="161"/>
                </a:cxn>
                <a:cxn ang="0">
                  <a:pos x="65" y="160"/>
                </a:cxn>
                <a:cxn ang="0">
                  <a:pos x="67" y="156"/>
                </a:cxn>
                <a:cxn ang="0">
                  <a:pos x="68" y="152"/>
                </a:cxn>
                <a:cxn ang="0">
                  <a:pos x="68" y="149"/>
                </a:cxn>
                <a:cxn ang="0">
                  <a:pos x="67" y="146"/>
                </a:cxn>
                <a:cxn ang="0">
                  <a:pos x="59" y="138"/>
                </a:cxn>
                <a:cxn ang="0">
                  <a:pos x="59" y="138"/>
                </a:cxn>
                <a:cxn ang="0">
                  <a:pos x="59" y="125"/>
                </a:cxn>
                <a:cxn ang="0">
                  <a:pos x="59" y="112"/>
                </a:cxn>
                <a:cxn ang="0">
                  <a:pos x="61" y="94"/>
                </a:cxn>
                <a:cxn ang="0">
                  <a:pos x="64" y="85"/>
                </a:cxn>
                <a:cxn ang="0">
                  <a:pos x="66" y="76"/>
                </a:cxn>
                <a:cxn ang="0">
                  <a:pos x="69" y="66"/>
                </a:cxn>
                <a:cxn ang="0">
                  <a:pos x="75" y="56"/>
                </a:cxn>
                <a:cxn ang="0">
                  <a:pos x="81" y="47"/>
                </a:cxn>
                <a:cxn ang="0">
                  <a:pos x="88" y="36"/>
                </a:cxn>
                <a:cxn ang="0">
                  <a:pos x="97" y="28"/>
                </a:cxn>
                <a:cxn ang="0">
                  <a:pos x="108" y="19"/>
                </a:cxn>
                <a:cxn ang="0">
                  <a:pos x="108" y="19"/>
                </a:cxn>
                <a:cxn ang="0">
                  <a:pos x="108" y="14"/>
                </a:cxn>
                <a:cxn ang="0">
                  <a:pos x="108" y="11"/>
                </a:cxn>
                <a:cxn ang="0">
                  <a:pos x="108" y="6"/>
                </a:cxn>
                <a:cxn ang="0">
                  <a:pos x="105" y="2"/>
                </a:cxn>
                <a:cxn ang="0">
                  <a:pos x="103" y="1"/>
                </a:cxn>
                <a:cxn ang="0">
                  <a:pos x="101" y="0"/>
                </a:cxn>
                <a:cxn ang="0">
                  <a:pos x="98" y="0"/>
                </a:cxn>
                <a:cxn ang="0">
                  <a:pos x="95" y="1"/>
                </a:cxn>
                <a:cxn ang="0">
                  <a:pos x="86" y="5"/>
                </a:cxn>
                <a:cxn ang="0">
                  <a:pos x="86" y="5"/>
                </a:cxn>
              </a:cxnLst>
              <a:rect l="0" t="0" r="r" b="b"/>
              <a:pathLst>
                <a:path w="108" h="181">
                  <a:moveTo>
                    <a:pt x="86" y="5"/>
                  </a:moveTo>
                  <a:lnTo>
                    <a:pt x="86" y="5"/>
                  </a:lnTo>
                  <a:lnTo>
                    <a:pt x="79" y="13"/>
                  </a:lnTo>
                  <a:lnTo>
                    <a:pt x="72" y="23"/>
                  </a:lnTo>
                  <a:lnTo>
                    <a:pt x="64" y="37"/>
                  </a:lnTo>
                  <a:lnTo>
                    <a:pt x="55" y="56"/>
                  </a:lnTo>
                  <a:lnTo>
                    <a:pt x="51" y="66"/>
                  </a:lnTo>
                  <a:lnTo>
                    <a:pt x="48" y="79"/>
                  </a:lnTo>
                  <a:lnTo>
                    <a:pt x="45" y="92"/>
                  </a:lnTo>
                  <a:lnTo>
                    <a:pt x="43" y="107"/>
                  </a:lnTo>
                  <a:lnTo>
                    <a:pt x="41" y="124"/>
                  </a:lnTo>
                  <a:lnTo>
                    <a:pt x="41" y="141"/>
                  </a:lnTo>
                  <a:lnTo>
                    <a:pt x="41" y="141"/>
                  </a:lnTo>
                  <a:lnTo>
                    <a:pt x="33" y="143"/>
                  </a:lnTo>
                  <a:lnTo>
                    <a:pt x="25" y="146"/>
                  </a:lnTo>
                  <a:lnTo>
                    <a:pt x="17" y="149"/>
                  </a:lnTo>
                  <a:lnTo>
                    <a:pt x="9" y="154"/>
                  </a:lnTo>
                  <a:lnTo>
                    <a:pt x="3" y="161"/>
                  </a:lnTo>
                  <a:lnTo>
                    <a:pt x="1" y="164"/>
                  </a:lnTo>
                  <a:lnTo>
                    <a:pt x="0" y="168"/>
                  </a:lnTo>
                  <a:lnTo>
                    <a:pt x="0" y="172"/>
                  </a:lnTo>
                  <a:lnTo>
                    <a:pt x="1" y="177"/>
                  </a:lnTo>
                  <a:lnTo>
                    <a:pt x="1" y="177"/>
                  </a:lnTo>
                  <a:lnTo>
                    <a:pt x="5" y="179"/>
                  </a:lnTo>
                  <a:lnTo>
                    <a:pt x="11" y="181"/>
                  </a:lnTo>
                  <a:lnTo>
                    <a:pt x="19" y="181"/>
                  </a:lnTo>
                  <a:lnTo>
                    <a:pt x="64" y="161"/>
                  </a:lnTo>
                  <a:lnTo>
                    <a:pt x="64" y="161"/>
                  </a:lnTo>
                  <a:lnTo>
                    <a:pt x="65" y="160"/>
                  </a:lnTo>
                  <a:lnTo>
                    <a:pt x="67" y="156"/>
                  </a:lnTo>
                  <a:lnTo>
                    <a:pt x="68" y="152"/>
                  </a:lnTo>
                  <a:lnTo>
                    <a:pt x="68" y="149"/>
                  </a:lnTo>
                  <a:lnTo>
                    <a:pt x="67" y="146"/>
                  </a:lnTo>
                  <a:lnTo>
                    <a:pt x="59" y="138"/>
                  </a:lnTo>
                  <a:lnTo>
                    <a:pt x="59" y="138"/>
                  </a:lnTo>
                  <a:lnTo>
                    <a:pt x="59" y="125"/>
                  </a:lnTo>
                  <a:lnTo>
                    <a:pt x="59" y="112"/>
                  </a:lnTo>
                  <a:lnTo>
                    <a:pt x="61" y="94"/>
                  </a:lnTo>
                  <a:lnTo>
                    <a:pt x="64" y="85"/>
                  </a:lnTo>
                  <a:lnTo>
                    <a:pt x="66" y="76"/>
                  </a:lnTo>
                  <a:lnTo>
                    <a:pt x="69" y="66"/>
                  </a:lnTo>
                  <a:lnTo>
                    <a:pt x="75" y="56"/>
                  </a:lnTo>
                  <a:lnTo>
                    <a:pt x="81" y="47"/>
                  </a:lnTo>
                  <a:lnTo>
                    <a:pt x="88" y="36"/>
                  </a:lnTo>
                  <a:lnTo>
                    <a:pt x="97" y="28"/>
                  </a:lnTo>
                  <a:lnTo>
                    <a:pt x="108" y="19"/>
                  </a:lnTo>
                  <a:lnTo>
                    <a:pt x="108" y="19"/>
                  </a:lnTo>
                  <a:lnTo>
                    <a:pt x="108" y="14"/>
                  </a:lnTo>
                  <a:lnTo>
                    <a:pt x="108" y="11"/>
                  </a:lnTo>
                  <a:lnTo>
                    <a:pt x="108" y="6"/>
                  </a:lnTo>
                  <a:lnTo>
                    <a:pt x="105" y="2"/>
                  </a:lnTo>
                  <a:lnTo>
                    <a:pt x="103" y="1"/>
                  </a:lnTo>
                  <a:lnTo>
                    <a:pt x="101" y="0"/>
                  </a:lnTo>
                  <a:lnTo>
                    <a:pt x="98" y="0"/>
                  </a:lnTo>
                  <a:lnTo>
                    <a:pt x="95" y="1"/>
                  </a:lnTo>
                  <a:lnTo>
                    <a:pt x="86" y="5"/>
                  </a:lnTo>
                  <a:lnTo>
                    <a:pt x="86" y="5"/>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5" name="Freeform 31"/>
            <p:cNvSpPr>
              <a:spLocks/>
            </p:cNvSpPr>
            <p:nvPr/>
          </p:nvSpPr>
          <p:spPr bwMode="auto">
            <a:xfrm>
              <a:off x="5263" y="3714"/>
              <a:ext cx="109" cy="180"/>
            </a:xfrm>
            <a:custGeom>
              <a:avLst/>
              <a:gdLst/>
              <a:ahLst/>
              <a:cxnLst>
                <a:cxn ang="0">
                  <a:pos x="23" y="5"/>
                </a:cxn>
                <a:cxn ang="0">
                  <a:pos x="23" y="5"/>
                </a:cxn>
                <a:cxn ang="0">
                  <a:pos x="30" y="13"/>
                </a:cxn>
                <a:cxn ang="0">
                  <a:pos x="37" y="22"/>
                </a:cxn>
                <a:cxn ang="0">
                  <a:pos x="45" y="36"/>
                </a:cxn>
                <a:cxn ang="0">
                  <a:pos x="53" y="56"/>
                </a:cxn>
                <a:cxn ang="0">
                  <a:pos x="57" y="66"/>
                </a:cxn>
                <a:cxn ang="0">
                  <a:pos x="60" y="79"/>
                </a:cxn>
                <a:cxn ang="0">
                  <a:pos x="64" y="92"/>
                </a:cxn>
                <a:cxn ang="0">
                  <a:pos x="66" y="107"/>
                </a:cxn>
                <a:cxn ang="0">
                  <a:pos x="67" y="123"/>
                </a:cxn>
                <a:cxn ang="0">
                  <a:pos x="67" y="140"/>
                </a:cxn>
                <a:cxn ang="0">
                  <a:pos x="67" y="140"/>
                </a:cxn>
                <a:cxn ang="0">
                  <a:pos x="75" y="142"/>
                </a:cxn>
                <a:cxn ang="0">
                  <a:pos x="83" y="146"/>
                </a:cxn>
                <a:cxn ang="0">
                  <a:pos x="92" y="149"/>
                </a:cxn>
                <a:cxn ang="0">
                  <a:pos x="100" y="154"/>
                </a:cxn>
                <a:cxn ang="0">
                  <a:pos x="106" y="161"/>
                </a:cxn>
                <a:cxn ang="0">
                  <a:pos x="108" y="164"/>
                </a:cxn>
                <a:cxn ang="0">
                  <a:pos x="109" y="168"/>
                </a:cxn>
                <a:cxn ang="0">
                  <a:pos x="109" y="172"/>
                </a:cxn>
                <a:cxn ang="0">
                  <a:pos x="108" y="177"/>
                </a:cxn>
                <a:cxn ang="0">
                  <a:pos x="108" y="177"/>
                </a:cxn>
                <a:cxn ang="0">
                  <a:pos x="103" y="179"/>
                </a:cxn>
                <a:cxn ang="0">
                  <a:pos x="97" y="180"/>
                </a:cxn>
                <a:cxn ang="0">
                  <a:pos x="88" y="180"/>
                </a:cxn>
                <a:cxn ang="0">
                  <a:pos x="45" y="160"/>
                </a:cxn>
                <a:cxn ang="0">
                  <a:pos x="45" y="160"/>
                </a:cxn>
                <a:cxn ang="0">
                  <a:pos x="44" y="158"/>
                </a:cxn>
                <a:cxn ang="0">
                  <a:pos x="42" y="156"/>
                </a:cxn>
                <a:cxn ang="0">
                  <a:pos x="40" y="151"/>
                </a:cxn>
                <a:cxn ang="0">
                  <a:pos x="40" y="148"/>
                </a:cxn>
                <a:cxn ang="0">
                  <a:pos x="42" y="146"/>
                </a:cxn>
                <a:cxn ang="0">
                  <a:pos x="49" y="136"/>
                </a:cxn>
                <a:cxn ang="0">
                  <a:pos x="49" y="136"/>
                </a:cxn>
                <a:cxn ang="0">
                  <a:pos x="50" y="125"/>
                </a:cxn>
                <a:cxn ang="0">
                  <a:pos x="50" y="111"/>
                </a:cxn>
                <a:cxn ang="0">
                  <a:pos x="47" y="94"/>
                </a:cxn>
                <a:cxn ang="0">
                  <a:pos x="45" y="85"/>
                </a:cxn>
                <a:cxn ang="0">
                  <a:pos x="43" y="76"/>
                </a:cxn>
                <a:cxn ang="0">
                  <a:pos x="38" y="65"/>
                </a:cxn>
                <a:cxn ang="0">
                  <a:pos x="33" y="56"/>
                </a:cxn>
                <a:cxn ang="0">
                  <a:pos x="28" y="45"/>
                </a:cxn>
                <a:cxn ang="0">
                  <a:pos x="21" y="36"/>
                </a:cxn>
                <a:cxn ang="0">
                  <a:pos x="11" y="27"/>
                </a:cxn>
                <a:cxn ang="0">
                  <a:pos x="1" y="19"/>
                </a:cxn>
                <a:cxn ang="0">
                  <a:pos x="1" y="19"/>
                </a:cxn>
                <a:cxn ang="0">
                  <a:pos x="0" y="14"/>
                </a:cxn>
                <a:cxn ang="0">
                  <a:pos x="1" y="9"/>
                </a:cxn>
                <a:cxn ang="0">
                  <a:pos x="1" y="6"/>
                </a:cxn>
                <a:cxn ang="0">
                  <a:pos x="3" y="2"/>
                </a:cxn>
                <a:cxn ang="0">
                  <a:pos x="5" y="1"/>
                </a:cxn>
                <a:cxn ang="0">
                  <a:pos x="8" y="0"/>
                </a:cxn>
                <a:cxn ang="0">
                  <a:pos x="10" y="0"/>
                </a:cxn>
                <a:cxn ang="0">
                  <a:pos x="14" y="1"/>
                </a:cxn>
                <a:cxn ang="0">
                  <a:pos x="23" y="5"/>
                </a:cxn>
                <a:cxn ang="0">
                  <a:pos x="23" y="5"/>
                </a:cxn>
              </a:cxnLst>
              <a:rect l="0" t="0" r="r" b="b"/>
              <a:pathLst>
                <a:path w="109" h="180">
                  <a:moveTo>
                    <a:pt x="23" y="5"/>
                  </a:moveTo>
                  <a:lnTo>
                    <a:pt x="23" y="5"/>
                  </a:lnTo>
                  <a:lnTo>
                    <a:pt x="30" y="13"/>
                  </a:lnTo>
                  <a:lnTo>
                    <a:pt x="37" y="22"/>
                  </a:lnTo>
                  <a:lnTo>
                    <a:pt x="45" y="36"/>
                  </a:lnTo>
                  <a:lnTo>
                    <a:pt x="53" y="56"/>
                  </a:lnTo>
                  <a:lnTo>
                    <a:pt x="57" y="66"/>
                  </a:lnTo>
                  <a:lnTo>
                    <a:pt x="60" y="79"/>
                  </a:lnTo>
                  <a:lnTo>
                    <a:pt x="64" y="92"/>
                  </a:lnTo>
                  <a:lnTo>
                    <a:pt x="66" y="107"/>
                  </a:lnTo>
                  <a:lnTo>
                    <a:pt x="67" y="123"/>
                  </a:lnTo>
                  <a:lnTo>
                    <a:pt x="67" y="140"/>
                  </a:lnTo>
                  <a:lnTo>
                    <a:pt x="67" y="140"/>
                  </a:lnTo>
                  <a:lnTo>
                    <a:pt x="75" y="142"/>
                  </a:lnTo>
                  <a:lnTo>
                    <a:pt x="83" y="146"/>
                  </a:lnTo>
                  <a:lnTo>
                    <a:pt x="92" y="149"/>
                  </a:lnTo>
                  <a:lnTo>
                    <a:pt x="100" y="154"/>
                  </a:lnTo>
                  <a:lnTo>
                    <a:pt x="106" y="161"/>
                  </a:lnTo>
                  <a:lnTo>
                    <a:pt x="108" y="164"/>
                  </a:lnTo>
                  <a:lnTo>
                    <a:pt x="109" y="168"/>
                  </a:lnTo>
                  <a:lnTo>
                    <a:pt x="109" y="172"/>
                  </a:lnTo>
                  <a:lnTo>
                    <a:pt x="108" y="177"/>
                  </a:lnTo>
                  <a:lnTo>
                    <a:pt x="108" y="177"/>
                  </a:lnTo>
                  <a:lnTo>
                    <a:pt x="103" y="179"/>
                  </a:lnTo>
                  <a:lnTo>
                    <a:pt x="97" y="180"/>
                  </a:lnTo>
                  <a:lnTo>
                    <a:pt x="88" y="180"/>
                  </a:lnTo>
                  <a:lnTo>
                    <a:pt x="45" y="160"/>
                  </a:lnTo>
                  <a:lnTo>
                    <a:pt x="45" y="160"/>
                  </a:lnTo>
                  <a:lnTo>
                    <a:pt x="44" y="158"/>
                  </a:lnTo>
                  <a:lnTo>
                    <a:pt x="42" y="156"/>
                  </a:lnTo>
                  <a:lnTo>
                    <a:pt x="40" y="151"/>
                  </a:lnTo>
                  <a:lnTo>
                    <a:pt x="40" y="148"/>
                  </a:lnTo>
                  <a:lnTo>
                    <a:pt x="42" y="146"/>
                  </a:lnTo>
                  <a:lnTo>
                    <a:pt x="49" y="136"/>
                  </a:lnTo>
                  <a:lnTo>
                    <a:pt x="49" y="136"/>
                  </a:lnTo>
                  <a:lnTo>
                    <a:pt x="50" y="125"/>
                  </a:lnTo>
                  <a:lnTo>
                    <a:pt x="50" y="111"/>
                  </a:lnTo>
                  <a:lnTo>
                    <a:pt x="47" y="94"/>
                  </a:lnTo>
                  <a:lnTo>
                    <a:pt x="45" y="85"/>
                  </a:lnTo>
                  <a:lnTo>
                    <a:pt x="43" y="76"/>
                  </a:lnTo>
                  <a:lnTo>
                    <a:pt x="38" y="65"/>
                  </a:lnTo>
                  <a:lnTo>
                    <a:pt x="33" y="56"/>
                  </a:lnTo>
                  <a:lnTo>
                    <a:pt x="28" y="45"/>
                  </a:lnTo>
                  <a:lnTo>
                    <a:pt x="21" y="36"/>
                  </a:lnTo>
                  <a:lnTo>
                    <a:pt x="11" y="27"/>
                  </a:lnTo>
                  <a:lnTo>
                    <a:pt x="1" y="19"/>
                  </a:lnTo>
                  <a:lnTo>
                    <a:pt x="1" y="19"/>
                  </a:lnTo>
                  <a:lnTo>
                    <a:pt x="0" y="14"/>
                  </a:lnTo>
                  <a:lnTo>
                    <a:pt x="1" y="9"/>
                  </a:lnTo>
                  <a:lnTo>
                    <a:pt x="1" y="6"/>
                  </a:lnTo>
                  <a:lnTo>
                    <a:pt x="3" y="2"/>
                  </a:lnTo>
                  <a:lnTo>
                    <a:pt x="5" y="1"/>
                  </a:lnTo>
                  <a:lnTo>
                    <a:pt x="8" y="0"/>
                  </a:lnTo>
                  <a:lnTo>
                    <a:pt x="10" y="0"/>
                  </a:lnTo>
                  <a:lnTo>
                    <a:pt x="14" y="1"/>
                  </a:lnTo>
                  <a:lnTo>
                    <a:pt x="23" y="5"/>
                  </a:lnTo>
                  <a:lnTo>
                    <a:pt x="23" y="5"/>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6" name="Freeform 32"/>
            <p:cNvSpPr>
              <a:spLocks/>
            </p:cNvSpPr>
            <p:nvPr/>
          </p:nvSpPr>
          <p:spPr bwMode="auto">
            <a:xfrm>
              <a:off x="5014" y="3455"/>
              <a:ext cx="373" cy="234"/>
            </a:xfrm>
            <a:custGeom>
              <a:avLst/>
              <a:gdLst/>
              <a:ahLst/>
              <a:cxnLst>
                <a:cxn ang="0">
                  <a:pos x="373" y="92"/>
                </a:cxn>
                <a:cxn ang="0">
                  <a:pos x="366" y="70"/>
                </a:cxn>
                <a:cxn ang="0">
                  <a:pos x="352" y="50"/>
                </a:cxn>
                <a:cxn ang="0">
                  <a:pos x="332" y="33"/>
                </a:cxn>
                <a:cxn ang="0">
                  <a:pos x="308" y="19"/>
                </a:cxn>
                <a:cxn ang="0">
                  <a:pos x="279" y="9"/>
                </a:cxn>
                <a:cxn ang="0">
                  <a:pos x="245" y="3"/>
                </a:cxn>
                <a:cxn ang="0">
                  <a:pos x="209" y="0"/>
                </a:cxn>
                <a:cxn ang="0">
                  <a:pos x="172" y="3"/>
                </a:cxn>
                <a:cxn ang="0">
                  <a:pos x="153" y="6"/>
                </a:cxn>
                <a:cxn ang="0">
                  <a:pos x="117" y="16"/>
                </a:cxn>
                <a:cxn ang="0">
                  <a:pos x="85" y="28"/>
                </a:cxn>
                <a:cxn ang="0">
                  <a:pos x="57" y="45"/>
                </a:cxn>
                <a:cxn ang="0">
                  <a:pos x="33" y="63"/>
                </a:cxn>
                <a:cxn ang="0">
                  <a:pos x="16" y="84"/>
                </a:cxn>
                <a:cxn ang="0">
                  <a:pos x="4" y="106"/>
                </a:cxn>
                <a:cxn ang="0">
                  <a:pos x="0" y="130"/>
                </a:cxn>
                <a:cxn ang="0">
                  <a:pos x="0" y="141"/>
                </a:cxn>
                <a:cxn ang="0">
                  <a:pos x="7" y="165"/>
                </a:cxn>
                <a:cxn ang="0">
                  <a:pos x="21" y="184"/>
                </a:cxn>
                <a:cxn ang="0">
                  <a:pos x="40" y="202"/>
                </a:cxn>
                <a:cxn ang="0">
                  <a:pos x="65" y="216"/>
                </a:cxn>
                <a:cxn ang="0">
                  <a:pos x="95" y="225"/>
                </a:cxn>
                <a:cxn ang="0">
                  <a:pos x="128" y="232"/>
                </a:cxn>
                <a:cxn ang="0">
                  <a:pos x="164" y="234"/>
                </a:cxn>
                <a:cxn ang="0">
                  <a:pos x="202" y="232"/>
                </a:cxn>
                <a:cxn ang="0">
                  <a:pos x="221" y="229"/>
                </a:cxn>
                <a:cxn ang="0">
                  <a:pos x="257" y="219"/>
                </a:cxn>
                <a:cxn ang="0">
                  <a:pos x="288" y="207"/>
                </a:cxn>
                <a:cxn ang="0">
                  <a:pos x="317" y="190"/>
                </a:cxn>
                <a:cxn ang="0">
                  <a:pos x="341" y="172"/>
                </a:cxn>
                <a:cxn ang="0">
                  <a:pos x="358" y="151"/>
                </a:cxn>
                <a:cxn ang="0">
                  <a:pos x="370" y="128"/>
                </a:cxn>
                <a:cxn ang="0">
                  <a:pos x="373" y="105"/>
                </a:cxn>
                <a:cxn ang="0">
                  <a:pos x="373" y="92"/>
                </a:cxn>
              </a:cxnLst>
              <a:rect l="0" t="0" r="r" b="b"/>
              <a:pathLst>
                <a:path w="373" h="234">
                  <a:moveTo>
                    <a:pt x="373" y="92"/>
                  </a:moveTo>
                  <a:lnTo>
                    <a:pt x="373" y="92"/>
                  </a:lnTo>
                  <a:lnTo>
                    <a:pt x="371" y="81"/>
                  </a:lnTo>
                  <a:lnTo>
                    <a:pt x="366" y="70"/>
                  </a:lnTo>
                  <a:lnTo>
                    <a:pt x="360" y="60"/>
                  </a:lnTo>
                  <a:lnTo>
                    <a:pt x="352" y="50"/>
                  </a:lnTo>
                  <a:lnTo>
                    <a:pt x="343" y="41"/>
                  </a:lnTo>
                  <a:lnTo>
                    <a:pt x="332" y="33"/>
                  </a:lnTo>
                  <a:lnTo>
                    <a:pt x="321" y="26"/>
                  </a:lnTo>
                  <a:lnTo>
                    <a:pt x="308" y="19"/>
                  </a:lnTo>
                  <a:lnTo>
                    <a:pt x="294" y="13"/>
                  </a:lnTo>
                  <a:lnTo>
                    <a:pt x="279" y="9"/>
                  </a:lnTo>
                  <a:lnTo>
                    <a:pt x="263" y="5"/>
                  </a:lnTo>
                  <a:lnTo>
                    <a:pt x="245" y="3"/>
                  </a:lnTo>
                  <a:lnTo>
                    <a:pt x="228" y="0"/>
                  </a:lnTo>
                  <a:lnTo>
                    <a:pt x="209" y="0"/>
                  </a:lnTo>
                  <a:lnTo>
                    <a:pt x="190" y="0"/>
                  </a:lnTo>
                  <a:lnTo>
                    <a:pt x="172" y="3"/>
                  </a:lnTo>
                  <a:lnTo>
                    <a:pt x="172" y="3"/>
                  </a:lnTo>
                  <a:lnTo>
                    <a:pt x="153" y="6"/>
                  </a:lnTo>
                  <a:lnTo>
                    <a:pt x="135" y="10"/>
                  </a:lnTo>
                  <a:lnTo>
                    <a:pt x="117" y="16"/>
                  </a:lnTo>
                  <a:lnTo>
                    <a:pt x="101" y="21"/>
                  </a:lnTo>
                  <a:lnTo>
                    <a:pt x="85" y="28"/>
                  </a:lnTo>
                  <a:lnTo>
                    <a:pt x="69" y="35"/>
                  </a:lnTo>
                  <a:lnTo>
                    <a:pt x="57" y="45"/>
                  </a:lnTo>
                  <a:lnTo>
                    <a:pt x="44" y="54"/>
                  </a:lnTo>
                  <a:lnTo>
                    <a:pt x="33" y="63"/>
                  </a:lnTo>
                  <a:lnTo>
                    <a:pt x="24" y="74"/>
                  </a:lnTo>
                  <a:lnTo>
                    <a:pt x="16" y="84"/>
                  </a:lnTo>
                  <a:lnTo>
                    <a:pt x="9" y="95"/>
                  </a:lnTo>
                  <a:lnTo>
                    <a:pt x="4" y="106"/>
                  </a:lnTo>
                  <a:lnTo>
                    <a:pt x="1" y="118"/>
                  </a:lnTo>
                  <a:lnTo>
                    <a:pt x="0" y="130"/>
                  </a:lnTo>
                  <a:lnTo>
                    <a:pt x="0" y="141"/>
                  </a:lnTo>
                  <a:lnTo>
                    <a:pt x="0" y="141"/>
                  </a:lnTo>
                  <a:lnTo>
                    <a:pt x="3" y="153"/>
                  </a:lnTo>
                  <a:lnTo>
                    <a:pt x="7" y="165"/>
                  </a:lnTo>
                  <a:lnTo>
                    <a:pt x="12" y="174"/>
                  </a:lnTo>
                  <a:lnTo>
                    <a:pt x="21" y="184"/>
                  </a:lnTo>
                  <a:lnTo>
                    <a:pt x="30" y="194"/>
                  </a:lnTo>
                  <a:lnTo>
                    <a:pt x="40" y="202"/>
                  </a:lnTo>
                  <a:lnTo>
                    <a:pt x="52" y="209"/>
                  </a:lnTo>
                  <a:lnTo>
                    <a:pt x="65" y="216"/>
                  </a:lnTo>
                  <a:lnTo>
                    <a:pt x="80" y="220"/>
                  </a:lnTo>
                  <a:lnTo>
                    <a:pt x="95" y="225"/>
                  </a:lnTo>
                  <a:lnTo>
                    <a:pt x="111" y="230"/>
                  </a:lnTo>
                  <a:lnTo>
                    <a:pt x="128" y="232"/>
                  </a:lnTo>
                  <a:lnTo>
                    <a:pt x="145" y="233"/>
                  </a:lnTo>
                  <a:lnTo>
                    <a:pt x="164" y="234"/>
                  </a:lnTo>
                  <a:lnTo>
                    <a:pt x="182" y="233"/>
                  </a:lnTo>
                  <a:lnTo>
                    <a:pt x="202" y="232"/>
                  </a:lnTo>
                  <a:lnTo>
                    <a:pt x="202" y="232"/>
                  </a:lnTo>
                  <a:lnTo>
                    <a:pt x="221" y="229"/>
                  </a:lnTo>
                  <a:lnTo>
                    <a:pt x="239" y="224"/>
                  </a:lnTo>
                  <a:lnTo>
                    <a:pt x="257" y="219"/>
                  </a:lnTo>
                  <a:lnTo>
                    <a:pt x="273" y="214"/>
                  </a:lnTo>
                  <a:lnTo>
                    <a:pt x="288" y="207"/>
                  </a:lnTo>
                  <a:lnTo>
                    <a:pt x="303" y="198"/>
                  </a:lnTo>
                  <a:lnTo>
                    <a:pt x="317" y="190"/>
                  </a:lnTo>
                  <a:lnTo>
                    <a:pt x="329" y="181"/>
                  </a:lnTo>
                  <a:lnTo>
                    <a:pt x="341" y="172"/>
                  </a:lnTo>
                  <a:lnTo>
                    <a:pt x="350" y="161"/>
                  </a:lnTo>
                  <a:lnTo>
                    <a:pt x="358" y="151"/>
                  </a:lnTo>
                  <a:lnTo>
                    <a:pt x="364" y="139"/>
                  </a:lnTo>
                  <a:lnTo>
                    <a:pt x="370" y="128"/>
                  </a:lnTo>
                  <a:lnTo>
                    <a:pt x="372" y="117"/>
                  </a:lnTo>
                  <a:lnTo>
                    <a:pt x="373" y="105"/>
                  </a:lnTo>
                  <a:lnTo>
                    <a:pt x="373" y="92"/>
                  </a:lnTo>
                  <a:lnTo>
                    <a:pt x="373" y="9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7" name="Freeform 33"/>
            <p:cNvSpPr>
              <a:spLocks/>
            </p:cNvSpPr>
            <p:nvPr/>
          </p:nvSpPr>
          <p:spPr bwMode="auto">
            <a:xfrm>
              <a:off x="5067" y="3551"/>
              <a:ext cx="51" cy="49"/>
            </a:xfrm>
            <a:custGeom>
              <a:avLst/>
              <a:gdLst/>
              <a:ahLst/>
              <a:cxnLst>
                <a:cxn ang="0">
                  <a:pos x="29" y="43"/>
                </a:cxn>
                <a:cxn ang="0">
                  <a:pos x="29" y="43"/>
                </a:cxn>
                <a:cxn ang="0">
                  <a:pos x="39" y="42"/>
                </a:cxn>
                <a:cxn ang="0">
                  <a:pos x="47" y="42"/>
                </a:cxn>
                <a:cxn ang="0">
                  <a:pos x="47" y="42"/>
                </a:cxn>
                <a:cxn ang="0">
                  <a:pos x="49" y="37"/>
                </a:cxn>
                <a:cxn ang="0">
                  <a:pos x="49" y="37"/>
                </a:cxn>
                <a:cxn ang="0">
                  <a:pos x="51" y="32"/>
                </a:cxn>
                <a:cxn ang="0">
                  <a:pos x="51" y="27"/>
                </a:cxn>
                <a:cxn ang="0">
                  <a:pos x="51" y="21"/>
                </a:cxn>
                <a:cxn ang="0">
                  <a:pos x="50" y="16"/>
                </a:cxn>
                <a:cxn ang="0">
                  <a:pos x="48" y="12"/>
                </a:cxn>
                <a:cxn ang="0">
                  <a:pos x="44" y="8"/>
                </a:cxn>
                <a:cxn ang="0">
                  <a:pos x="41" y="5"/>
                </a:cxn>
                <a:cxn ang="0">
                  <a:pos x="36" y="2"/>
                </a:cxn>
                <a:cxn ang="0">
                  <a:pos x="36" y="2"/>
                </a:cxn>
                <a:cxn ang="0">
                  <a:pos x="32" y="0"/>
                </a:cxn>
                <a:cxn ang="0">
                  <a:pos x="27" y="0"/>
                </a:cxn>
                <a:cxn ang="0">
                  <a:pos x="22" y="1"/>
                </a:cxn>
                <a:cxn ang="0">
                  <a:pos x="16" y="3"/>
                </a:cxn>
                <a:cxn ang="0">
                  <a:pos x="13" y="6"/>
                </a:cxn>
                <a:cxn ang="0">
                  <a:pos x="8" y="9"/>
                </a:cxn>
                <a:cxn ang="0">
                  <a:pos x="5" y="14"/>
                </a:cxn>
                <a:cxn ang="0">
                  <a:pos x="2" y="19"/>
                </a:cxn>
                <a:cxn ang="0">
                  <a:pos x="2" y="19"/>
                </a:cxn>
                <a:cxn ang="0">
                  <a:pos x="0" y="27"/>
                </a:cxn>
                <a:cxn ang="0">
                  <a:pos x="0" y="35"/>
                </a:cxn>
                <a:cxn ang="0">
                  <a:pos x="2" y="43"/>
                </a:cxn>
                <a:cxn ang="0">
                  <a:pos x="7" y="49"/>
                </a:cxn>
                <a:cxn ang="0">
                  <a:pos x="7" y="49"/>
                </a:cxn>
                <a:cxn ang="0">
                  <a:pos x="16" y="45"/>
                </a:cxn>
                <a:cxn ang="0">
                  <a:pos x="29" y="43"/>
                </a:cxn>
                <a:cxn ang="0">
                  <a:pos x="29" y="43"/>
                </a:cxn>
              </a:cxnLst>
              <a:rect l="0" t="0" r="r" b="b"/>
              <a:pathLst>
                <a:path w="51" h="49">
                  <a:moveTo>
                    <a:pt x="29" y="43"/>
                  </a:moveTo>
                  <a:lnTo>
                    <a:pt x="29" y="43"/>
                  </a:lnTo>
                  <a:lnTo>
                    <a:pt x="39" y="42"/>
                  </a:lnTo>
                  <a:lnTo>
                    <a:pt x="47" y="42"/>
                  </a:lnTo>
                  <a:lnTo>
                    <a:pt x="47" y="42"/>
                  </a:lnTo>
                  <a:lnTo>
                    <a:pt x="49" y="37"/>
                  </a:lnTo>
                  <a:lnTo>
                    <a:pt x="49" y="37"/>
                  </a:lnTo>
                  <a:lnTo>
                    <a:pt x="51" y="32"/>
                  </a:lnTo>
                  <a:lnTo>
                    <a:pt x="51" y="27"/>
                  </a:lnTo>
                  <a:lnTo>
                    <a:pt x="51" y="21"/>
                  </a:lnTo>
                  <a:lnTo>
                    <a:pt x="50" y="16"/>
                  </a:lnTo>
                  <a:lnTo>
                    <a:pt x="48" y="12"/>
                  </a:lnTo>
                  <a:lnTo>
                    <a:pt x="44" y="8"/>
                  </a:lnTo>
                  <a:lnTo>
                    <a:pt x="41" y="5"/>
                  </a:lnTo>
                  <a:lnTo>
                    <a:pt x="36" y="2"/>
                  </a:lnTo>
                  <a:lnTo>
                    <a:pt x="36" y="2"/>
                  </a:lnTo>
                  <a:lnTo>
                    <a:pt x="32" y="0"/>
                  </a:lnTo>
                  <a:lnTo>
                    <a:pt x="27" y="0"/>
                  </a:lnTo>
                  <a:lnTo>
                    <a:pt x="22" y="1"/>
                  </a:lnTo>
                  <a:lnTo>
                    <a:pt x="16" y="3"/>
                  </a:lnTo>
                  <a:lnTo>
                    <a:pt x="13" y="6"/>
                  </a:lnTo>
                  <a:lnTo>
                    <a:pt x="8" y="9"/>
                  </a:lnTo>
                  <a:lnTo>
                    <a:pt x="5" y="14"/>
                  </a:lnTo>
                  <a:lnTo>
                    <a:pt x="2" y="19"/>
                  </a:lnTo>
                  <a:lnTo>
                    <a:pt x="2" y="19"/>
                  </a:lnTo>
                  <a:lnTo>
                    <a:pt x="0" y="27"/>
                  </a:lnTo>
                  <a:lnTo>
                    <a:pt x="0" y="35"/>
                  </a:lnTo>
                  <a:lnTo>
                    <a:pt x="2" y="43"/>
                  </a:lnTo>
                  <a:lnTo>
                    <a:pt x="7" y="49"/>
                  </a:lnTo>
                  <a:lnTo>
                    <a:pt x="7" y="49"/>
                  </a:lnTo>
                  <a:lnTo>
                    <a:pt x="16" y="45"/>
                  </a:lnTo>
                  <a:lnTo>
                    <a:pt x="29" y="43"/>
                  </a:lnTo>
                  <a:lnTo>
                    <a:pt x="29" y="43"/>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8" name="Freeform 34"/>
            <p:cNvSpPr>
              <a:spLocks/>
            </p:cNvSpPr>
            <p:nvPr/>
          </p:nvSpPr>
          <p:spPr bwMode="auto">
            <a:xfrm>
              <a:off x="5204" y="3535"/>
              <a:ext cx="53" cy="50"/>
            </a:xfrm>
            <a:custGeom>
              <a:avLst/>
              <a:gdLst/>
              <a:ahLst/>
              <a:cxnLst>
                <a:cxn ang="0">
                  <a:pos x="14" y="50"/>
                </a:cxn>
                <a:cxn ang="0">
                  <a:pos x="14" y="50"/>
                </a:cxn>
                <a:cxn ang="0">
                  <a:pos x="26" y="47"/>
                </a:cxn>
                <a:cxn ang="0">
                  <a:pos x="39" y="45"/>
                </a:cxn>
                <a:cxn ang="0">
                  <a:pos x="39" y="45"/>
                </a:cxn>
                <a:cxn ang="0">
                  <a:pos x="49" y="44"/>
                </a:cxn>
                <a:cxn ang="0">
                  <a:pos x="49" y="44"/>
                </a:cxn>
                <a:cxn ang="0">
                  <a:pos x="52" y="37"/>
                </a:cxn>
                <a:cxn ang="0">
                  <a:pos x="53" y="30"/>
                </a:cxn>
                <a:cxn ang="0">
                  <a:pos x="52" y="22"/>
                </a:cxn>
                <a:cxn ang="0">
                  <a:pos x="48" y="15"/>
                </a:cxn>
                <a:cxn ang="0">
                  <a:pos x="48" y="15"/>
                </a:cxn>
                <a:cxn ang="0">
                  <a:pos x="45" y="10"/>
                </a:cxn>
                <a:cxn ang="0">
                  <a:pos x="41" y="5"/>
                </a:cxn>
                <a:cxn ang="0">
                  <a:pos x="37" y="3"/>
                </a:cxn>
                <a:cxn ang="0">
                  <a:pos x="32" y="1"/>
                </a:cxn>
                <a:cxn ang="0">
                  <a:pos x="27" y="0"/>
                </a:cxn>
                <a:cxn ang="0">
                  <a:pos x="21" y="0"/>
                </a:cxn>
                <a:cxn ang="0">
                  <a:pos x="17" y="1"/>
                </a:cxn>
                <a:cxn ang="0">
                  <a:pos x="12" y="2"/>
                </a:cxn>
                <a:cxn ang="0">
                  <a:pos x="12" y="2"/>
                </a:cxn>
                <a:cxn ang="0">
                  <a:pos x="9" y="5"/>
                </a:cxn>
                <a:cxn ang="0">
                  <a:pos x="5" y="9"/>
                </a:cxn>
                <a:cxn ang="0">
                  <a:pos x="3" y="14"/>
                </a:cxn>
                <a:cxn ang="0">
                  <a:pos x="2" y="18"/>
                </a:cxn>
                <a:cxn ang="0">
                  <a:pos x="0" y="24"/>
                </a:cxn>
                <a:cxn ang="0">
                  <a:pos x="0" y="29"/>
                </a:cxn>
                <a:cxn ang="0">
                  <a:pos x="3" y="35"/>
                </a:cxn>
                <a:cxn ang="0">
                  <a:pos x="5" y="39"/>
                </a:cxn>
                <a:cxn ang="0">
                  <a:pos x="5" y="39"/>
                </a:cxn>
                <a:cxn ang="0">
                  <a:pos x="10" y="45"/>
                </a:cxn>
                <a:cxn ang="0">
                  <a:pos x="14" y="50"/>
                </a:cxn>
                <a:cxn ang="0">
                  <a:pos x="14" y="50"/>
                </a:cxn>
              </a:cxnLst>
              <a:rect l="0" t="0" r="r" b="b"/>
              <a:pathLst>
                <a:path w="53" h="50">
                  <a:moveTo>
                    <a:pt x="14" y="50"/>
                  </a:moveTo>
                  <a:lnTo>
                    <a:pt x="14" y="50"/>
                  </a:lnTo>
                  <a:lnTo>
                    <a:pt x="26" y="47"/>
                  </a:lnTo>
                  <a:lnTo>
                    <a:pt x="39" y="45"/>
                  </a:lnTo>
                  <a:lnTo>
                    <a:pt x="39" y="45"/>
                  </a:lnTo>
                  <a:lnTo>
                    <a:pt x="49" y="44"/>
                  </a:lnTo>
                  <a:lnTo>
                    <a:pt x="49" y="44"/>
                  </a:lnTo>
                  <a:lnTo>
                    <a:pt x="52" y="37"/>
                  </a:lnTo>
                  <a:lnTo>
                    <a:pt x="53" y="30"/>
                  </a:lnTo>
                  <a:lnTo>
                    <a:pt x="52" y="22"/>
                  </a:lnTo>
                  <a:lnTo>
                    <a:pt x="48" y="15"/>
                  </a:lnTo>
                  <a:lnTo>
                    <a:pt x="48" y="15"/>
                  </a:lnTo>
                  <a:lnTo>
                    <a:pt x="45" y="10"/>
                  </a:lnTo>
                  <a:lnTo>
                    <a:pt x="41" y="5"/>
                  </a:lnTo>
                  <a:lnTo>
                    <a:pt x="37" y="3"/>
                  </a:lnTo>
                  <a:lnTo>
                    <a:pt x="32" y="1"/>
                  </a:lnTo>
                  <a:lnTo>
                    <a:pt x="27" y="0"/>
                  </a:lnTo>
                  <a:lnTo>
                    <a:pt x="21" y="0"/>
                  </a:lnTo>
                  <a:lnTo>
                    <a:pt x="17" y="1"/>
                  </a:lnTo>
                  <a:lnTo>
                    <a:pt x="12" y="2"/>
                  </a:lnTo>
                  <a:lnTo>
                    <a:pt x="12" y="2"/>
                  </a:lnTo>
                  <a:lnTo>
                    <a:pt x="9" y="5"/>
                  </a:lnTo>
                  <a:lnTo>
                    <a:pt x="5" y="9"/>
                  </a:lnTo>
                  <a:lnTo>
                    <a:pt x="3" y="14"/>
                  </a:lnTo>
                  <a:lnTo>
                    <a:pt x="2" y="18"/>
                  </a:lnTo>
                  <a:lnTo>
                    <a:pt x="0" y="24"/>
                  </a:lnTo>
                  <a:lnTo>
                    <a:pt x="0" y="29"/>
                  </a:lnTo>
                  <a:lnTo>
                    <a:pt x="3" y="35"/>
                  </a:lnTo>
                  <a:lnTo>
                    <a:pt x="5" y="39"/>
                  </a:lnTo>
                  <a:lnTo>
                    <a:pt x="5" y="39"/>
                  </a:lnTo>
                  <a:lnTo>
                    <a:pt x="10" y="45"/>
                  </a:lnTo>
                  <a:lnTo>
                    <a:pt x="14" y="50"/>
                  </a:lnTo>
                  <a:lnTo>
                    <a:pt x="14" y="5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9" name="Freeform 35"/>
            <p:cNvSpPr>
              <a:spLocks/>
            </p:cNvSpPr>
            <p:nvPr/>
          </p:nvSpPr>
          <p:spPr bwMode="auto">
            <a:xfrm>
              <a:off x="5083" y="3572"/>
              <a:ext cx="24" cy="36"/>
            </a:xfrm>
            <a:custGeom>
              <a:avLst/>
              <a:gdLst/>
              <a:ahLst/>
              <a:cxnLst>
                <a:cxn ang="0">
                  <a:pos x="24" y="16"/>
                </a:cxn>
                <a:cxn ang="0">
                  <a:pos x="24" y="16"/>
                </a:cxn>
                <a:cxn ang="0">
                  <a:pos x="21" y="9"/>
                </a:cxn>
                <a:cxn ang="0">
                  <a:pos x="18" y="4"/>
                </a:cxn>
                <a:cxn ang="0">
                  <a:pos x="14" y="1"/>
                </a:cxn>
                <a:cxn ang="0">
                  <a:pos x="12" y="0"/>
                </a:cxn>
                <a:cxn ang="0">
                  <a:pos x="10" y="0"/>
                </a:cxn>
                <a:cxn ang="0">
                  <a:pos x="10" y="0"/>
                </a:cxn>
                <a:cxn ang="0">
                  <a:pos x="7" y="1"/>
                </a:cxn>
                <a:cxn ang="0">
                  <a:pos x="5" y="2"/>
                </a:cxn>
                <a:cxn ang="0">
                  <a:pos x="2" y="7"/>
                </a:cxn>
                <a:cxn ang="0">
                  <a:pos x="0" y="13"/>
                </a:cxn>
                <a:cxn ang="0">
                  <a:pos x="0" y="20"/>
                </a:cxn>
                <a:cxn ang="0">
                  <a:pos x="0" y="20"/>
                </a:cxn>
                <a:cxn ang="0">
                  <a:pos x="2" y="25"/>
                </a:cxn>
                <a:cxn ang="0">
                  <a:pos x="5" y="31"/>
                </a:cxn>
                <a:cxn ang="0">
                  <a:pos x="10" y="35"/>
                </a:cxn>
                <a:cxn ang="0">
                  <a:pos x="12" y="35"/>
                </a:cxn>
                <a:cxn ang="0">
                  <a:pos x="14" y="36"/>
                </a:cxn>
                <a:cxn ang="0">
                  <a:pos x="14" y="36"/>
                </a:cxn>
                <a:cxn ang="0">
                  <a:pos x="17" y="35"/>
                </a:cxn>
                <a:cxn ang="0">
                  <a:pos x="18" y="34"/>
                </a:cxn>
                <a:cxn ang="0">
                  <a:pos x="21" y="29"/>
                </a:cxn>
                <a:cxn ang="0">
                  <a:pos x="24" y="23"/>
                </a:cxn>
                <a:cxn ang="0">
                  <a:pos x="24" y="16"/>
                </a:cxn>
                <a:cxn ang="0">
                  <a:pos x="24" y="16"/>
                </a:cxn>
              </a:cxnLst>
              <a:rect l="0" t="0" r="r" b="b"/>
              <a:pathLst>
                <a:path w="24" h="36">
                  <a:moveTo>
                    <a:pt x="24" y="16"/>
                  </a:moveTo>
                  <a:lnTo>
                    <a:pt x="24" y="16"/>
                  </a:lnTo>
                  <a:lnTo>
                    <a:pt x="21" y="9"/>
                  </a:lnTo>
                  <a:lnTo>
                    <a:pt x="18" y="4"/>
                  </a:lnTo>
                  <a:lnTo>
                    <a:pt x="14" y="1"/>
                  </a:lnTo>
                  <a:lnTo>
                    <a:pt x="12" y="0"/>
                  </a:lnTo>
                  <a:lnTo>
                    <a:pt x="10" y="0"/>
                  </a:lnTo>
                  <a:lnTo>
                    <a:pt x="10" y="0"/>
                  </a:lnTo>
                  <a:lnTo>
                    <a:pt x="7" y="1"/>
                  </a:lnTo>
                  <a:lnTo>
                    <a:pt x="5" y="2"/>
                  </a:lnTo>
                  <a:lnTo>
                    <a:pt x="2" y="7"/>
                  </a:lnTo>
                  <a:lnTo>
                    <a:pt x="0" y="13"/>
                  </a:lnTo>
                  <a:lnTo>
                    <a:pt x="0" y="20"/>
                  </a:lnTo>
                  <a:lnTo>
                    <a:pt x="0" y="20"/>
                  </a:lnTo>
                  <a:lnTo>
                    <a:pt x="2" y="25"/>
                  </a:lnTo>
                  <a:lnTo>
                    <a:pt x="5" y="31"/>
                  </a:lnTo>
                  <a:lnTo>
                    <a:pt x="10" y="35"/>
                  </a:lnTo>
                  <a:lnTo>
                    <a:pt x="12" y="35"/>
                  </a:lnTo>
                  <a:lnTo>
                    <a:pt x="14" y="36"/>
                  </a:lnTo>
                  <a:lnTo>
                    <a:pt x="14" y="36"/>
                  </a:lnTo>
                  <a:lnTo>
                    <a:pt x="17" y="35"/>
                  </a:lnTo>
                  <a:lnTo>
                    <a:pt x="18" y="34"/>
                  </a:lnTo>
                  <a:lnTo>
                    <a:pt x="21" y="29"/>
                  </a:lnTo>
                  <a:lnTo>
                    <a:pt x="24" y="23"/>
                  </a:lnTo>
                  <a:lnTo>
                    <a:pt x="24" y="16"/>
                  </a:lnTo>
                  <a:lnTo>
                    <a:pt x="24" y="16"/>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0" name="Freeform 36"/>
            <p:cNvSpPr>
              <a:spLocks/>
            </p:cNvSpPr>
            <p:nvPr/>
          </p:nvSpPr>
          <p:spPr bwMode="auto">
            <a:xfrm>
              <a:off x="5220" y="3556"/>
              <a:ext cx="23" cy="34"/>
            </a:xfrm>
            <a:custGeom>
              <a:avLst/>
              <a:gdLst/>
              <a:ahLst/>
              <a:cxnLst>
                <a:cxn ang="0">
                  <a:pos x="23" y="15"/>
                </a:cxn>
                <a:cxn ang="0">
                  <a:pos x="23" y="15"/>
                </a:cxn>
                <a:cxn ang="0">
                  <a:pos x="21" y="9"/>
                </a:cxn>
                <a:cxn ang="0">
                  <a:pos x="18" y="3"/>
                </a:cxn>
                <a:cxn ang="0">
                  <a:pos x="14" y="0"/>
                </a:cxn>
                <a:cxn ang="0">
                  <a:pos x="11" y="0"/>
                </a:cxn>
                <a:cxn ang="0">
                  <a:pos x="9" y="0"/>
                </a:cxn>
                <a:cxn ang="0">
                  <a:pos x="9" y="0"/>
                </a:cxn>
                <a:cxn ang="0">
                  <a:pos x="7" y="0"/>
                </a:cxn>
                <a:cxn ang="0">
                  <a:pos x="4" y="1"/>
                </a:cxn>
                <a:cxn ang="0">
                  <a:pos x="2" y="5"/>
                </a:cxn>
                <a:cxn ang="0">
                  <a:pos x="0" y="11"/>
                </a:cxn>
                <a:cxn ang="0">
                  <a:pos x="0" y="18"/>
                </a:cxn>
                <a:cxn ang="0">
                  <a:pos x="0" y="18"/>
                </a:cxn>
                <a:cxn ang="0">
                  <a:pos x="2" y="25"/>
                </a:cxn>
                <a:cxn ang="0">
                  <a:pos x="4" y="30"/>
                </a:cxn>
                <a:cxn ang="0">
                  <a:pos x="9" y="33"/>
                </a:cxn>
                <a:cxn ang="0">
                  <a:pos x="11" y="34"/>
                </a:cxn>
                <a:cxn ang="0">
                  <a:pos x="14" y="34"/>
                </a:cxn>
                <a:cxn ang="0">
                  <a:pos x="14" y="34"/>
                </a:cxn>
                <a:cxn ang="0">
                  <a:pos x="16" y="33"/>
                </a:cxn>
                <a:cxn ang="0">
                  <a:pos x="18" y="32"/>
                </a:cxn>
                <a:cxn ang="0">
                  <a:pos x="22" y="29"/>
                </a:cxn>
                <a:cxn ang="0">
                  <a:pos x="23" y="22"/>
                </a:cxn>
                <a:cxn ang="0">
                  <a:pos x="23" y="15"/>
                </a:cxn>
                <a:cxn ang="0">
                  <a:pos x="23" y="15"/>
                </a:cxn>
              </a:cxnLst>
              <a:rect l="0" t="0" r="r" b="b"/>
              <a:pathLst>
                <a:path w="23" h="34">
                  <a:moveTo>
                    <a:pt x="23" y="15"/>
                  </a:moveTo>
                  <a:lnTo>
                    <a:pt x="23" y="15"/>
                  </a:lnTo>
                  <a:lnTo>
                    <a:pt x="21" y="9"/>
                  </a:lnTo>
                  <a:lnTo>
                    <a:pt x="18" y="3"/>
                  </a:lnTo>
                  <a:lnTo>
                    <a:pt x="14" y="0"/>
                  </a:lnTo>
                  <a:lnTo>
                    <a:pt x="11" y="0"/>
                  </a:lnTo>
                  <a:lnTo>
                    <a:pt x="9" y="0"/>
                  </a:lnTo>
                  <a:lnTo>
                    <a:pt x="9" y="0"/>
                  </a:lnTo>
                  <a:lnTo>
                    <a:pt x="7" y="0"/>
                  </a:lnTo>
                  <a:lnTo>
                    <a:pt x="4" y="1"/>
                  </a:lnTo>
                  <a:lnTo>
                    <a:pt x="2" y="5"/>
                  </a:lnTo>
                  <a:lnTo>
                    <a:pt x="0" y="11"/>
                  </a:lnTo>
                  <a:lnTo>
                    <a:pt x="0" y="18"/>
                  </a:lnTo>
                  <a:lnTo>
                    <a:pt x="0" y="18"/>
                  </a:lnTo>
                  <a:lnTo>
                    <a:pt x="2" y="25"/>
                  </a:lnTo>
                  <a:lnTo>
                    <a:pt x="4" y="30"/>
                  </a:lnTo>
                  <a:lnTo>
                    <a:pt x="9" y="33"/>
                  </a:lnTo>
                  <a:lnTo>
                    <a:pt x="11" y="34"/>
                  </a:lnTo>
                  <a:lnTo>
                    <a:pt x="14" y="34"/>
                  </a:lnTo>
                  <a:lnTo>
                    <a:pt x="14" y="34"/>
                  </a:lnTo>
                  <a:lnTo>
                    <a:pt x="16" y="33"/>
                  </a:lnTo>
                  <a:lnTo>
                    <a:pt x="18" y="32"/>
                  </a:lnTo>
                  <a:lnTo>
                    <a:pt x="22" y="29"/>
                  </a:lnTo>
                  <a:lnTo>
                    <a:pt x="23" y="22"/>
                  </a:lnTo>
                  <a:lnTo>
                    <a:pt x="23" y="15"/>
                  </a:lnTo>
                  <a:lnTo>
                    <a:pt x="23" y="15"/>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1" name="Freeform 37"/>
            <p:cNvSpPr>
              <a:spLocks/>
            </p:cNvSpPr>
            <p:nvPr/>
          </p:nvSpPr>
          <p:spPr bwMode="auto">
            <a:xfrm>
              <a:off x="5092" y="3679"/>
              <a:ext cx="25" cy="7"/>
            </a:xfrm>
            <a:custGeom>
              <a:avLst/>
              <a:gdLst/>
              <a:ahLst/>
              <a:cxnLst>
                <a:cxn ang="0">
                  <a:pos x="11" y="0"/>
                </a:cxn>
                <a:cxn ang="0">
                  <a:pos x="25" y="3"/>
                </a:cxn>
                <a:cxn ang="0">
                  <a:pos x="10" y="7"/>
                </a:cxn>
                <a:cxn ang="0">
                  <a:pos x="0" y="2"/>
                </a:cxn>
                <a:cxn ang="0">
                  <a:pos x="11" y="0"/>
                </a:cxn>
              </a:cxnLst>
              <a:rect l="0" t="0" r="r" b="b"/>
              <a:pathLst>
                <a:path w="25" h="7">
                  <a:moveTo>
                    <a:pt x="11" y="0"/>
                  </a:moveTo>
                  <a:lnTo>
                    <a:pt x="25" y="3"/>
                  </a:lnTo>
                  <a:lnTo>
                    <a:pt x="10" y="7"/>
                  </a:lnTo>
                  <a:lnTo>
                    <a:pt x="0" y="2"/>
                  </a:lnTo>
                  <a:lnTo>
                    <a:pt x="11"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2" name="Freeform 38"/>
            <p:cNvSpPr>
              <a:spLocks/>
            </p:cNvSpPr>
            <p:nvPr/>
          </p:nvSpPr>
          <p:spPr bwMode="auto">
            <a:xfrm>
              <a:off x="5101" y="3628"/>
              <a:ext cx="126" cy="14"/>
            </a:xfrm>
            <a:custGeom>
              <a:avLst/>
              <a:gdLst/>
              <a:ahLst/>
              <a:cxnLst>
                <a:cxn ang="0">
                  <a:pos x="126" y="14"/>
                </a:cxn>
                <a:cxn ang="0">
                  <a:pos x="126" y="14"/>
                </a:cxn>
                <a:cxn ang="0">
                  <a:pos x="114" y="9"/>
                </a:cxn>
                <a:cxn ang="0">
                  <a:pos x="101" y="6"/>
                </a:cxn>
                <a:cxn ang="0">
                  <a:pos x="84" y="2"/>
                </a:cxn>
                <a:cxn ang="0">
                  <a:pos x="65" y="0"/>
                </a:cxn>
                <a:cxn ang="0">
                  <a:pos x="55" y="0"/>
                </a:cxn>
                <a:cxn ang="0">
                  <a:pos x="44" y="1"/>
                </a:cxn>
                <a:cxn ang="0">
                  <a:pos x="32" y="2"/>
                </a:cxn>
                <a:cxn ang="0">
                  <a:pos x="22" y="4"/>
                </a:cxn>
                <a:cxn ang="0">
                  <a:pos x="10" y="8"/>
                </a:cxn>
                <a:cxn ang="0">
                  <a:pos x="0" y="13"/>
                </a:cxn>
                <a:cxn ang="0">
                  <a:pos x="0" y="13"/>
                </a:cxn>
                <a:cxn ang="0">
                  <a:pos x="9" y="11"/>
                </a:cxn>
                <a:cxn ang="0">
                  <a:pos x="36" y="9"/>
                </a:cxn>
                <a:cxn ang="0">
                  <a:pos x="55" y="8"/>
                </a:cxn>
                <a:cxn ang="0">
                  <a:pos x="76" y="9"/>
                </a:cxn>
                <a:cxn ang="0">
                  <a:pos x="100" y="10"/>
                </a:cxn>
                <a:cxn ang="0">
                  <a:pos x="126" y="14"/>
                </a:cxn>
                <a:cxn ang="0">
                  <a:pos x="126" y="14"/>
                </a:cxn>
              </a:cxnLst>
              <a:rect l="0" t="0" r="r" b="b"/>
              <a:pathLst>
                <a:path w="126" h="14">
                  <a:moveTo>
                    <a:pt x="126" y="14"/>
                  </a:moveTo>
                  <a:lnTo>
                    <a:pt x="126" y="14"/>
                  </a:lnTo>
                  <a:lnTo>
                    <a:pt x="114" y="9"/>
                  </a:lnTo>
                  <a:lnTo>
                    <a:pt x="101" y="6"/>
                  </a:lnTo>
                  <a:lnTo>
                    <a:pt x="84" y="2"/>
                  </a:lnTo>
                  <a:lnTo>
                    <a:pt x="65" y="0"/>
                  </a:lnTo>
                  <a:lnTo>
                    <a:pt x="55" y="0"/>
                  </a:lnTo>
                  <a:lnTo>
                    <a:pt x="44" y="1"/>
                  </a:lnTo>
                  <a:lnTo>
                    <a:pt x="32" y="2"/>
                  </a:lnTo>
                  <a:lnTo>
                    <a:pt x="22" y="4"/>
                  </a:lnTo>
                  <a:lnTo>
                    <a:pt x="10" y="8"/>
                  </a:lnTo>
                  <a:lnTo>
                    <a:pt x="0" y="13"/>
                  </a:lnTo>
                  <a:lnTo>
                    <a:pt x="0" y="13"/>
                  </a:lnTo>
                  <a:lnTo>
                    <a:pt x="9" y="11"/>
                  </a:lnTo>
                  <a:lnTo>
                    <a:pt x="36" y="9"/>
                  </a:lnTo>
                  <a:lnTo>
                    <a:pt x="55" y="8"/>
                  </a:lnTo>
                  <a:lnTo>
                    <a:pt x="76" y="9"/>
                  </a:lnTo>
                  <a:lnTo>
                    <a:pt x="100" y="10"/>
                  </a:lnTo>
                  <a:lnTo>
                    <a:pt x="126" y="14"/>
                  </a:lnTo>
                  <a:lnTo>
                    <a:pt x="126" y="14"/>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3" name="Freeform 39"/>
            <p:cNvSpPr>
              <a:spLocks/>
            </p:cNvSpPr>
            <p:nvPr/>
          </p:nvSpPr>
          <p:spPr bwMode="auto">
            <a:xfrm>
              <a:off x="5334" y="3438"/>
              <a:ext cx="101" cy="261"/>
            </a:xfrm>
            <a:custGeom>
              <a:avLst/>
              <a:gdLst/>
              <a:ahLst/>
              <a:cxnLst>
                <a:cxn ang="0">
                  <a:pos x="24" y="198"/>
                </a:cxn>
                <a:cxn ang="0">
                  <a:pos x="24" y="198"/>
                </a:cxn>
                <a:cxn ang="0">
                  <a:pos x="33" y="186"/>
                </a:cxn>
                <a:cxn ang="0">
                  <a:pos x="54" y="162"/>
                </a:cxn>
                <a:cxn ang="0">
                  <a:pos x="66" y="147"/>
                </a:cxn>
                <a:cxn ang="0">
                  <a:pos x="75" y="134"/>
                </a:cxn>
                <a:cxn ang="0">
                  <a:pos x="81" y="125"/>
                </a:cxn>
                <a:cxn ang="0">
                  <a:pos x="82" y="120"/>
                </a:cxn>
                <a:cxn ang="0">
                  <a:pos x="81" y="118"/>
                </a:cxn>
                <a:cxn ang="0">
                  <a:pos x="81" y="118"/>
                </a:cxn>
                <a:cxn ang="0">
                  <a:pos x="79" y="105"/>
                </a:cxn>
                <a:cxn ang="0">
                  <a:pos x="76" y="91"/>
                </a:cxn>
                <a:cxn ang="0">
                  <a:pos x="72" y="74"/>
                </a:cxn>
                <a:cxn ang="0">
                  <a:pos x="67" y="58"/>
                </a:cxn>
                <a:cxn ang="0">
                  <a:pos x="60" y="44"/>
                </a:cxn>
                <a:cxn ang="0">
                  <a:pos x="55" y="38"/>
                </a:cxn>
                <a:cxn ang="0">
                  <a:pos x="52" y="33"/>
                </a:cxn>
                <a:cxn ang="0">
                  <a:pos x="47" y="29"/>
                </a:cxn>
                <a:cxn ang="0">
                  <a:pos x="42" y="28"/>
                </a:cxn>
                <a:cxn ang="0">
                  <a:pos x="42" y="28"/>
                </a:cxn>
                <a:cxn ang="0">
                  <a:pos x="40" y="30"/>
                </a:cxn>
                <a:cxn ang="0">
                  <a:pos x="35" y="34"/>
                </a:cxn>
                <a:cxn ang="0">
                  <a:pos x="31" y="36"/>
                </a:cxn>
                <a:cxn ang="0">
                  <a:pos x="28" y="36"/>
                </a:cxn>
                <a:cxn ang="0">
                  <a:pos x="23" y="35"/>
                </a:cxn>
                <a:cxn ang="0">
                  <a:pos x="19" y="31"/>
                </a:cxn>
                <a:cxn ang="0">
                  <a:pos x="0" y="31"/>
                </a:cxn>
                <a:cxn ang="0">
                  <a:pos x="0" y="31"/>
                </a:cxn>
                <a:cxn ang="0">
                  <a:pos x="0" y="27"/>
                </a:cxn>
                <a:cxn ang="0">
                  <a:pos x="0" y="22"/>
                </a:cxn>
                <a:cxn ang="0">
                  <a:pos x="2" y="17"/>
                </a:cxn>
                <a:cxn ang="0">
                  <a:pos x="5" y="12"/>
                </a:cxn>
                <a:cxn ang="0">
                  <a:pos x="12" y="7"/>
                </a:cxn>
                <a:cxn ang="0">
                  <a:pos x="23" y="2"/>
                </a:cxn>
                <a:cxn ang="0">
                  <a:pos x="37" y="0"/>
                </a:cxn>
                <a:cxn ang="0">
                  <a:pos x="68" y="21"/>
                </a:cxn>
                <a:cxn ang="0">
                  <a:pos x="68" y="21"/>
                </a:cxn>
                <a:cxn ang="0">
                  <a:pos x="76" y="37"/>
                </a:cxn>
                <a:cxn ang="0">
                  <a:pos x="83" y="55"/>
                </a:cxn>
                <a:cxn ang="0">
                  <a:pos x="92" y="74"/>
                </a:cxn>
                <a:cxn ang="0">
                  <a:pos x="97" y="95"/>
                </a:cxn>
                <a:cxn ang="0">
                  <a:pos x="100" y="106"/>
                </a:cxn>
                <a:cxn ang="0">
                  <a:pos x="101" y="116"/>
                </a:cxn>
                <a:cxn ang="0">
                  <a:pos x="101" y="125"/>
                </a:cxn>
                <a:cxn ang="0">
                  <a:pos x="101" y="133"/>
                </a:cxn>
                <a:cxn ang="0">
                  <a:pos x="99" y="140"/>
                </a:cxn>
                <a:cxn ang="0">
                  <a:pos x="94" y="144"/>
                </a:cxn>
                <a:cxn ang="0">
                  <a:pos x="21" y="261"/>
                </a:cxn>
                <a:cxn ang="0">
                  <a:pos x="24" y="198"/>
                </a:cxn>
              </a:cxnLst>
              <a:rect l="0" t="0" r="r" b="b"/>
              <a:pathLst>
                <a:path w="101" h="261">
                  <a:moveTo>
                    <a:pt x="24" y="198"/>
                  </a:moveTo>
                  <a:lnTo>
                    <a:pt x="24" y="198"/>
                  </a:lnTo>
                  <a:lnTo>
                    <a:pt x="33" y="186"/>
                  </a:lnTo>
                  <a:lnTo>
                    <a:pt x="54" y="162"/>
                  </a:lnTo>
                  <a:lnTo>
                    <a:pt x="66" y="147"/>
                  </a:lnTo>
                  <a:lnTo>
                    <a:pt x="75" y="134"/>
                  </a:lnTo>
                  <a:lnTo>
                    <a:pt x="81" y="125"/>
                  </a:lnTo>
                  <a:lnTo>
                    <a:pt x="82" y="120"/>
                  </a:lnTo>
                  <a:lnTo>
                    <a:pt x="81" y="118"/>
                  </a:lnTo>
                  <a:lnTo>
                    <a:pt x="81" y="118"/>
                  </a:lnTo>
                  <a:lnTo>
                    <a:pt x="79" y="105"/>
                  </a:lnTo>
                  <a:lnTo>
                    <a:pt x="76" y="91"/>
                  </a:lnTo>
                  <a:lnTo>
                    <a:pt x="72" y="74"/>
                  </a:lnTo>
                  <a:lnTo>
                    <a:pt x="67" y="58"/>
                  </a:lnTo>
                  <a:lnTo>
                    <a:pt x="60" y="44"/>
                  </a:lnTo>
                  <a:lnTo>
                    <a:pt x="55" y="38"/>
                  </a:lnTo>
                  <a:lnTo>
                    <a:pt x="52" y="33"/>
                  </a:lnTo>
                  <a:lnTo>
                    <a:pt x="47" y="29"/>
                  </a:lnTo>
                  <a:lnTo>
                    <a:pt x="42" y="28"/>
                  </a:lnTo>
                  <a:lnTo>
                    <a:pt x="42" y="28"/>
                  </a:lnTo>
                  <a:lnTo>
                    <a:pt x="40" y="30"/>
                  </a:lnTo>
                  <a:lnTo>
                    <a:pt x="35" y="34"/>
                  </a:lnTo>
                  <a:lnTo>
                    <a:pt x="31" y="36"/>
                  </a:lnTo>
                  <a:lnTo>
                    <a:pt x="28" y="36"/>
                  </a:lnTo>
                  <a:lnTo>
                    <a:pt x="23" y="35"/>
                  </a:lnTo>
                  <a:lnTo>
                    <a:pt x="19" y="31"/>
                  </a:lnTo>
                  <a:lnTo>
                    <a:pt x="0" y="31"/>
                  </a:lnTo>
                  <a:lnTo>
                    <a:pt x="0" y="31"/>
                  </a:lnTo>
                  <a:lnTo>
                    <a:pt x="0" y="27"/>
                  </a:lnTo>
                  <a:lnTo>
                    <a:pt x="0" y="22"/>
                  </a:lnTo>
                  <a:lnTo>
                    <a:pt x="2" y="17"/>
                  </a:lnTo>
                  <a:lnTo>
                    <a:pt x="5" y="12"/>
                  </a:lnTo>
                  <a:lnTo>
                    <a:pt x="12" y="7"/>
                  </a:lnTo>
                  <a:lnTo>
                    <a:pt x="23" y="2"/>
                  </a:lnTo>
                  <a:lnTo>
                    <a:pt x="37" y="0"/>
                  </a:lnTo>
                  <a:lnTo>
                    <a:pt x="68" y="21"/>
                  </a:lnTo>
                  <a:lnTo>
                    <a:pt x="68" y="21"/>
                  </a:lnTo>
                  <a:lnTo>
                    <a:pt x="76" y="37"/>
                  </a:lnTo>
                  <a:lnTo>
                    <a:pt x="83" y="55"/>
                  </a:lnTo>
                  <a:lnTo>
                    <a:pt x="92" y="74"/>
                  </a:lnTo>
                  <a:lnTo>
                    <a:pt x="97" y="95"/>
                  </a:lnTo>
                  <a:lnTo>
                    <a:pt x="100" y="106"/>
                  </a:lnTo>
                  <a:lnTo>
                    <a:pt x="101" y="116"/>
                  </a:lnTo>
                  <a:lnTo>
                    <a:pt x="101" y="125"/>
                  </a:lnTo>
                  <a:lnTo>
                    <a:pt x="101" y="133"/>
                  </a:lnTo>
                  <a:lnTo>
                    <a:pt x="99" y="140"/>
                  </a:lnTo>
                  <a:lnTo>
                    <a:pt x="94" y="144"/>
                  </a:lnTo>
                  <a:lnTo>
                    <a:pt x="21" y="261"/>
                  </a:lnTo>
                  <a:lnTo>
                    <a:pt x="24" y="198"/>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4" name="Freeform 40"/>
            <p:cNvSpPr>
              <a:spLocks/>
            </p:cNvSpPr>
            <p:nvPr/>
          </p:nvSpPr>
          <p:spPr bwMode="auto">
            <a:xfrm>
              <a:off x="4825" y="3778"/>
              <a:ext cx="293" cy="249"/>
            </a:xfrm>
            <a:custGeom>
              <a:avLst/>
              <a:gdLst/>
              <a:ahLst/>
              <a:cxnLst>
                <a:cxn ang="0">
                  <a:pos x="71" y="0"/>
                </a:cxn>
                <a:cxn ang="0">
                  <a:pos x="0" y="22"/>
                </a:cxn>
                <a:cxn ang="0">
                  <a:pos x="37" y="228"/>
                </a:cxn>
                <a:cxn ang="0">
                  <a:pos x="221" y="249"/>
                </a:cxn>
                <a:cxn ang="0">
                  <a:pos x="275" y="196"/>
                </a:cxn>
                <a:cxn ang="0">
                  <a:pos x="293" y="9"/>
                </a:cxn>
                <a:cxn ang="0">
                  <a:pos x="71" y="0"/>
                </a:cxn>
              </a:cxnLst>
              <a:rect l="0" t="0" r="r" b="b"/>
              <a:pathLst>
                <a:path w="293" h="249">
                  <a:moveTo>
                    <a:pt x="71" y="0"/>
                  </a:moveTo>
                  <a:lnTo>
                    <a:pt x="0" y="22"/>
                  </a:lnTo>
                  <a:lnTo>
                    <a:pt x="37" y="228"/>
                  </a:lnTo>
                  <a:lnTo>
                    <a:pt x="221" y="249"/>
                  </a:lnTo>
                  <a:lnTo>
                    <a:pt x="275" y="196"/>
                  </a:lnTo>
                  <a:lnTo>
                    <a:pt x="293" y="9"/>
                  </a:lnTo>
                  <a:lnTo>
                    <a:pt x="71" y="0"/>
                  </a:lnTo>
                  <a:close/>
                </a:path>
              </a:pathLst>
            </a:custGeom>
            <a:solidFill>
              <a:schemeClr val="tx2">
                <a:lumMod val="60000"/>
                <a:lumOff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5" name="Freeform 41"/>
            <p:cNvSpPr>
              <a:spLocks/>
            </p:cNvSpPr>
            <p:nvPr/>
          </p:nvSpPr>
          <p:spPr bwMode="auto">
            <a:xfrm>
              <a:off x="4725" y="3632"/>
              <a:ext cx="199" cy="181"/>
            </a:xfrm>
            <a:custGeom>
              <a:avLst/>
              <a:gdLst/>
              <a:ahLst/>
              <a:cxnLst>
                <a:cxn ang="0">
                  <a:pos x="105" y="181"/>
                </a:cxn>
                <a:cxn ang="0">
                  <a:pos x="0" y="41"/>
                </a:cxn>
                <a:cxn ang="0">
                  <a:pos x="138" y="0"/>
                </a:cxn>
                <a:cxn ang="0">
                  <a:pos x="199" y="152"/>
                </a:cxn>
                <a:cxn ang="0">
                  <a:pos x="105" y="181"/>
                </a:cxn>
              </a:cxnLst>
              <a:rect l="0" t="0" r="r" b="b"/>
              <a:pathLst>
                <a:path w="199" h="181">
                  <a:moveTo>
                    <a:pt x="105" y="181"/>
                  </a:moveTo>
                  <a:lnTo>
                    <a:pt x="0" y="41"/>
                  </a:lnTo>
                  <a:lnTo>
                    <a:pt x="138" y="0"/>
                  </a:lnTo>
                  <a:lnTo>
                    <a:pt x="199" y="152"/>
                  </a:lnTo>
                  <a:lnTo>
                    <a:pt x="105" y="181"/>
                  </a:lnTo>
                  <a:close/>
                </a:path>
              </a:pathLst>
            </a:custGeom>
            <a:solidFill>
              <a:schemeClr val="tx2">
                <a:lumMod val="60000"/>
                <a:lumOff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6" name="Freeform 42"/>
            <p:cNvSpPr>
              <a:spLocks/>
            </p:cNvSpPr>
            <p:nvPr/>
          </p:nvSpPr>
          <p:spPr bwMode="auto">
            <a:xfrm>
              <a:off x="4846" y="3795"/>
              <a:ext cx="249" cy="41"/>
            </a:xfrm>
            <a:custGeom>
              <a:avLst/>
              <a:gdLst/>
              <a:ahLst/>
              <a:cxnLst>
                <a:cxn ang="0">
                  <a:pos x="0" y="24"/>
                </a:cxn>
                <a:cxn ang="0">
                  <a:pos x="52" y="0"/>
                </a:cxn>
                <a:cxn ang="0">
                  <a:pos x="249" y="4"/>
                </a:cxn>
                <a:cxn ang="0">
                  <a:pos x="175" y="41"/>
                </a:cxn>
                <a:cxn ang="0">
                  <a:pos x="0" y="24"/>
                </a:cxn>
              </a:cxnLst>
              <a:rect l="0" t="0" r="r" b="b"/>
              <a:pathLst>
                <a:path w="249" h="41">
                  <a:moveTo>
                    <a:pt x="0" y="24"/>
                  </a:moveTo>
                  <a:lnTo>
                    <a:pt x="52" y="0"/>
                  </a:lnTo>
                  <a:lnTo>
                    <a:pt x="249" y="4"/>
                  </a:lnTo>
                  <a:lnTo>
                    <a:pt x="175" y="41"/>
                  </a:lnTo>
                  <a:lnTo>
                    <a:pt x="0" y="24"/>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7" name="Freeform 43"/>
            <p:cNvSpPr>
              <a:spLocks/>
            </p:cNvSpPr>
            <p:nvPr/>
          </p:nvSpPr>
          <p:spPr bwMode="auto">
            <a:xfrm>
              <a:off x="5002" y="3653"/>
              <a:ext cx="134" cy="85"/>
            </a:xfrm>
            <a:custGeom>
              <a:avLst/>
              <a:gdLst/>
              <a:ahLst/>
              <a:cxnLst>
                <a:cxn ang="0">
                  <a:pos x="134" y="83"/>
                </a:cxn>
                <a:cxn ang="0">
                  <a:pos x="134" y="83"/>
                </a:cxn>
                <a:cxn ang="0">
                  <a:pos x="91" y="84"/>
                </a:cxn>
                <a:cxn ang="0">
                  <a:pos x="48" y="85"/>
                </a:cxn>
                <a:cxn ang="0">
                  <a:pos x="48" y="85"/>
                </a:cxn>
                <a:cxn ang="0">
                  <a:pos x="38" y="85"/>
                </a:cxn>
                <a:cxn ang="0">
                  <a:pos x="24" y="84"/>
                </a:cxn>
                <a:cxn ang="0">
                  <a:pos x="12" y="81"/>
                </a:cxn>
                <a:cxn ang="0">
                  <a:pos x="7" y="78"/>
                </a:cxn>
                <a:cxn ang="0">
                  <a:pos x="2" y="76"/>
                </a:cxn>
                <a:cxn ang="0">
                  <a:pos x="2" y="76"/>
                </a:cxn>
                <a:cxn ang="0">
                  <a:pos x="1" y="73"/>
                </a:cxn>
                <a:cxn ang="0">
                  <a:pos x="0" y="70"/>
                </a:cxn>
                <a:cxn ang="0">
                  <a:pos x="1" y="66"/>
                </a:cxn>
                <a:cxn ang="0">
                  <a:pos x="2" y="61"/>
                </a:cxn>
                <a:cxn ang="0">
                  <a:pos x="6" y="52"/>
                </a:cxn>
                <a:cxn ang="0">
                  <a:pos x="12" y="40"/>
                </a:cxn>
                <a:cxn ang="0">
                  <a:pos x="19" y="29"/>
                </a:cxn>
                <a:cxn ang="0">
                  <a:pos x="27" y="20"/>
                </a:cxn>
                <a:cxn ang="0">
                  <a:pos x="38" y="6"/>
                </a:cxn>
                <a:cxn ang="0">
                  <a:pos x="38" y="6"/>
                </a:cxn>
                <a:cxn ang="0">
                  <a:pos x="42" y="3"/>
                </a:cxn>
                <a:cxn ang="0">
                  <a:pos x="45" y="2"/>
                </a:cxn>
                <a:cxn ang="0">
                  <a:pos x="49" y="0"/>
                </a:cxn>
                <a:cxn ang="0">
                  <a:pos x="52" y="0"/>
                </a:cxn>
                <a:cxn ang="0">
                  <a:pos x="59" y="2"/>
                </a:cxn>
                <a:cxn ang="0">
                  <a:pos x="64" y="5"/>
                </a:cxn>
                <a:cxn ang="0">
                  <a:pos x="67" y="11"/>
                </a:cxn>
                <a:cxn ang="0">
                  <a:pos x="67" y="13"/>
                </a:cxn>
                <a:cxn ang="0">
                  <a:pos x="67" y="16"/>
                </a:cxn>
                <a:cxn ang="0">
                  <a:pos x="66" y="19"/>
                </a:cxn>
                <a:cxn ang="0">
                  <a:pos x="65" y="21"/>
                </a:cxn>
                <a:cxn ang="0">
                  <a:pos x="63" y="24"/>
                </a:cxn>
                <a:cxn ang="0">
                  <a:pos x="59" y="25"/>
                </a:cxn>
                <a:cxn ang="0">
                  <a:pos x="59" y="25"/>
                </a:cxn>
                <a:cxn ang="0">
                  <a:pos x="56" y="26"/>
                </a:cxn>
                <a:cxn ang="0">
                  <a:pos x="52" y="26"/>
                </a:cxn>
                <a:cxn ang="0">
                  <a:pos x="47" y="26"/>
                </a:cxn>
                <a:cxn ang="0">
                  <a:pos x="44" y="26"/>
                </a:cxn>
                <a:cxn ang="0">
                  <a:pos x="42" y="27"/>
                </a:cxn>
                <a:cxn ang="0">
                  <a:pos x="38" y="28"/>
                </a:cxn>
                <a:cxn ang="0">
                  <a:pos x="36" y="32"/>
                </a:cxn>
                <a:cxn ang="0">
                  <a:pos x="36" y="32"/>
                </a:cxn>
                <a:cxn ang="0">
                  <a:pos x="23" y="47"/>
                </a:cxn>
                <a:cxn ang="0">
                  <a:pos x="16" y="56"/>
                </a:cxn>
                <a:cxn ang="0">
                  <a:pos x="13" y="63"/>
                </a:cxn>
                <a:cxn ang="0">
                  <a:pos x="13" y="63"/>
                </a:cxn>
                <a:cxn ang="0">
                  <a:pos x="19" y="64"/>
                </a:cxn>
                <a:cxn ang="0">
                  <a:pos x="28" y="64"/>
                </a:cxn>
                <a:cxn ang="0">
                  <a:pos x="49" y="62"/>
                </a:cxn>
                <a:cxn ang="0">
                  <a:pos x="70" y="59"/>
                </a:cxn>
                <a:cxn ang="0">
                  <a:pos x="85" y="55"/>
                </a:cxn>
                <a:cxn ang="0">
                  <a:pos x="85" y="55"/>
                </a:cxn>
                <a:cxn ang="0">
                  <a:pos x="90" y="54"/>
                </a:cxn>
                <a:cxn ang="0">
                  <a:pos x="95" y="53"/>
                </a:cxn>
                <a:cxn ang="0">
                  <a:pos x="100" y="54"/>
                </a:cxn>
                <a:cxn ang="0">
                  <a:pos x="105" y="55"/>
                </a:cxn>
                <a:cxn ang="0">
                  <a:pos x="108" y="57"/>
                </a:cxn>
                <a:cxn ang="0">
                  <a:pos x="112" y="60"/>
                </a:cxn>
                <a:cxn ang="0">
                  <a:pos x="114" y="64"/>
                </a:cxn>
                <a:cxn ang="0">
                  <a:pos x="115" y="69"/>
                </a:cxn>
                <a:cxn ang="0">
                  <a:pos x="134" y="83"/>
                </a:cxn>
              </a:cxnLst>
              <a:rect l="0" t="0" r="r" b="b"/>
              <a:pathLst>
                <a:path w="134" h="85">
                  <a:moveTo>
                    <a:pt x="134" y="83"/>
                  </a:moveTo>
                  <a:lnTo>
                    <a:pt x="134" y="83"/>
                  </a:lnTo>
                  <a:lnTo>
                    <a:pt x="91" y="84"/>
                  </a:lnTo>
                  <a:lnTo>
                    <a:pt x="48" y="85"/>
                  </a:lnTo>
                  <a:lnTo>
                    <a:pt x="48" y="85"/>
                  </a:lnTo>
                  <a:lnTo>
                    <a:pt x="38" y="85"/>
                  </a:lnTo>
                  <a:lnTo>
                    <a:pt x="24" y="84"/>
                  </a:lnTo>
                  <a:lnTo>
                    <a:pt x="12" y="81"/>
                  </a:lnTo>
                  <a:lnTo>
                    <a:pt x="7" y="78"/>
                  </a:lnTo>
                  <a:lnTo>
                    <a:pt x="2" y="76"/>
                  </a:lnTo>
                  <a:lnTo>
                    <a:pt x="2" y="76"/>
                  </a:lnTo>
                  <a:lnTo>
                    <a:pt x="1" y="73"/>
                  </a:lnTo>
                  <a:lnTo>
                    <a:pt x="0" y="70"/>
                  </a:lnTo>
                  <a:lnTo>
                    <a:pt x="1" y="66"/>
                  </a:lnTo>
                  <a:lnTo>
                    <a:pt x="2" y="61"/>
                  </a:lnTo>
                  <a:lnTo>
                    <a:pt x="6" y="52"/>
                  </a:lnTo>
                  <a:lnTo>
                    <a:pt x="12" y="40"/>
                  </a:lnTo>
                  <a:lnTo>
                    <a:pt x="19" y="29"/>
                  </a:lnTo>
                  <a:lnTo>
                    <a:pt x="27" y="20"/>
                  </a:lnTo>
                  <a:lnTo>
                    <a:pt x="38" y="6"/>
                  </a:lnTo>
                  <a:lnTo>
                    <a:pt x="38" y="6"/>
                  </a:lnTo>
                  <a:lnTo>
                    <a:pt x="42" y="3"/>
                  </a:lnTo>
                  <a:lnTo>
                    <a:pt x="45" y="2"/>
                  </a:lnTo>
                  <a:lnTo>
                    <a:pt x="49" y="0"/>
                  </a:lnTo>
                  <a:lnTo>
                    <a:pt x="52" y="0"/>
                  </a:lnTo>
                  <a:lnTo>
                    <a:pt x="59" y="2"/>
                  </a:lnTo>
                  <a:lnTo>
                    <a:pt x="64" y="5"/>
                  </a:lnTo>
                  <a:lnTo>
                    <a:pt x="67" y="11"/>
                  </a:lnTo>
                  <a:lnTo>
                    <a:pt x="67" y="13"/>
                  </a:lnTo>
                  <a:lnTo>
                    <a:pt x="67" y="16"/>
                  </a:lnTo>
                  <a:lnTo>
                    <a:pt x="66" y="19"/>
                  </a:lnTo>
                  <a:lnTo>
                    <a:pt x="65" y="21"/>
                  </a:lnTo>
                  <a:lnTo>
                    <a:pt x="63" y="24"/>
                  </a:lnTo>
                  <a:lnTo>
                    <a:pt x="59" y="25"/>
                  </a:lnTo>
                  <a:lnTo>
                    <a:pt x="59" y="25"/>
                  </a:lnTo>
                  <a:lnTo>
                    <a:pt x="56" y="26"/>
                  </a:lnTo>
                  <a:lnTo>
                    <a:pt x="52" y="26"/>
                  </a:lnTo>
                  <a:lnTo>
                    <a:pt x="47" y="26"/>
                  </a:lnTo>
                  <a:lnTo>
                    <a:pt x="44" y="26"/>
                  </a:lnTo>
                  <a:lnTo>
                    <a:pt x="42" y="27"/>
                  </a:lnTo>
                  <a:lnTo>
                    <a:pt x="38" y="28"/>
                  </a:lnTo>
                  <a:lnTo>
                    <a:pt x="36" y="32"/>
                  </a:lnTo>
                  <a:lnTo>
                    <a:pt x="36" y="32"/>
                  </a:lnTo>
                  <a:lnTo>
                    <a:pt x="23" y="47"/>
                  </a:lnTo>
                  <a:lnTo>
                    <a:pt x="16" y="56"/>
                  </a:lnTo>
                  <a:lnTo>
                    <a:pt x="13" y="63"/>
                  </a:lnTo>
                  <a:lnTo>
                    <a:pt x="13" y="63"/>
                  </a:lnTo>
                  <a:lnTo>
                    <a:pt x="19" y="64"/>
                  </a:lnTo>
                  <a:lnTo>
                    <a:pt x="28" y="64"/>
                  </a:lnTo>
                  <a:lnTo>
                    <a:pt x="49" y="62"/>
                  </a:lnTo>
                  <a:lnTo>
                    <a:pt x="70" y="59"/>
                  </a:lnTo>
                  <a:lnTo>
                    <a:pt x="85" y="55"/>
                  </a:lnTo>
                  <a:lnTo>
                    <a:pt x="85" y="55"/>
                  </a:lnTo>
                  <a:lnTo>
                    <a:pt x="90" y="54"/>
                  </a:lnTo>
                  <a:lnTo>
                    <a:pt x="95" y="53"/>
                  </a:lnTo>
                  <a:lnTo>
                    <a:pt x="100" y="54"/>
                  </a:lnTo>
                  <a:lnTo>
                    <a:pt x="105" y="55"/>
                  </a:lnTo>
                  <a:lnTo>
                    <a:pt x="108" y="57"/>
                  </a:lnTo>
                  <a:lnTo>
                    <a:pt x="112" y="60"/>
                  </a:lnTo>
                  <a:lnTo>
                    <a:pt x="114" y="64"/>
                  </a:lnTo>
                  <a:lnTo>
                    <a:pt x="115" y="69"/>
                  </a:lnTo>
                  <a:lnTo>
                    <a:pt x="134" y="83"/>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8" name="Freeform 44"/>
            <p:cNvSpPr>
              <a:spLocks/>
            </p:cNvSpPr>
            <p:nvPr/>
          </p:nvSpPr>
          <p:spPr bwMode="auto">
            <a:xfrm>
              <a:off x="4879" y="3375"/>
              <a:ext cx="128" cy="133"/>
            </a:xfrm>
            <a:custGeom>
              <a:avLst/>
              <a:gdLst/>
              <a:ahLst/>
              <a:cxnLst>
                <a:cxn ang="0">
                  <a:pos x="121" y="19"/>
                </a:cxn>
                <a:cxn ang="0">
                  <a:pos x="108" y="6"/>
                </a:cxn>
                <a:cxn ang="0">
                  <a:pos x="89" y="0"/>
                </a:cxn>
                <a:cxn ang="0">
                  <a:pos x="81" y="0"/>
                </a:cxn>
                <a:cxn ang="0">
                  <a:pos x="66" y="1"/>
                </a:cxn>
                <a:cxn ang="0">
                  <a:pos x="48" y="6"/>
                </a:cxn>
                <a:cxn ang="0">
                  <a:pos x="33" y="14"/>
                </a:cxn>
                <a:cxn ang="0">
                  <a:pos x="25" y="19"/>
                </a:cxn>
                <a:cxn ang="0">
                  <a:pos x="15" y="28"/>
                </a:cxn>
                <a:cxn ang="0">
                  <a:pos x="7" y="40"/>
                </a:cxn>
                <a:cxn ang="0">
                  <a:pos x="3" y="48"/>
                </a:cxn>
                <a:cxn ang="0">
                  <a:pos x="1" y="56"/>
                </a:cxn>
                <a:cxn ang="0">
                  <a:pos x="0" y="65"/>
                </a:cxn>
                <a:cxn ang="0">
                  <a:pos x="3" y="75"/>
                </a:cxn>
                <a:cxn ang="0">
                  <a:pos x="8" y="79"/>
                </a:cxn>
                <a:cxn ang="0">
                  <a:pos x="17" y="84"/>
                </a:cxn>
                <a:cxn ang="0">
                  <a:pos x="23" y="84"/>
                </a:cxn>
                <a:cxn ang="0">
                  <a:pos x="26" y="84"/>
                </a:cxn>
                <a:cxn ang="0">
                  <a:pos x="38" y="80"/>
                </a:cxn>
                <a:cxn ang="0">
                  <a:pos x="43" y="70"/>
                </a:cxn>
                <a:cxn ang="0">
                  <a:pos x="42" y="64"/>
                </a:cxn>
                <a:cxn ang="0">
                  <a:pos x="33" y="57"/>
                </a:cxn>
                <a:cxn ang="0">
                  <a:pos x="26" y="56"/>
                </a:cxn>
                <a:cxn ang="0">
                  <a:pos x="22" y="57"/>
                </a:cxn>
                <a:cxn ang="0">
                  <a:pos x="24" y="51"/>
                </a:cxn>
                <a:cxn ang="0">
                  <a:pos x="24" y="51"/>
                </a:cxn>
                <a:cxn ang="0">
                  <a:pos x="37" y="37"/>
                </a:cxn>
                <a:cxn ang="0">
                  <a:pos x="43" y="34"/>
                </a:cxn>
                <a:cxn ang="0">
                  <a:pos x="62" y="24"/>
                </a:cxn>
                <a:cxn ang="0">
                  <a:pos x="81" y="22"/>
                </a:cxn>
                <a:cxn ang="0">
                  <a:pos x="87" y="22"/>
                </a:cxn>
                <a:cxn ang="0">
                  <a:pos x="97" y="26"/>
                </a:cxn>
                <a:cxn ang="0">
                  <a:pos x="103" y="31"/>
                </a:cxn>
                <a:cxn ang="0">
                  <a:pos x="106" y="36"/>
                </a:cxn>
                <a:cxn ang="0">
                  <a:pos x="107" y="49"/>
                </a:cxn>
                <a:cxn ang="0">
                  <a:pos x="106" y="56"/>
                </a:cxn>
                <a:cxn ang="0">
                  <a:pos x="100" y="69"/>
                </a:cxn>
                <a:cxn ang="0">
                  <a:pos x="90" y="79"/>
                </a:cxn>
                <a:cxn ang="0">
                  <a:pos x="83" y="83"/>
                </a:cxn>
                <a:cxn ang="0">
                  <a:pos x="58" y="86"/>
                </a:cxn>
                <a:cxn ang="0">
                  <a:pos x="68" y="102"/>
                </a:cxn>
                <a:cxn ang="0">
                  <a:pos x="88" y="129"/>
                </a:cxn>
                <a:cxn ang="0">
                  <a:pos x="90" y="130"/>
                </a:cxn>
                <a:cxn ang="0">
                  <a:pos x="83" y="104"/>
                </a:cxn>
                <a:cxn ang="0">
                  <a:pos x="92" y="101"/>
                </a:cxn>
                <a:cxn ang="0">
                  <a:pos x="102" y="98"/>
                </a:cxn>
                <a:cxn ang="0">
                  <a:pos x="117" y="82"/>
                </a:cxn>
                <a:cxn ang="0">
                  <a:pos x="125" y="62"/>
                </a:cxn>
                <a:cxn ang="0">
                  <a:pos x="128" y="51"/>
                </a:cxn>
                <a:cxn ang="0">
                  <a:pos x="125" y="29"/>
                </a:cxn>
                <a:cxn ang="0">
                  <a:pos x="121" y="19"/>
                </a:cxn>
              </a:cxnLst>
              <a:rect l="0" t="0" r="r" b="b"/>
              <a:pathLst>
                <a:path w="128" h="133">
                  <a:moveTo>
                    <a:pt x="121" y="19"/>
                  </a:moveTo>
                  <a:lnTo>
                    <a:pt x="121" y="19"/>
                  </a:lnTo>
                  <a:lnTo>
                    <a:pt x="115" y="12"/>
                  </a:lnTo>
                  <a:lnTo>
                    <a:pt x="108" y="6"/>
                  </a:lnTo>
                  <a:lnTo>
                    <a:pt x="100" y="2"/>
                  </a:lnTo>
                  <a:lnTo>
                    <a:pt x="89" y="0"/>
                  </a:lnTo>
                  <a:lnTo>
                    <a:pt x="89" y="0"/>
                  </a:lnTo>
                  <a:lnTo>
                    <a:pt x="81" y="0"/>
                  </a:lnTo>
                  <a:lnTo>
                    <a:pt x="74" y="0"/>
                  </a:lnTo>
                  <a:lnTo>
                    <a:pt x="66" y="1"/>
                  </a:lnTo>
                  <a:lnTo>
                    <a:pt x="57" y="3"/>
                  </a:lnTo>
                  <a:lnTo>
                    <a:pt x="48" y="6"/>
                  </a:lnTo>
                  <a:lnTo>
                    <a:pt x="40" y="9"/>
                  </a:lnTo>
                  <a:lnTo>
                    <a:pt x="33" y="14"/>
                  </a:lnTo>
                  <a:lnTo>
                    <a:pt x="25" y="19"/>
                  </a:lnTo>
                  <a:lnTo>
                    <a:pt x="25" y="19"/>
                  </a:lnTo>
                  <a:lnTo>
                    <a:pt x="19" y="23"/>
                  </a:lnTo>
                  <a:lnTo>
                    <a:pt x="15" y="28"/>
                  </a:lnTo>
                  <a:lnTo>
                    <a:pt x="10" y="34"/>
                  </a:lnTo>
                  <a:lnTo>
                    <a:pt x="7" y="40"/>
                  </a:lnTo>
                  <a:lnTo>
                    <a:pt x="7" y="40"/>
                  </a:lnTo>
                  <a:lnTo>
                    <a:pt x="3" y="48"/>
                  </a:lnTo>
                  <a:lnTo>
                    <a:pt x="1" y="56"/>
                  </a:lnTo>
                  <a:lnTo>
                    <a:pt x="1" y="56"/>
                  </a:lnTo>
                  <a:lnTo>
                    <a:pt x="0" y="61"/>
                  </a:lnTo>
                  <a:lnTo>
                    <a:pt x="0" y="65"/>
                  </a:lnTo>
                  <a:lnTo>
                    <a:pt x="1" y="70"/>
                  </a:lnTo>
                  <a:lnTo>
                    <a:pt x="3" y="75"/>
                  </a:lnTo>
                  <a:lnTo>
                    <a:pt x="3" y="75"/>
                  </a:lnTo>
                  <a:lnTo>
                    <a:pt x="8" y="79"/>
                  </a:lnTo>
                  <a:lnTo>
                    <a:pt x="12" y="82"/>
                  </a:lnTo>
                  <a:lnTo>
                    <a:pt x="17" y="84"/>
                  </a:lnTo>
                  <a:lnTo>
                    <a:pt x="23" y="84"/>
                  </a:lnTo>
                  <a:lnTo>
                    <a:pt x="23" y="84"/>
                  </a:lnTo>
                  <a:lnTo>
                    <a:pt x="26" y="84"/>
                  </a:lnTo>
                  <a:lnTo>
                    <a:pt x="26" y="84"/>
                  </a:lnTo>
                  <a:lnTo>
                    <a:pt x="33" y="83"/>
                  </a:lnTo>
                  <a:lnTo>
                    <a:pt x="38" y="80"/>
                  </a:lnTo>
                  <a:lnTo>
                    <a:pt x="42" y="76"/>
                  </a:lnTo>
                  <a:lnTo>
                    <a:pt x="43" y="70"/>
                  </a:lnTo>
                  <a:lnTo>
                    <a:pt x="43" y="70"/>
                  </a:lnTo>
                  <a:lnTo>
                    <a:pt x="42" y="64"/>
                  </a:lnTo>
                  <a:lnTo>
                    <a:pt x="38" y="59"/>
                  </a:lnTo>
                  <a:lnTo>
                    <a:pt x="33" y="57"/>
                  </a:lnTo>
                  <a:lnTo>
                    <a:pt x="26" y="56"/>
                  </a:lnTo>
                  <a:lnTo>
                    <a:pt x="26" y="56"/>
                  </a:lnTo>
                  <a:lnTo>
                    <a:pt x="22" y="57"/>
                  </a:lnTo>
                  <a:lnTo>
                    <a:pt x="22" y="57"/>
                  </a:lnTo>
                  <a:lnTo>
                    <a:pt x="24" y="52"/>
                  </a:lnTo>
                  <a:lnTo>
                    <a:pt x="24" y="51"/>
                  </a:lnTo>
                  <a:lnTo>
                    <a:pt x="24" y="51"/>
                  </a:lnTo>
                  <a:lnTo>
                    <a:pt x="24" y="51"/>
                  </a:lnTo>
                  <a:lnTo>
                    <a:pt x="30" y="44"/>
                  </a:lnTo>
                  <a:lnTo>
                    <a:pt x="37" y="37"/>
                  </a:lnTo>
                  <a:lnTo>
                    <a:pt x="37" y="37"/>
                  </a:lnTo>
                  <a:lnTo>
                    <a:pt x="43" y="34"/>
                  </a:lnTo>
                  <a:lnTo>
                    <a:pt x="50" y="30"/>
                  </a:lnTo>
                  <a:lnTo>
                    <a:pt x="62" y="24"/>
                  </a:lnTo>
                  <a:lnTo>
                    <a:pt x="75" y="22"/>
                  </a:lnTo>
                  <a:lnTo>
                    <a:pt x="81" y="22"/>
                  </a:lnTo>
                  <a:lnTo>
                    <a:pt x="87" y="22"/>
                  </a:lnTo>
                  <a:lnTo>
                    <a:pt x="87" y="22"/>
                  </a:lnTo>
                  <a:lnTo>
                    <a:pt x="93" y="23"/>
                  </a:lnTo>
                  <a:lnTo>
                    <a:pt x="97" y="26"/>
                  </a:lnTo>
                  <a:lnTo>
                    <a:pt x="101" y="29"/>
                  </a:lnTo>
                  <a:lnTo>
                    <a:pt x="103" y="31"/>
                  </a:lnTo>
                  <a:lnTo>
                    <a:pt x="103" y="31"/>
                  </a:lnTo>
                  <a:lnTo>
                    <a:pt x="106" y="36"/>
                  </a:lnTo>
                  <a:lnTo>
                    <a:pt x="107" y="42"/>
                  </a:lnTo>
                  <a:lnTo>
                    <a:pt x="107" y="49"/>
                  </a:lnTo>
                  <a:lnTo>
                    <a:pt x="106" y="56"/>
                  </a:lnTo>
                  <a:lnTo>
                    <a:pt x="106" y="56"/>
                  </a:lnTo>
                  <a:lnTo>
                    <a:pt x="103" y="62"/>
                  </a:lnTo>
                  <a:lnTo>
                    <a:pt x="100" y="69"/>
                  </a:lnTo>
                  <a:lnTo>
                    <a:pt x="95" y="75"/>
                  </a:lnTo>
                  <a:lnTo>
                    <a:pt x="90" y="79"/>
                  </a:lnTo>
                  <a:lnTo>
                    <a:pt x="90" y="79"/>
                  </a:lnTo>
                  <a:lnTo>
                    <a:pt x="83" y="83"/>
                  </a:lnTo>
                  <a:lnTo>
                    <a:pt x="76" y="84"/>
                  </a:lnTo>
                  <a:lnTo>
                    <a:pt x="58" y="86"/>
                  </a:lnTo>
                  <a:lnTo>
                    <a:pt x="68" y="102"/>
                  </a:lnTo>
                  <a:lnTo>
                    <a:pt x="68" y="102"/>
                  </a:lnTo>
                  <a:lnTo>
                    <a:pt x="76" y="112"/>
                  </a:lnTo>
                  <a:lnTo>
                    <a:pt x="88" y="129"/>
                  </a:lnTo>
                  <a:lnTo>
                    <a:pt x="88" y="129"/>
                  </a:lnTo>
                  <a:lnTo>
                    <a:pt x="90" y="130"/>
                  </a:lnTo>
                  <a:lnTo>
                    <a:pt x="94" y="133"/>
                  </a:lnTo>
                  <a:lnTo>
                    <a:pt x="83" y="104"/>
                  </a:lnTo>
                  <a:lnTo>
                    <a:pt x="83" y="104"/>
                  </a:lnTo>
                  <a:lnTo>
                    <a:pt x="92" y="101"/>
                  </a:lnTo>
                  <a:lnTo>
                    <a:pt x="102" y="98"/>
                  </a:lnTo>
                  <a:lnTo>
                    <a:pt x="102" y="98"/>
                  </a:lnTo>
                  <a:lnTo>
                    <a:pt x="110" y="91"/>
                  </a:lnTo>
                  <a:lnTo>
                    <a:pt x="117" y="82"/>
                  </a:lnTo>
                  <a:lnTo>
                    <a:pt x="122" y="72"/>
                  </a:lnTo>
                  <a:lnTo>
                    <a:pt x="125" y="62"/>
                  </a:lnTo>
                  <a:lnTo>
                    <a:pt x="125" y="62"/>
                  </a:lnTo>
                  <a:lnTo>
                    <a:pt x="128" y="51"/>
                  </a:lnTo>
                  <a:lnTo>
                    <a:pt x="128" y="40"/>
                  </a:lnTo>
                  <a:lnTo>
                    <a:pt x="125" y="29"/>
                  </a:lnTo>
                  <a:lnTo>
                    <a:pt x="124" y="24"/>
                  </a:lnTo>
                  <a:lnTo>
                    <a:pt x="121" y="19"/>
                  </a:lnTo>
                  <a:lnTo>
                    <a:pt x="121" y="19"/>
                  </a:lnTo>
                  <a:close/>
                </a:path>
              </a:pathLst>
            </a:custGeom>
            <a:solidFill>
              <a:schemeClr val="tx2">
                <a:lumMod val="60000"/>
                <a:lumOff val="40000"/>
              </a:schemeClr>
            </a:solidFill>
            <a:ln w="9525">
              <a:solidFill>
                <a:schemeClr val="tx2">
                  <a:lumMod val="60000"/>
                  <a:lumOff val="40000"/>
                </a:schemeClr>
              </a:solid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9" name="Freeform 45"/>
            <p:cNvSpPr>
              <a:spLocks/>
            </p:cNvSpPr>
            <p:nvPr/>
          </p:nvSpPr>
          <p:spPr bwMode="auto">
            <a:xfrm>
              <a:off x="4973" y="3517"/>
              <a:ext cx="29" cy="28"/>
            </a:xfrm>
            <a:custGeom>
              <a:avLst/>
              <a:gdLst/>
              <a:ahLst/>
              <a:cxnLst>
                <a:cxn ang="0">
                  <a:pos x="29" y="14"/>
                </a:cxn>
                <a:cxn ang="0">
                  <a:pos x="29" y="14"/>
                </a:cxn>
                <a:cxn ang="0">
                  <a:pos x="28" y="20"/>
                </a:cxn>
                <a:cxn ang="0">
                  <a:pos x="25" y="23"/>
                </a:cxn>
                <a:cxn ang="0">
                  <a:pos x="21" y="27"/>
                </a:cxn>
                <a:cxn ang="0">
                  <a:pos x="15" y="28"/>
                </a:cxn>
                <a:cxn ang="0">
                  <a:pos x="15" y="28"/>
                </a:cxn>
                <a:cxn ang="0">
                  <a:pos x="9" y="27"/>
                </a:cxn>
                <a:cxn ang="0">
                  <a:pos x="5" y="23"/>
                </a:cxn>
                <a:cxn ang="0">
                  <a:pos x="1" y="20"/>
                </a:cxn>
                <a:cxn ang="0">
                  <a:pos x="0" y="14"/>
                </a:cxn>
                <a:cxn ang="0">
                  <a:pos x="0" y="14"/>
                </a:cxn>
                <a:cxn ang="0">
                  <a:pos x="1" y="8"/>
                </a:cxn>
                <a:cxn ang="0">
                  <a:pos x="5" y="5"/>
                </a:cxn>
                <a:cxn ang="0">
                  <a:pos x="9" y="1"/>
                </a:cxn>
                <a:cxn ang="0">
                  <a:pos x="15" y="0"/>
                </a:cxn>
                <a:cxn ang="0">
                  <a:pos x="15" y="0"/>
                </a:cxn>
                <a:cxn ang="0">
                  <a:pos x="21" y="1"/>
                </a:cxn>
                <a:cxn ang="0">
                  <a:pos x="25" y="5"/>
                </a:cxn>
                <a:cxn ang="0">
                  <a:pos x="28" y="8"/>
                </a:cxn>
                <a:cxn ang="0">
                  <a:pos x="29" y="14"/>
                </a:cxn>
                <a:cxn ang="0">
                  <a:pos x="29" y="14"/>
                </a:cxn>
              </a:cxnLst>
              <a:rect l="0" t="0" r="r" b="b"/>
              <a:pathLst>
                <a:path w="29" h="28">
                  <a:moveTo>
                    <a:pt x="29" y="14"/>
                  </a:moveTo>
                  <a:lnTo>
                    <a:pt x="29" y="14"/>
                  </a:lnTo>
                  <a:lnTo>
                    <a:pt x="28" y="20"/>
                  </a:lnTo>
                  <a:lnTo>
                    <a:pt x="25" y="23"/>
                  </a:lnTo>
                  <a:lnTo>
                    <a:pt x="21" y="27"/>
                  </a:lnTo>
                  <a:lnTo>
                    <a:pt x="15" y="28"/>
                  </a:lnTo>
                  <a:lnTo>
                    <a:pt x="15" y="28"/>
                  </a:lnTo>
                  <a:lnTo>
                    <a:pt x="9" y="27"/>
                  </a:lnTo>
                  <a:lnTo>
                    <a:pt x="5" y="23"/>
                  </a:lnTo>
                  <a:lnTo>
                    <a:pt x="1" y="20"/>
                  </a:lnTo>
                  <a:lnTo>
                    <a:pt x="0" y="14"/>
                  </a:lnTo>
                  <a:lnTo>
                    <a:pt x="0" y="14"/>
                  </a:lnTo>
                  <a:lnTo>
                    <a:pt x="1" y="8"/>
                  </a:lnTo>
                  <a:lnTo>
                    <a:pt x="5" y="5"/>
                  </a:lnTo>
                  <a:lnTo>
                    <a:pt x="9" y="1"/>
                  </a:lnTo>
                  <a:lnTo>
                    <a:pt x="15" y="0"/>
                  </a:lnTo>
                  <a:lnTo>
                    <a:pt x="15" y="0"/>
                  </a:lnTo>
                  <a:lnTo>
                    <a:pt x="21" y="1"/>
                  </a:lnTo>
                  <a:lnTo>
                    <a:pt x="25" y="5"/>
                  </a:lnTo>
                  <a:lnTo>
                    <a:pt x="28" y="8"/>
                  </a:lnTo>
                  <a:lnTo>
                    <a:pt x="29" y="14"/>
                  </a:lnTo>
                  <a:lnTo>
                    <a:pt x="29" y="14"/>
                  </a:lnTo>
                  <a:close/>
                </a:path>
              </a:pathLst>
            </a:custGeom>
            <a:solidFill>
              <a:schemeClr val="tx2">
                <a:lumMod val="60000"/>
                <a:lumOff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Tree>
  </p:cSld>
  <p:clrMapOvr>
    <a:masterClrMapping/>
  </p:clrMapOvr>
  <p:transition>
    <p:dissolv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1"/>
          <p:cNvGrpSpPr>
            <a:grpSpLocks/>
          </p:cNvGrpSpPr>
          <p:nvPr/>
        </p:nvGrpSpPr>
        <p:grpSpPr bwMode="auto">
          <a:xfrm>
            <a:off x="0" y="0"/>
            <a:ext cx="9143999" cy="1638308"/>
            <a:chOff x="-6" y="3399"/>
            <a:chExt cx="12197" cy="4253"/>
          </a:xfrm>
        </p:grpSpPr>
        <p:grpSp>
          <p:nvGrpSpPr>
            <p:cNvPr id="5" name="Group 4"/>
            <p:cNvGrpSpPr>
              <a:grpSpLocks/>
            </p:cNvGrpSpPr>
            <p:nvPr/>
          </p:nvGrpSpPr>
          <p:grpSpPr bwMode="auto">
            <a:xfrm>
              <a:off x="-6" y="3717"/>
              <a:ext cx="12189" cy="3550"/>
              <a:chOff x="18" y="7468"/>
              <a:chExt cx="12189" cy="3550"/>
            </a:xfrm>
          </p:grpSpPr>
          <p:sp>
            <p:nvSpPr>
              <p:cNvPr id="12" name="Freeform 3"/>
              <p:cNvSpPr>
                <a:spLocks/>
              </p:cNvSpPr>
              <p:nvPr/>
            </p:nvSpPr>
            <p:spPr bwMode="auto">
              <a:xfrm>
                <a:off x="18" y="7837"/>
                <a:ext cx="7132" cy="2863"/>
              </a:xfrm>
              <a:custGeom>
                <a:avLst/>
                <a:gdLst/>
                <a:ahLst/>
                <a:cxnLst>
                  <a:cxn ang="0">
                    <a:pos x="0" y="0"/>
                  </a:cxn>
                  <a:cxn ang="0">
                    <a:pos x="17" y="2863"/>
                  </a:cxn>
                  <a:cxn ang="0">
                    <a:pos x="7132" y="2578"/>
                  </a:cxn>
                  <a:cxn ang="0">
                    <a:pos x="7132" y="200"/>
                  </a:cxn>
                  <a:cxn ang="0">
                    <a:pos x="0" y="0"/>
                  </a:cxn>
                </a:cxnLst>
                <a:rect l="0" t="0" r="r" b="b"/>
                <a:pathLst>
                  <a:path w="7132" h="2863">
                    <a:moveTo>
                      <a:pt x="0" y="0"/>
                    </a:moveTo>
                    <a:lnTo>
                      <a:pt x="17" y="2863"/>
                    </a:lnTo>
                    <a:lnTo>
                      <a:pt x="7132" y="2578"/>
                    </a:lnTo>
                    <a:lnTo>
                      <a:pt x="7132" y="200"/>
                    </a:lnTo>
                    <a:lnTo>
                      <a:pt x="0" y="0"/>
                    </a:lnTo>
                    <a:close/>
                  </a:path>
                </a:pathLst>
              </a:custGeom>
              <a:solidFill>
                <a:srgbClr val="A7BFDE">
                  <a:alpha val="5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4"/>
              <p:cNvSpPr>
                <a:spLocks/>
              </p:cNvSpPr>
              <p:nvPr/>
            </p:nvSpPr>
            <p:spPr bwMode="auto">
              <a:xfrm>
                <a:off x="7150" y="7468"/>
                <a:ext cx="3466" cy="3550"/>
              </a:xfrm>
              <a:custGeom>
                <a:avLst/>
                <a:gdLst/>
                <a:ahLst/>
                <a:cxnLst>
                  <a:cxn ang="0">
                    <a:pos x="0" y="569"/>
                  </a:cxn>
                  <a:cxn ang="0">
                    <a:pos x="0" y="2930"/>
                  </a:cxn>
                  <a:cxn ang="0">
                    <a:pos x="3466" y="3550"/>
                  </a:cxn>
                  <a:cxn ang="0">
                    <a:pos x="3466" y="0"/>
                  </a:cxn>
                  <a:cxn ang="0">
                    <a:pos x="0" y="569"/>
                  </a:cxn>
                </a:cxnLst>
                <a:rect l="0" t="0" r="r" b="b"/>
                <a:pathLst>
                  <a:path w="3466" h="3550">
                    <a:moveTo>
                      <a:pt x="0" y="569"/>
                    </a:moveTo>
                    <a:lnTo>
                      <a:pt x="0" y="2930"/>
                    </a:lnTo>
                    <a:lnTo>
                      <a:pt x="3466" y="3550"/>
                    </a:lnTo>
                    <a:lnTo>
                      <a:pt x="3466" y="0"/>
                    </a:lnTo>
                    <a:lnTo>
                      <a:pt x="0" y="569"/>
                    </a:lnTo>
                    <a:close/>
                  </a:path>
                </a:pathLst>
              </a:custGeom>
              <a:solidFill>
                <a:srgbClr val="D3DFEE">
                  <a:alpha val="5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 name="Freeform 5"/>
              <p:cNvSpPr>
                <a:spLocks/>
              </p:cNvSpPr>
              <p:nvPr/>
            </p:nvSpPr>
            <p:spPr bwMode="auto">
              <a:xfrm>
                <a:off x="10616" y="7468"/>
                <a:ext cx="1591" cy="3550"/>
              </a:xfrm>
              <a:custGeom>
                <a:avLst/>
                <a:gdLst/>
                <a:ahLst/>
                <a:cxnLst>
                  <a:cxn ang="0">
                    <a:pos x="0" y="0"/>
                  </a:cxn>
                  <a:cxn ang="0">
                    <a:pos x="0" y="3550"/>
                  </a:cxn>
                  <a:cxn ang="0">
                    <a:pos x="1591" y="2746"/>
                  </a:cxn>
                  <a:cxn ang="0">
                    <a:pos x="1591" y="737"/>
                  </a:cxn>
                  <a:cxn ang="0">
                    <a:pos x="0" y="0"/>
                  </a:cxn>
                </a:cxnLst>
                <a:rect l="0" t="0" r="r" b="b"/>
                <a:pathLst>
                  <a:path w="1591" h="3550">
                    <a:moveTo>
                      <a:pt x="0" y="0"/>
                    </a:moveTo>
                    <a:lnTo>
                      <a:pt x="0" y="3550"/>
                    </a:lnTo>
                    <a:lnTo>
                      <a:pt x="1591" y="2746"/>
                    </a:lnTo>
                    <a:lnTo>
                      <a:pt x="1591" y="737"/>
                    </a:lnTo>
                    <a:lnTo>
                      <a:pt x="0" y="0"/>
                    </a:lnTo>
                    <a:close/>
                  </a:path>
                </a:pathLst>
              </a:custGeom>
              <a:solidFill>
                <a:srgbClr val="A7BFDE">
                  <a:alpha val="5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6" name="Freeform 6"/>
            <p:cNvSpPr>
              <a:spLocks/>
            </p:cNvSpPr>
            <p:nvPr/>
          </p:nvSpPr>
          <p:spPr bwMode="auto">
            <a:xfrm>
              <a:off x="8071" y="4069"/>
              <a:ext cx="4120" cy="2913"/>
            </a:xfrm>
            <a:custGeom>
              <a:avLst/>
              <a:gdLst/>
              <a:ahLst/>
              <a:cxnLst>
                <a:cxn ang="0">
                  <a:pos x="1" y="251"/>
                </a:cxn>
                <a:cxn ang="0">
                  <a:pos x="0" y="2662"/>
                </a:cxn>
                <a:cxn ang="0">
                  <a:pos x="4120" y="2913"/>
                </a:cxn>
                <a:cxn ang="0">
                  <a:pos x="4120" y="0"/>
                </a:cxn>
                <a:cxn ang="0">
                  <a:pos x="1" y="251"/>
                </a:cxn>
              </a:cxnLst>
              <a:rect l="0" t="0" r="r" b="b"/>
              <a:pathLst>
                <a:path w="4120" h="2913">
                  <a:moveTo>
                    <a:pt x="1" y="251"/>
                  </a:moveTo>
                  <a:lnTo>
                    <a:pt x="0" y="2662"/>
                  </a:lnTo>
                  <a:lnTo>
                    <a:pt x="4120" y="2913"/>
                  </a:lnTo>
                  <a:lnTo>
                    <a:pt x="4120" y="0"/>
                  </a:lnTo>
                  <a:lnTo>
                    <a:pt x="1" y="251"/>
                  </a:lnTo>
                  <a:close/>
                </a:path>
              </a:pathLst>
            </a:custGeom>
            <a:solidFill>
              <a:srgbClr val="D8D8D8"/>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7" name="Freeform 7"/>
            <p:cNvSpPr>
              <a:spLocks/>
            </p:cNvSpPr>
            <p:nvPr/>
          </p:nvSpPr>
          <p:spPr bwMode="auto">
            <a:xfrm>
              <a:off x="4104" y="3399"/>
              <a:ext cx="3985" cy="4236"/>
            </a:xfrm>
            <a:custGeom>
              <a:avLst/>
              <a:gdLst/>
              <a:ahLst/>
              <a:cxnLst>
                <a:cxn ang="0">
                  <a:pos x="0" y="0"/>
                </a:cxn>
                <a:cxn ang="0">
                  <a:pos x="0" y="4236"/>
                </a:cxn>
                <a:cxn ang="0">
                  <a:pos x="3985" y="3349"/>
                </a:cxn>
                <a:cxn ang="0">
                  <a:pos x="3985" y="921"/>
                </a:cxn>
                <a:cxn ang="0">
                  <a:pos x="0" y="0"/>
                </a:cxn>
              </a:cxnLst>
              <a:rect l="0" t="0" r="r" b="b"/>
              <a:pathLst>
                <a:path w="3985" h="4236">
                  <a:moveTo>
                    <a:pt x="0" y="0"/>
                  </a:moveTo>
                  <a:lnTo>
                    <a:pt x="0" y="4236"/>
                  </a:lnTo>
                  <a:lnTo>
                    <a:pt x="3985" y="3349"/>
                  </a:lnTo>
                  <a:lnTo>
                    <a:pt x="3985" y="921"/>
                  </a:lnTo>
                  <a:lnTo>
                    <a:pt x="0" y="0"/>
                  </a:lnTo>
                  <a:close/>
                </a:path>
              </a:pathLst>
            </a:custGeom>
            <a:solidFill>
              <a:srgbClr val="BFBFB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 name="Freeform 8"/>
            <p:cNvSpPr>
              <a:spLocks/>
            </p:cNvSpPr>
            <p:nvPr/>
          </p:nvSpPr>
          <p:spPr bwMode="auto">
            <a:xfrm>
              <a:off x="18" y="3399"/>
              <a:ext cx="4086" cy="4253"/>
            </a:xfrm>
            <a:custGeom>
              <a:avLst/>
              <a:gdLst/>
              <a:ahLst/>
              <a:cxnLst>
                <a:cxn ang="0">
                  <a:pos x="4086" y="0"/>
                </a:cxn>
                <a:cxn ang="0">
                  <a:pos x="4084" y="4253"/>
                </a:cxn>
                <a:cxn ang="0">
                  <a:pos x="0" y="3198"/>
                </a:cxn>
                <a:cxn ang="0">
                  <a:pos x="0" y="1072"/>
                </a:cxn>
                <a:cxn ang="0">
                  <a:pos x="4086" y="0"/>
                </a:cxn>
              </a:cxnLst>
              <a:rect l="0" t="0" r="r" b="b"/>
              <a:pathLst>
                <a:path w="4086" h="4253">
                  <a:moveTo>
                    <a:pt x="4086" y="0"/>
                  </a:moveTo>
                  <a:lnTo>
                    <a:pt x="4084" y="4253"/>
                  </a:lnTo>
                  <a:lnTo>
                    <a:pt x="0" y="3198"/>
                  </a:lnTo>
                  <a:lnTo>
                    <a:pt x="0" y="1072"/>
                  </a:lnTo>
                  <a:lnTo>
                    <a:pt x="4086" y="0"/>
                  </a:lnTo>
                  <a:close/>
                </a:path>
              </a:pathLst>
            </a:custGeom>
            <a:solidFill>
              <a:srgbClr val="D8D8D8"/>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9" name="Freeform 9"/>
            <p:cNvSpPr>
              <a:spLocks/>
            </p:cNvSpPr>
            <p:nvPr/>
          </p:nvSpPr>
          <p:spPr bwMode="auto">
            <a:xfrm>
              <a:off x="17" y="3617"/>
              <a:ext cx="2076" cy="3851"/>
            </a:xfrm>
            <a:custGeom>
              <a:avLst/>
              <a:gdLst/>
              <a:ahLst/>
              <a:cxnLst>
                <a:cxn ang="0">
                  <a:pos x="0" y="921"/>
                </a:cxn>
                <a:cxn ang="0">
                  <a:pos x="2060" y="0"/>
                </a:cxn>
                <a:cxn ang="0">
                  <a:pos x="2076" y="3851"/>
                </a:cxn>
                <a:cxn ang="0">
                  <a:pos x="0" y="2981"/>
                </a:cxn>
                <a:cxn ang="0">
                  <a:pos x="0" y="921"/>
                </a:cxn>
              </a:cxnLst>
              <a:rect l="0" t="0" r="r" b="b"/>
              <a:pathLst>
                <a:path w="2076" h="3851">
                  <a:moveTo>
                    <a:pt x="0" y="921"/>
                  </a:moveTo>
                  <a:lnTo>
                    <a:pt x="2060" y="0"/>
                  </a:lnTo>
                  <a:lnTo>
                    <a:pt x="2076" y="3851"/>
                  </a:lnTo>
                  <a:lnTo>
                    <a:pt x="0" y="2981"/>
                  </a:lnTo>
                  <a:lnTo>
                    <a:pt x="0" y="921"/>
                  </a:lnTo>
                  <a:close/>
                </a:path>
              </a:pathLst>
            </a:custGeom>
            <a:solidFill>
              <a:srgbClr val="D3DFEE">
                <a:alpha val="7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10"/>
            <p:cNvSpPr>
              <a:spLocks/>
            </p:cNvSpPr>
            <p:nvPr/>
          </p:nvSpPr>
          <p:spPr bwMode="auto">
            <a:xfrm>
              <a:off x="2077" y="3617"/>
              <a:ext cx="6011" cy="3835"/>
            </a:xfrm>
            <a:custGeom>
              <a:avLst/>
              <a:gdLst/>
              <a:ahLst/>
              <a:cxnLst>
                <a:cxn ang="0">
                  <a:pos x="0" y="0"/>
                </a:cxn>
                <a:cxn ang="0">
                  <a:pos x="17" y="3835"/>
                </a:cxn>
                <a:cxn ang="0">
                  <a:pos x="6011" y="2629"/>
                </a:cxn>
                <a:cxn ang="0">
                  <a:pos x="6011" y="1239"/>
                </a:cxn>
                <a:cxn ang="0">
                  <a:pos x="0" y="0"/>
                </a:cxn>
              </a:cxnLst>
              <a:rect l="0" t="0" r="r" b="b"/>
              <a:pathLst>
                <a:path w="6011" h="3835">
                  <a:moveTo>
                    <a:pt x="0" y="0"/>
                  </a:moveTo>
                  <a:lnTo>
                    <a:pt x="17" y="3835"/>
                  </a:lnTo>
                  <a:lnTo>
                    <a:pt x="6011" y="2629"/>
                  </a:lnTo>
                  <a:lnTo>
                    <a:pt x="6011" y="1239"/>
                  </a:lnTo>
                  <a:lnTo>
                    <a:pt x="0" y="0"/>
                  </a:lnTo>
                  <a:close/>
                </a:path>
              </a:pathLst>
            </a:custGeom>
            <a:solidFill>
              <a:srgbClr val="A7BFDE">
                <a:alpha val="7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11"/>
            <p:cNvSpPr>
              <a:spLocks/>
            </p:cNvSpPr>
            <p:nvPr/>
          </p:nvSpPr>
          <p:spPr bwMode="auto">
            <a:xfrm>
              <a:off x="8088" y="3835"/>
              <a:ext cx="4102" cy="3432"/>
            </a:xfrm>
            <a:custGeom>
              <a:avLst/>
              <a:gdLst/>
              <a:ahLst/>
              <a:cxnLst>
                <a:cxn ang="0">
                  <a:pos x="0" y="1038"/>
                </a:cxn>
                <a:cxn ang="0">
                  <a:pos x="0" y="2411"/>
                </a:cxn>
                <a:cxn ang="0">
                  <a:pos x="4102" y="3432"/>
                </a:cxn>
                <a:cxn ang="0">
                  <a:pos x="4102" y="0"/>
                </a:cxn>
                <a:cxn ang="0">
                  <a:pos x="0" y="1038"/>
                </a:cxn>
              </a:cxnLst>
              <a:rect l="0" t="0" r="r" b="b"/>
              <a:pathLst>
                <a:path w="4102" h="3432">
                  <a:moveTo>
                    <a:pt x="0" y="1038"/>
                  </a:moveTo>
                  <a:lnTo>
                    <a:pt x="0" y="2411"/>
                  </a:lnTo>
                  <a:lnTo>
                    <a:pt x="4102" y="3432"/>
                  </a:lnTo>
                  <a:lnTo>
                    <a:pt x="4102" y="0"/>
                  </a:lnTo>
                  <a:lnTo>
                    <a:pt x="0" y="1038"/>
                  </a:lnTo>
                  <a:close/>
                </a:path>
              </a:pathLst>
            </a:custGeom>
            <a:solidFill>
              <a:srgbClr val="D3DFEE">
                <a:alpha val="7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title"/>
          </p:nvPr>
        </p:nvSpPr>
        <p:spPr/>
        <p:txBody>
          <a:bodyPr>
            <a:normAutofit/>
          </a:bodyPr>
          <a:lstStyle/>
          <a:p>
            <a:r>
              <a:rPr lang="en-CA" sz="3600" dirty="0" smtClean="0"/>
              <a:t>Projection of FTE Growth</a:t>
            </a:r>
            <a:endParaRPr lang="en-US" dirty="0"/>
          </a:p>
        </p:txBody>
      </p:sp>
      <p:sp>
        <p:nvSpPr>
          <p:cNvPr id="3" name="Content Placeholder 2"/>
          <p:cNvSpPr>
            <a:spLocks noGrp="1"/>
          </p:cNvSpPr>
          <p:nvPr>
            <p:ph idx="1"/>
          </p:nvPr>
        </p:nvSpPr>
        <p:spPr/>
        <p:txBody>
          <a:bodyPr>
            <a:normAutofit/>
          </a:bodyPr>
          <a:lstStyle/>
          <a:p>
            <a:pPr>
              <a:buNone/>
            </a:pPr>
            <a:endParaRPr lang="en-CA" sz="1800" dirty="0" smtClean="0"/>
          </a:p>
          <a:p>
            <a:pPr>
              <a:buNone/>
            </a:pPr>
            <a:r>
              <a:rPr lang="en-CA" sz="1800" b="1" dirty="0" smtClean="0"/>
              <a:t>1 FTE =</a:t>
            </a:r>
            <a:r>
              <a:rPr lang="en-CA" sz="1800" dirty="0" smtClean="0"/>
              <a:t> 15 seat hours per week</a:t>
            </a:r>
          </a:p>
          <a:p>
            <a:pPr>
              <a:buNone/>
            </a:pPr>
            <a:endParaRPr lang="en-CA" sz="1800" dirty="0" smtClean="0"/>
          </a:p>
          <a:p>
            <a:pPr>
              <a:buNone/>
            </a:pPr>
            <a:r>
              <a:rPr lang="en-CA" sz="1800" b="1" dirty="0" smtClean="0"/>
              <a:t>Available FTEs</a:t>
            </a:r>
            <a:r>
              <a:rPr lang="en-CA" sz="1800" dirty="0" smtClean="0"/>
              <a:t> =  </a:t>
            </a:r>
            <a:r>
              <a:rPr lang="en-CA" sz="1800" u="sng" dirty="0" smtClean="0"/>
              <a:t>Total Seat Hours Per Week Available</a:t>
            </a:r>
          </a:p>
          <a:p>
            <a:pPr>
              <a:buNone/>
            </a:pPr>
            <a:r>
              <a:rPr lang="en-CA" sz="1800" dirty="0" smtClean="0"/>
              <a:t>		   	    15 Seat Hours Per Week</a:t>
            </a:r>
          </a:p>
          <a:p>
            <a:pPr>
              <a:buNone/>
            </a:pPr>
            <a:endParaRPr lang="en-CA" sz="1800" dirty="0" smtClean="0"/>
          </a:p>
          <a:p>
            <a:pPr>
              <a:buNone/>
            </a:pPr>
            <a:endParaRPr lang="en-CA" sz="1800" dirty="0" smtClean="0"/>
          </a:p>
          <a:p>
            <a:r>
              <a:rPr lang="en-CA" sz="1800" dirty="0" smtClean="0"/>
              <a:t>FTE growth calculations based on non-dedicated classrooms only</a:t>
            </a:r>
          </a:p>
          <a:p>
            <a:r>
              <a:rPr lang="en-CA" sz="1800" dirty="0" smtClean="0"/>
              <a:t>Time used by the Ad-Hoc bookings </a:t>
            </a:r>
            <a:r>
              <a:rPr lang="en-CA" sz="1800" smtClean="0"/>
              <a:t>and Continuing </a:t>
            </a:r>
            <a:r>
              <a:rPr lang="en-CA" sz="1800" dirty="0" smtClean="0"/>
              <a:t>Education bookings have been taken into consideration when calculating FTE growth based on classroom utilization</a:t>
            </a:r>
          </a:p>
          <a:p>
            <a:r>
              <a:rPr lang="en-CA" sz="1800" dirty="0" smtClean="0"/>
              <a:t>Ad-Hoc bookings are classroom bookings that are not regularly scheduled</a:t>
            </a:r>
          </a:p>
          <a:p>
            <a:endParaRPr lang="en-CA" sz="1800" dirty="0" smtClean="0"/>
          </a:p>
          <a:p>
            <a:endParaRPr lang="en-CA" sz="1800" dirty="0" smtClean="0"/>
          </a:p>
        </p:txBody>
      </p:sp>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1"/>
          <p:cNvGrpSpPr>
            <a:grpSpLocks/>
          </p:cNvGrpSpPr>
          <p:nvPr/>
        </p:nvGrpSpPr>
        <p:grpSpPr bwMode="auto">
          <a:xfrm>
            <a:off x="1" y="0"/>
            <a:ext cx="9143999" cy="1638308"/>
            <a:chOff x="-6" y="3399"/>
            <a:chExt cx="12197" cy="4253"/>
          </a:xfrm>
        </p:grpSpPr>
        <p:grpSp>
          <p:nvGrpSpPr>
            <p:cNvPr id="5" name="Group 4"/>
            <p:cNvGrpSpPr>
              <a:grpSpLocks/>
            </p:cNvGrpSpPr>
            <p:nvPr/>
          </p:nvGrpSpPr>
          <p:grpSpPr bwMode="auto">
            <a:xfrm>
              <a:off x="-6" y="3717"/>
              <a:ext cx="12189" cy="3550"/>
              <a:chOff x="18" y="7468"/>
              <a:chExt cx="12189" cy="3550"/>
            </a:xfrm>
          </p:grpSpPr>
          <p:sp>
            <p:nvSpPr>
              <p:cNvPr id="12" name="Freeform 3"/>
              <p:cNvSpPr>
                <a:spLocks/>
              </p:cNvSpPr>
              <p:nvPr/>
            </p:nvSpPr>
            <p:spPr bwMode="auto">
              <a:xfrm>
                <a:off x="18" y="7837"/>
                <a:ext cx="7132" cy="2863"/>
              </a:xfrm>
              <a:custGeom>
                <a:avLst/>
                <a:gdLst/>
                <a:ahLst/>
                <a:cxnLst>
                  <a:cxn ang="0">
                    <a:pos x="0" y="0"/>
                  </a:cxn>
                  <a:cxn ang="0">
                    <a:pos x="17" y="2863"/>
                  </a:cxn>
                  <a:cxn ang="0">
                    <a:pos x="7132" y="2578"/>
                  </a:cxn>
                  <a:cxn ang="0">
                    <a:pos x="7132" y="200"/>
                  </a:cxn>
                  <a:cxn ang="0">
                    <a:pos x="0" y="0"/>
                  </a:cxn>
                </a:cxnLst>
                <a:rect l="0" t="0" r="r" b="b"/>
                <a:pathLst>
                  <a:path w="7132" h="2863">
                    <a:moveTo>
                      <a:pt x="0" y="0"/>
                    </a:moveTo>
                    <a:lnTo>
                      <a:pt x="17" y="2863"/>
                    </a:lnTo>
                    <a:lnTo>
                      <a:pt x="7132" y="2578"/>
                    </a:lnTo>
                    <a:lnTo>
                      <a:pt x="7132" y="200"/>
                    </a:lnTo>
                    <a:lnTo>
                      <a:pt x="0" y="0"/>
                    </a:lnTo>
                    <a:close/>
                  </a:path>
                </a:pathLst>
              </a:custGeom>
              <a:solidFill>
                <a:srgbClr val="A7BFDE">
                  <a:alpha val="5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4"/>
              <p:cNvSpPr>
                <a:spLocks/>
              </p:cNvSpPr>
              <p:nvPr/>
            </p:nvSpPr>
            <p:spPr bwMode="auto">
              <a:xfrm>
                <a:off x="7150" y="7468"/>
                <a:ext cx="3466" cy="3550"/>
              </a:xfrm>
              <a:custGeom>
                <a:avLst/>
                <a:gdLst/>
                <a:ahLst/>
                <a:cxnLst>
                  <a:cxn ang="0">
                    <a:pos x="0" y="569"/>
                  </a:cxn>
                  <a:cxn ang="0">
                    <a:pos x="0" y="2930"/>
                  </a:cxn>
                  <a:cxn ang="0">
                    <a:pos x="3466" y="3550"/>
                  </a:cxn>
                  <a:cxn ang="0">
                    <a:pos x="3466" y="0"/>
                  </a:cxn>
                  <a:cxn ang="0">
                    <a:pos x="0" y="569"/>
                  </a:cxn>
                </a:cxnLst>
                <a:rect l="0" t="0" r="r" b="b"/>
                <a:pathLst>
                  <a:path w="3466" h="3550">
                    <a:moveTo>
                      <a:pt x="0" y="569"/>
                    </a:moveTo>
                    <a:lnTo>
                      <a:pt x="0" y="2930"/>
                    </a:lnTo>
                    <a:lnTo>
                      <a:pt x="3466" y="3550"/>
                    </a:lnTo>
                    <a:lnTo>
                      <a:pt x="3466" y="0"/>
                    </a:lnTo>
                    <a:lnTo>
                      <a:pt x="0" y="569"/>
                    </a:lnTo>
                    <a:close/>
                  </a:path>
                </a:pathLst>
              </a:custGeom>
              <a:solidFill>
                <a:srgbClr val="D3DFEE">
                  <a:alpha val="5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 name="Freeform 5"/>
              <p:cNvSpPr>
                <a:spLocks/>
              </p:cNvSpPr>
              <p:nvPr/>
            </p:nvSpPr>
            <p:spPr bwMode="auto">
              <a:xfrm>
                <a:off x="10616" y="7468"/>
                <a:ext cx="1591" cy="3550"/>
              </a:xfrm>
              <a:custGeom>
                <a:avLst/>
                <a:gdLst/>
                <a:ahLst/>
                <a:cxnLst>
                  <a:cxn ang="0">
                    <a:pos x="0" y="0"/>
                  </a:cxn>
                  <a:cxn ang="0">
                    <a:pos x="0" y="3550"/>
                  </a:cxn>
                  <a:cxn ang="0">
                    <a:pos x="1591" y="2746"/>
                  </a:cxn>
                  <a:cxn ang="0">
                    <a:pos x="1591" y="737"/>
                  </a:cxn>
                  <a:cxn ang="0">
                    <a:pos x="0" y="0"/>
                  </a:cxn>
                </a:cxnLst>
                <a:rect l="0" t="0" r="r" b="b"/>
                <a:pathLst>
                  <a:path w="1591" h="3550">
                    <a:moveTo>
                      <a:pt x="0" y="0"/>
                    </a:moveTo>
                    <a:lnTo>
                      <a:pt x="0" y="3550"/>
                    </a:lnTo>
                    <a:lnTo>
                      <a:pt x="1591" y="2746"/>
                    </a:lnTo>
                    <a:lnTo>
                      <a:pt x="1591" y="737"/>
                    </a:lnTo>
                    <a:lnTo>
                      <a:pt x="0" y="0"/>
                    </a:lnTo>
                    <a:close/>
                  </a:path>
                </a:pathLst>
              </a:custGeom>
              <a:solidFill>
                <a:srgbClr val="A7BFDE">
                  <a:alpha val="5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6" name="Freeform 6"/>
            <p:cNvSpPr>
              <a:spLocks/>
            </p:cNvSpPr>
            <p:nvPr/>
          </p:nvSpPr>
          <p:spPr bwMode="auto">
            <a:xfrm>
              <a:off x="8071" y="4069"/>
              <a:ext cx="4120" cy="2913"/>
            </a:xfrm>
            <a:custGeom>
              <a:avLst/>
              <a:gdLst/>
              <a:ahLst/>
              <a:cxnLst>
                <a:cxn ang="0">
                  <a:pos x="1" y="251"/>
                </a:cxn>
                <a:cxn ang="0">
                  <a:pos x="0" y="2662"/>
                </a:cxn>
                <a:cxn ang="0">
                  <a:pos x="4120" y="2913"/>
                </a:cxn>
                <a:cxn ang="0">
                  <a:pos x="4120" y="0"/>
                </a:cxn>
                <a:cxn ang="0">
                  <a:pos x="1" y="251"/>
                </a:cxn>
              </a:cxnLst>
              <a:rect l="0" t="0" r="r" b="b"/>
              <a:pathLst>
                <a:path w="4120" h="2913">
                  <a:moveTo>
                    <a:pt x="1" y="251"/>
                  </a:moveTo>
                  <a:lnTo>
                    <a:pt x="0" y="2662"/>
                  </a:lnTo>
                  <a:lnTo>
                    <a:pt x="4120" y="2913"/>
                  </a:lnTo>
                  <a:lnTo>
                    <a:pt x="4120" y="0"/>
                  </a:lnTo>
                  <a:lnTo>
                    <a:pt x="1" y="251"/>
                  </a:lnTo>
                  <a:close/>
                </a:path>
              </a:pathLst>
            </a:custGeom>
            <a:solidFill>
              <a:srgbClr val="D8D8D8"/>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7" name="Freeform 7"/>
            <p:cNvSpPr>
              <a:spLocks/>
            </p:cNvSpPr>
            <p:nvPr/>
          </p:nvSpPr>
          <p:spPr bwMode="auto">
            <a:xfrm>
              <a:off x="4104" y="3399"/>
              <a:ext cx="3985" cy="4236"/>
            </a:xfrm>
            <a:custGeom>
              <a:avLst/>
              <a:gdLst/>
              <a:ahLst/>
              <a:cxnLst>
                <a:cxn ang="0">
                  <a:pos x="0" y="0"/>
                </a:cxn>
                <a:cxn ang="0">
                  <a:pos x="0" y="4236"/>
                </a:cxn>
                <a:cxn ang="0">
                  <a:pos x="3985" y="3349"/>
                </a:cxn>
                <a:cxn ang="0">
                  <a:pos x="3985" y="921"/>
                </a:cxn>
                <a:cxn ang="0">
                  <a:pos x="0" y="0"/>
                </a:cxn>
              </a:cxnLst>
              <a:rect l="0" t="0" r="r" b="b"/>
              <a:pathLst>
                <a:path w="3985" h="4236">
                  <a:moveTo>
                    <a:pt x="0" y="0"/>
                  </a:moveTo>
                  <a:lnTo>
                    <a:pt x="0" y="4236"/>
                  </a:lnTo>
                  <a:lnTo>
                    <a:pt x="3985" y="3349"/>
                  </a:lnTo>
                  <a:lnTo>
                    <a:pt x="3985" y="921"/>
                  </a:lnTo>
                  <a:lnTo>
                    <a:pt x="0" y="0"/>
                  </a:lnTo>
                  <a:close/>
                </a:path>
              </a:pathLst>
            </a:custGeom>
            <a:solidFill>
              <a:srgbClr val="BFBFB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 name="Freeform 8"/>
            <p:cNvSpPr>
              <a:spLocks/>
            </p:cNvSpPr>
            <p:nvPr/>
          </p:nvSpPr>
          <p:spPr bwMode="auto">
            <a:xfrm>
              <a:off x="18" y="3399"/>
              <a:ext cx="4086" cy="4253"/>
            </a:xfrm>
            <a:custGeom>
              <a:avLst/>
              <a:gdLst/>
              <a:ahLst/>
              <a:cxnLst>
                <a:cxn ang="0">
                  <a:pos x="4086" y="0"/>
                </a:cxn>
                <a:cxn ang="0">
                  <a:pos x="4084" y="4253"/>
                </a:cxn>
                <a:cxn ang="0">
                  <a:pos x="0" y="3198"/>
                </a:cxn>
                <a:cxn ang="0">
                  <a:pos x="0" y="1072"/>
                </a:cxn>
                <a:cxn ang="0">
                  <a:pos x="4086" y="0"/>
                </a:cxn>
              </a:cxnLst>
              <a:rect l="0" t="0" r="r" b="b"/>
              <a:pathLst>
                <a:path w="4086" h="4253">
                  <a:moveTo>
                    <a:pt x="4086" y="0"/>
                  </a:moveTo>
                  <a:lnTo>
                    <a:pt x="4084" y="4253"/>
                  </a:lnTo>
                  <a:lnTo>
                    <a:pt x="0" y="3198"/>
                  </a:lnTo>
                  <a:lnTo>
                    <a:pt x="0" y="1072"/>
                  </a:lnTo>
                  <a:lnTo>
                    <a:pt x="4086" y="0"/>
                  </a:lnTo>
                  <a:close/>
                </a:path>
              </a:pathLst>
            </a:custGeom>
            <a:solidFill>
              <a:srgbClr val="D8D8D8"/>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9" name="Freeform 9"/>
            <p:cNvSpPr>
              <a:spLocks/>
            </p:cNvSpPr>
            <p:nvPr/>
          </p:nvSpPr>
          <p:spPr bwMode="auto">
            <a:xfrm>
              <a:off x="17" y="3617"/>
              <a:ext cx="2076" cy="3851"/>
            </a:xfrm>
            <a:custGeom>
              <a:avLst/>
              <a:gdLst/>
              <a:ahLst/>
              <a:cxnLst>
                <a:cxn ang="0">
                  <a:pos x="0" y="921"/>
                </a:cxn>
                <a:cxn ang="0">
                  <a:pos x="2060" y="0"/>
                </a:cxn>
                <a:cxn ang="0">
                  <a:pos x="2076" y="3851"/>
                </a:cxn>
                <a:cxn ang="0">
                  <a:pos x="0" y="2981"/>
                </a:cxn>
                <a:cxn ang="0">
                  <a:pos x="0" y="921"/>
                </a:cxn>
              </a:cxnLst>
              <a:rect l="0" t="0" r="r" b="b"/>
              <a:pathLst>
                <a:path w="2076" h="3851">
                  <a:moveTo>
                    <a:pt x="0" y="921"/>
                  </a:moveTo>
                  <a:lnTo>
                    <a:pt x="2060" y="0"/>
                  </a:lnTo>
                  <a:lnTo>
                    <a:pt x="2076" y="3851"/>
                  </a:lnTo>
                  <a:lnTo>
                    <a:pt x="0" y="2981"/>
                  </a:lnTo>
                  <a:lnTo>
                    <a:pt x="0" y="921"/>
                  </a:lnTo>
                  <a:close/>
                </a:path>
              </a:pathLst>
            </a:custGeom>
            <a:solidFill>
              <a:srgbClr val="D3DFEE">
                <a:alpha val="7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10"/>
            <p:cNvSpPr>
              <a:spLocks/>
            </p:cNvSpPr>
            <p:nvPr/>
          </p:nvSpPr>
          <p:spPr bwMode="auto">
            <a:xfrm>
              <a:off x="2077" y="3617"/>
              <a:ext cx="6011" cy="3835"/>
            </a:xfrm>
            <a:custGeom>
              <a:avLst/>
              <a:gdLst/>
              <a:ahLst/>
              <a:cxnLst>
                <a:cxn ang="0">
                  <a:pos x="0" y="0"/>
                </a:cxn>
                <a:cxn ang="0">
                  <a:pos x="17" y="3835"/>
                </a:cxn>
                <a:cxn ang="0">
                  <a:pos x="6011" y="2629"/>
                </a:cxn>
                <a:cxn ang="0">
                  <a:pos x="6011" y="1239"/>
                </a:cxn>
                <a:cxn ang="0">
                  <a:pos x="0" y="0"/>
                </a:cxn>
              </a:cxnLst>
              <a:rect l="0" t="0" r="r" b="b"/>
              <a:pathLst>
                <a:path w="6011" h="3835">
                  <a:moveTo>
                    <a:pt x="0" y="0"/>
                  </a:moveTo>
                  <a:lnTo>
                    <a:pt x="17" y="3835"/>
                  </a:lnTo>
                  <a:lnTo>
                    <a:pt x="6011" y="2629"/>
                  </a:lnTo>
                  <a:lnTo>
                    <a:pt x="6011" y="1239"/>
                  </a:lnTo>
                  <a:lnTo>
                    <a:pt x="0" y="0"/>
                  </a:lnTo>
                  <a:close/>
                </a:path>
              </a:pathLst>
            </a:custGeom>
            <a:solidFill>
              <a:srgbClr val="A7BFDE">
                <a:alpha val="7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11"/>
            <p:cNvSpPr>
              <a:spLocks/>
            </p:cNvSpPr>
            <p:nvPr/>
          </p:nvSpPr>
          <p:spPr bwMode="auto">
            <a:xfrm>
              <a:off x="8088" y="3835"/>
              <a:ext cx="4102" cy="3432"/>
            </a:xfrm>
            <a:custGeom>
              <a:avLst/>
              <a:gdLst/>
              <a:ahLst/>
              <a:cxnLst>
                <a:cxn ang="0">
                  <a:pos x="0" y="1038"/>
                </a:cxn>
                <a:cxn ang="0">
                  <a:pos x="0" y="2411"/>
                </a:cxn>
                <a:cxn ang="0">
                  <a:pos x="4102" y="3432"/>
                </a:cxn>
                <a:cxn ang="0">
                  <a:pos x="4102" y="0"/>
                </a:cxn>
                <a:cxn ang="0">
                  <a:pos x="0" y="1038"/>
                </a:cxn>
              </a:cxnLst>
              <a:rect l="0" t="0" r="r" b="b"/>
              <a:pathLst>
                <a:path w="4102" h="3432">
                  <a:moveTo>
                    <a:pt x="0" y="1038"/>
                  </a:moveTo>
                  <a:lnTo>
                    <a:pt x="0" y="2411"/>
                  </a:lnTo>
                  <a:lnTo>
                    <a:pt x="4102" y="3432"/>
                  </a:lnTo>
                  <a:lnTo>
                    <a:pt x="4102" y="0"/>
                  </a:lnTo>
                  <a:lnTo>
                    <a:pt x="0" y="1038"/>
                  </a:lnTo>
                  <a:close/>
                </a:path>
              </a:pathLst>
            </a:custGeom>
            <a:solidFill>
              <a:srgbClr val="D3DFEE">
                <a:alpha val="7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title"/>
          </p:nvPr>
        </p:nvSpPr>
        <p:spPr>
          <a:xfrm>
            <a:off x="571472" y="428604"/>
            <a:ext cx="7443782" cy="785818"/>
          </a:xfrm>
        </p:spPr>
        <p:txBody>
          <a:bodyPr>
            <a:normAutofit/>
          </a:bodyPr>
          <a:lstStyle/>
          <a:p>
            <a:r>
              <a:rPr lang="en-CA" sz="3600" dirty="0" smtClean="0"/>
              <a:t>Scenario 1: </a:t>
            </a:r>
            <a:r>
              <a:rPr lang="en-CA" sz="3600" i="1" dirty="0" smtClean="0"/>
              <a:t>the 8-hour day</a:t>
            </a:r>
            <a:endParaRPr lang="en-US" sz="3600" dirty="0"/>
          </a:p>
        </p:txBody>
      </p:sp>
      <p:sp>
        <p:nvSpPr>
          <p:cNvPr id="3" name="Content Placeholder 2"/>
          <p:cNvSpPr>
            <a:spLocks noGrp="1"/>
          </p:cNvSpPr>
          <p:nvPr>
            <p:ph idx="1"/>
          </p:nvPr>
        </p:nvSpPr>
        <p:spPr>
          <a:xfrm>
            <a:off x="428596" y="1785926"/>
            <a:ext cx="8229600" cy="4525963"/>
          </a:xfrm>
        </p:spPr>
        <p:txBody>
          <a:bodyPr>
            <a:normAutofit fontScale="77500" lnSpcReduction="20000"/>
          </a:bodyPr>
          <a:lstStyle/>
          <a:p>
            <a:pPr>
              <a:buNone/>
            </a:pPr>
            <a:r>
              <a:rPr lang="en-CA" sz="5700" dirty="0"/>
              <a:t>TRU </a:t>
            </a:r>
            <a:r>
              <a:rPr lang="en-CA" sz="5700" dirty="0" smtClean="0"/>
              <a:t>could </a:t>
            </a:r>
            <a:r>
              <a:rPr lang="en-CA" sz="5700" dirty="0"/>
              <a:t>grow </a:t>
            </a:r>
            <a:r>
              <a:rPr lang="en-CA" sz="5700" b="1" dirty="0" smtClean="0"/>
              <a:t>1,790 </a:t>
            </a:r>
            <a:r>
              <a:rPr lang="en-CA" sz="5700" dirty="0" smtClean="0"/>
              <a:t>FTEs</a:t>
            </a:r>
            <a:r>
              <a:rPr lang="en-CA" sz="5700" dirty="0"/>
              <a:t> </a:t>
            </a:r>
            <a:r>
              <a:rPr lang="en-CA" sz="5700" dirty="0" smtClean="0"/>
              <a:t>without expanding current space</a:t>
            </a:r>
            <a:endParaRPr lang="en-US" sz="5700" dirty="0"/>
          </a:p>
          <a:p>
            <a:pPr>
              <a:buNone/>
            </a:pPr>
            <a:endParaRPr lang="en-CA" dirty="0" smtClean="0"/>
          </a:p>
          <a:p>
            <a:pPr>
              <a:buNone/>
            </a:pPr>
            <a:r>
              <a:rPr lang="en-CA" sz="3600" dirty="0" smtClean="0"/>
              <a:t>This </a:t>
            </a:r>
            <a:r>
              <a:rPr lang="en-CA" sz="3600" dirty="0"/>
              <a:t>number is based on the following assumptions</a:t>
            </a:r>
            <a:r>
              <a:rPr lang="en-CA" sz="3600" dirty="0" smtClean="0"/>
              <a:t>:</a:t>
            </a:r>
            <a:endParaRPr lang="en-US" sz="3600" dirty="0"/>
          </a:p>
          <a:p>
            <a:pPr marL="971550" lvl="1" indent="-514350">
              <a:buFont typeface="+mj-lt"/>
              <a:buAutoNum type="arabicPeriod"/>
            </a:pPr>
            <a:r>
              <a:rPr lang="en-CA" sz="2600" dirty="0"/>
              <a:t>All non-dedicated classrooms reach at least a 75% </a:t>
            </a:r>
            <a:r>
              <a:rPr lang="en-CA" sz="2600" dirty="0" smtClean="0"/>
              <a:t>utilization </a:t>
            </a:r>
            <a:r>
              <a:rPr lang="en-CA" sz="2600" dirty="0"/>
              <a:t>rate	</a:t>
            </a:r>
            <a:r>
              <a:rPr lang="en-CA" sz="2600" b="1" dirty="0" smtClean="0"/>
              <a:t>301 FTEs</a:t>
            </a:r>
            <a:r>
              <a:rPr lang="en-CA" sz="2600" dirty="0" smtClean="0"/>
              <a:t> </a:t>
            </a:r>
          </a:p>
          <a:p>
            <a:pPr lvl="1">
              <a:buNone/>
            </a:pPr>
            <a:endParaRPr lang="en-US" sz="2600" dirty="0"/>
          </a:p>
          <a:p>
            <a:pPr marL="971550" lvl="1" indent="-514350">
              <a:buNone/>
            </a:pPr>
            <a:r>
              <a:rPr lang="en-CA" sz="2600" dirty="0" smtClean="0"/>
              <a:t>2.	We </a:t>
            </a:r>
            <a:r>
              <a:rPr lang="en-CA" sz="2600" dirty="0"/>
              <a:t>reach 85% seat occupancy within booked </a:t>
            </a:r>
            <a:r>
              <a:rPr lang="en-CA" sz="2600" dirty="0" smtClean="0"/>
              <a:t>classrooms</a:t>
            </a:r>
            <a:r>
              <a:rPr lang="en-CA" sz="2600" dirty="0"/>
              <a:t>		</a:t>
            </a:r>
            <a:r>
              <a:rPr lang="en-CA" sz="2600" b="1" dirty="0" smtClean="0"/>
              <a:t>1,489 FTEs</a:t>
            </a:r>
          </a:p>
          <a:p>
            <a:pPr lvl="1">
              <a:buNone/>
            </a:pPr>
            <a:endParaRPr lang="en-US" sz="2600" dirty="0"/>
          </a:p>
          <a:p>
            <a:pPr lvl="1">
              <a:buNone/>
            </a:pPr>
            <a:r>
              <a:rPr lang="en-CA" sz="2600" dirty="0" smtClean="0"/>
              <a:t>3.		We </a:t>
            </a:r>
            <a:r>
              <a:rPr lang="en-CA" sz="2600" dirty="0"/>
              <a:t>achieve the above goals for the entire </a:t>
            </a:r>
            <a:r>
              <a:rPr lang="en-CA" sz="2600" b="1" dirty="0"/>
              <a:t>8-hour day</a:t>
            </a:r>
            <a:r>
              <a:rPr lang="en-CA" sz="2900" dirty="0"/>
              <a:t>	</a:t>
            </a:r>
            <a:r>
              <a:rPr lang="en-CA" dirty="0"/>
              <a:t>		</a:t>
            </a:r>
            <a:endParaRPr lang="en-US" dirty="0"/>
          </a:p>
          <a:p>
            <a:pPr>
              <a:buNone/>
            </a:pPr>
            <a:endParaRPr lang="en-CA" dirty="0" smtClean="0"/>
          </a:p>
          <a:p>
            <a:endParaRPr lang="en-US" dirty="0"/>
          </a:p>
        </p:txBody>
      </p:sp>
    </p:spTree>
  </p:cSld>
  <p:clrMapOvr>
    <a:masterClrMapping/>
  </p:clrMapOvr>
  <p:transition>
    <p:push/>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1"/>
          <p:cNvGrpSpPr>
            <a:grpSpLocks/>
          </p:cNvGrpSpPr>
          <p:nvPr/>
        </p:nvGrpSpPr>
        <p:grpSpPr bwMode="auto">
          <a:xfrm>
            <a:off x="0" y="0"/>
            <a:ext cx="9143999" cy="1638308"/>
            <a:chOff x="-6" y="3399"/>
            <a:chExt cx="12197" cy="4253"/>
          </a:xfrm>
        </p:grpSpPr>
        <p:grpSp>
          <p:nvGrpSpPr>
            <p:cNvPr id="5" name="Group 4"/>
            <p:cNvGrpSpPr>
              <a:grpSpLocks/>
            </p:cNvGrpSpPr>
            <p:nvPr/>
          </p:nvGrpSpPr>
          <p:grpSpPr bwMode="auto">
            <a:xfrm>
              <a:off x="-6" y="3717"/>
              <a:ext cx="12189" cy="3550"/>
              <a:chOff x="18" y="7468"/>
              <a:chExt cx="12189" cy="3550"/>
            </a:xfrm>
          </p:grpSpPr>
          <p:sp>
            <p:nvSpPr>
              <p:cNvPr id="12" name="Freeform 3"/>
              <p:cNvSpPr>
                <a:spLocks/>
              </p:cNvSpPr>
              <p:nvPr/>
            </p:nvSpPr>
            <p:spPr bwMode="auto">
              <a:xfrm>
                <a:off x="18" y="7837"/>
                <a:ext cx="7132" cy="2863"/>
              </a:xfrm>
              <a:custGeom>
                <a:avLst/>
                <a:gdLst/>
                <a:ahLst/>
                <a:cxnLst>
                  <a:cxn ang="0">
                    <a:pos x="0" y="0"/>
                  </a:cxn>
                  <a:cxn ang="0">
                    <a:pos x="17" y="2863"/>
                  </a:cxn>
                  <a:cxn ang="0">
                    <a:pos x="7132" y="2578"/>
                  </a:cxn>
                  <a:cxn ang="0">
                    <a:pos x="7132" y="200"/>
                  </a:cxn>
                  <a:cxn ang="0">
                    <a:pos x="0" y="0"/>
                  </a:cxn>
                </a:cxnLst>
                <a:rect l="0" t="0" r="r" b="b"/>
                <a:pathLst>
                  <a:path w="7132" h="2863">
                    <a:moveTo>
                      <a:pt x="0" y="0"/>
                    </a:moveTo>
                    <a:lnTo>
                      <a:pt x="17" y="2863"/>
                    </a:lnTo>
                    <a:lnTo>
                      <a:pt x="7132" y="2578"/>
                    </a:lnTo>
                    <a:lnTo>
                      <a:pt x="7132" y="200"/>
                    </a:lnTo>
                    <a:lnTo>
                      <a:pt x="0" y="0"/>
                    </a:lnTo>
                    <a:close/>
                  </a:path>
                </a:pathLst>
              </a:custGeom>
              <a:solidFill>
                <a:srgbClr val="A7BFDE">
                  <a:alpha val="5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4"/>
              <p:cNvSpPr>
                <a:spLocks/>
              </p:cNvSpPr>
              <p:nvPr/>
            </p:nvSpPr>
            <p:spPr bwMode="auto">
              <a:xfrm>
                <a:off x="7150" y="7468"/>
                <a:ext cx="3466" cy="3550"/>
              </a:xfrm>
              <a:custGeom>
                <a:avLst/>
                <a:gdLst/>
                <a:ahLst/>
                <a:cxnLst>
                  <a:cxn ang="0">
                    <a:pos x="0" y="569"/>
                  </a:cxn>
                  <a:cxn ang="0">
                    <a:pos x="0" y="2930"/>
                  </a:cxn>
                  <a:cxn ang="0">
                    <a:pos x="3466" y="3550"/>
                  </a:cxn>
                  <a:cxn ang="0">
                    <a:pos x="3466" y="0"/>
                  </a:cxn>
                  <a:cxn ang="0">
                    <a:pos x="0" y="569"/>
                  </a:cxn>
                </a:cxnLst>
                <a:rect l="0" t="0" r="r" b="b"/>
                <a:pathLst>
                  <a:path w="3466" h="3550">
                    <a:moveTo>
                      <a:pt x="0" y="569"/>
                    </a:moveTo>
                    <a:lnTo>
                      <a:pt x="0" y="2930"/>
                    </a:lnTo>
                    <a:lnTo>
                      <a:pt x="3466" y="3550"/>
                    </a:lnTo>
                    <a:lnTo>
                      <a:pt x="3466" y="0"/>
                    </a:lnTo>
                    <a:lnTo>
                      <a:pt x="0" y="569"/>
                    </a:lnTo>
                    <a:close/>
                  </a:path>
                </a:pathLst>
              </a:custGeom>
              <a:solidFill>
                <a:srgbClr val="D3DFEE">
                  <a:alpha val="5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 name="Freeform 5"/>
              <p:cNvSpPr>
                <a:spLocks/>
              </p:cNvSpPr>
              <p:nvPr/>
            </p:nvSpPr>
            <p:spPr bwMode="auto">
              <a:xfrm>
                <a:off x="10616" y="7468"/>
                <a:ext cx="1591" cy="3550"/>
              </a:xfrm>
              <a:custGeom>
                <a:avLst/>
                <a:gdLst/>
                <a:ahLst/>
                <a:cxnLst>
                  <a:cxn ang="0">
                    <a:pos x="0" y="0"/>
                  </a:cxn>
                  <a:cxn ang="0">
                    <a:pos x="0" y="3550"/>
                  </a:cxn>
                  <a:cxn ang="0">
                    <a:pos x="1591" y="2746"/>
                  </a:cxn>
                  <a:cxn ang="0">
                    <a:pos x="1591" y="737"/>
                  </a:cxn>
                  <a:cxn ang="0">
                    <a:pos x="0" y="0"/>
                  </a:cxn>
                </a:cxnLst>
                <a:rect l="0" t="0" r="r" b="b"/>
                <a:pathLst>
                  <a:path w="1591" h="3550">
                    <a:moveTo>
                      <a:pt x="0" y="0"/>
                    </a:moveTo>
                    <a:lnTo>
                      <a:pt x="0" y="3550"/>
                    </a:lnTo>
                    <a:lnTo>
                      <a:pt x="1591" y="2746"/>
                    </a:lnTo>
                    <a:lnTo>
                      <a:pt x="1591" y="737"/>
                    </a:lnTo>
                    <a:lnTo>
                      <a:pt x="0" y="0"/>
                    </a:lnTo>
                    <a:close/>
                  </a:path>
                </a:pathLst>
              </a:custGeom>
              <a:solidFill>
                <a:srgbClr val="A7BFDE">
                  <a:alpha val="5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6" name="Freeform 6"/>
            <p:cNvSpPr>
              <a:spLocks/>
            </p:cNvSpPr>
            <p:nvPr/>
          </p:nvSpPr>
          <p:spPr bwMode="auto">
            <a:xfrm>
              <a:off x="8071" y="4069"/>
              <a:ext cx="4120" cy="2913"/>
            </a:xfrm>
            <a:custGeom>
              <a:avLst/>
              <a:gdLst/>
              <a:ahLst/>
              <a:cxnLst>
                <a:cxn ang="0">
                  <a:pos x="1" y="251"/>
                </a:cxn>
                <a:cxn ang="0">
                  <a:pos x="0" y="2662"/>
                </a:cxn>
                <a:cxn ang="0">
                  <a:pos x="4120" y="2913"/>
                </a:cxn>
                <a:cxn ang="0">
                  <a:pos x="4120" y="0"/>
                </a:cxn>
                <a:cxn ang="0">
                  <a:pos x="1" y="251"/>
                </a:cxn>
              </a:cxnLst>
              <a:rect l="0" t="0" r="r" b="b"/>
              <a:pathLst>
                <a:path w="4120" h="2913">
                  <a:moveTo>
                    <a:pt x="1" y="251"/>
                  </a:moveTo>
                  <a:lnTo>
                    <a:pt x="0" y="2662"/>
                  </a:lnTo>
                  <a:lnTo>
                    <a:pt x="4120" y="2913"/>
                  </a:lnTo>
                  <a:lnTo>
                    <a:pt x="4120" y="0"/>
                  </a:lnTo>
                  <a:lnTo>
                    <a:pt x="1" y="251"/>
                  </a:lnTo>
                  <a:close/>
                </a:path>
              </a:pathLst>
            </a:custGeom>
            <a:solidFill>
              <a:srgbClr val="D8D8D8"/>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7" name="Freeform 7"/>
            <p:cNvSpPr>
              <a:spLocks/>
            </p:cNvSpPr>
            <p:nvPr/>
          </p:nvSpPr>
          <p:spPr bwMode="auto">
            <a:xfrm>
              <a:off x="4104" y="3399"/>
              <a:ext cx="3985" cy="4236"/>
            </a:xfrm>
            <a:custGeom>
              <a:avLst/>
              <a:gdLst/>
              <a:ahLst/>
              <a:cxnLst>
                <a:cxn ang="0">
                  <a:pos x="0" y="0"/>
                </a:cxn>
                <a:cxn ang="0">
                  <a:pos x="0" y="4236"/>
                </a:cxn>
                <a:cxn ang="0">
                  <a:pos x="3985" y="3349"/>
                </a:cxn>
                <a:cxn ang="0">
                  <a:pos x="3985" y="921"/>
                </a:cxn>
                <a:cxn ang="0">
                  <a:pos x="0" y="0"/>
                </a:cxn>
              </a:cxnLst>
              <a:rect l="0" t="0" r="r" b="b"/>
              <a:pathLst>
                <a:path w="3985" h="4236">
                  <a:moveTo>
                    <a:pt x="0" y="0"/>
                  </a:moveTo>
                  <a:lnTo>
                    <a:pt x="0" y="4236"/>
                  </a:lnTo>
                  <a:lnTo>
                    <a:pt x="3985" y="3349"/>
                  </a:lnTo>
                  <a:lnTo>
                    <a:pt x="3985" y="921"/>
                  </a:lnTo>
                  <a:lnTo>
                    <a:pt x="0" y="0"/>
                  </a:lnTo>
                  <a:close/>
                </a:path>
              </a:pathLst>
            </a:custGeom>
            <a:solidFill>
              <a:srgbClr val="BFBFB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 name="Freeform 8"/>
            <p:cNvSpPr>
              <a:spLocks/>
            </p:cNvSpPr>
            <p:nvPr/>
          </p:nvSpPr>
          <p:spPr bwMode="auto">
            <a:xfrm>
              <a:off x="18" y="3399"/>
              <a:ext cx="4086" cy="4253"/>
            </a:xfrm>
            <a:custGeom>
              <a:avLst/>
              <a:gdLst/>
              <a:ahLst/>
              <a:cxnLst>
                <a:cxn ang="0">
                  <a:pos x="4086" y="0"/>
                </a:cxn>
                <a:cxn ang="0">
                  <a:pos x="4084" y="4253"/>
                </a:cxn>
                <a:cxn ang="0">
                  <a:pos x="0" y="3198"/>
                </a:cxn>
                <a:cxn ang="0">
                  <a:pos x="0" y="1072"/>
                </a:cxn>
                <a:cxn ang="0">
                  <a:pos x="4086" y="0"/>
                </a:cxn>
              </a:cxnLst>
              <a:rect l="0" t="0" r="r" b="b"/>
              <a:pathLst>
                <a:path w="4086" h="4253">
                  <a:moveTo>
                    <a:pt x="4086" y="0"/>
                  </a:moveTo>
                  <a:lnTo>
                    <a:pt x="4084" y="4253"/>
                  </a:lnTo>
                  <a:lnTo>
                    <a:pt x="0" y="3198"/>
                  </a:lnTo>
                  <a:lnTo>
                    <a:pt x="0" y="1072"/>
                  </a:lnTo>
                  <a:lnTo>
                    <a:pt x="4086" y="0"/>
                  </a:lnTo>
                  <a:close/>
                </a:path>
              </a:pathLst>
            </a:custGeom>
            <a:solidFill>
              <a:srgbClr val="D8D8D8"/>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9" name="Freeform 9"/>
            <p:cNvSpPr>
              <a:spLocks/>
            </p:cNvSpPr>
            <p:nvPr/>
          </p:nvSpPr>
          <p:spPr bwMode="auto">
            <a:xfrm>
              <a:off x="17" y="3617"/>
              <a:ext cx="2076" cy="3851"/>
            </a:xfrm>
            <a:custGeom>
              <a:avLst/>
              <a:gdLst/>
              <a:ahLst/>
              <a:cxnLst>
                <a:cxn ang="0">
                  <a:pos x="0" y="921"/>
                </a:cxn>
                <a:cxn ang="0">
                  <a:pos x="2060" y="0"/>
                </a:cxn>
                <a:cxn ang="0">
                  <a:pos x="2076" y="3851"/>
                </a:cxn>
                <a:cxn ang="0">
                  <a:pos x="0" y="2981"/>
                </a:cxn>
                <a:cxn ang="0">
                  <a:pos x="0" y="921"/>
                </a:cxn>
              </a:cxnLst>
              <a:rect l="0" t="0" r="r" b="b"/>
              <a:pathLst>
                <a:path w="2076" h="3851">
                  <a:moveTo>
                    <a:pt x="0" y="921"/>
                  </a:moveTo>
                  <a:lnTo>
                    <a:pt x="2060" y="0"/>
                  </a:lnTo>
                  <a:lnTo>
                    <a:pt x="2076" y="3851"/>
                  </a:lnTo>
                  <a:lnTo>
                    <a:pt x="0" y="2981"/>
                  </a:lnTo>
                  <a:lnTo>
                    <a:pt x="0" y="921"/>
                  </a:lnTo>
                  <a:close/>
                </a:path>
              </a:pathLst>
            </a:custGeom>
            <a:solidFill>
              <a:srgbClr val="D3DFEE">
                <a:alpha val="7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10"/>
            <p:cNvSpPr>
              <a:spLocks/>
            </p:cNvSpPr>
            <p:nvPr/>
          </p:nvSpPr>
          <p:spPr bwMode="auto">
            <a:xfrm>
              <a:off x="2077" y="3617"/>
              <a:ext cx="6011" cy="3835"/>
            </a:xfrm>
            <a:custGeom>
              <a:avLst/>
              <a:gdLst/>
              <a:ahLst/>
              <a:cxnLst>
                <a:cxn ang="0">
                  <a:pos x="0" y="0"/>
                </a:cxn>
                <a:cxn ang="0">
                  <a:pos x="17" y="3835"/>
                </a:cxn>
                <a:cxn ang="0">
                  <a:pos x="6011" y="2629"/>
                </a:cxn>
                <a:cxn ang="0">
                  <a:pos x="6011" y="1239"/>
                </a:cxn>
                <a:cxn ang="0">
                  <a:pos x="0" y="0"/>
                </a:cxn>
              </a:cxnLst>
              <a:rect l="0" t="0" r="r" b="b"/>
              <a:pathLst>
                <a:path w="6011" h="3835">
                  <a:moveTo>
                    <a:pt x="0" y="0"/>
                  </a:moveTo>
                  <a:lnTo>
                    <a:pt x="17" y="3835"/>
                  </a:lnTo>
                  <a:lnTo>
                    <a:pt x="6011" y="2629"/>
                  </a:lnTo>
                  <a:lnTo>
                    <a:pt x="6011" y="1239"/>
                  </a:lnTo>
                  <a:lnTo>
                    <a:pt x="0" y="0"/>
                  </a:lnTo>
                  <a:close/>
                </a:path>
              </a:pathLst>
            </a:custGeom>
            <a:solidFill>
              <a:srgbClr val="A7BFDE">
                <a:alpha val="7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11"/>
            <p:cNvSpPr>
              <a:spLocks/>
            </p:cNvSpPr>
            <p:nvPr/>
          </p:nvSpPr>
          <p:spPr bwMode="auto">
            <a:xfrm>
              <a:off x="8088" y="3835"/>
              <a:ext cx="4102" cy="3432"/>
            </a:xfrm>
            <a:custGeom>
              <a:avLst/>
              <a:gdLst/>
              <a:ahLst/>
              <a:cxnLst>
                <a:cxn ang="0">
                  <a:pos x="0" y="1038"/>
                </a:cxn>
                <a:cxn ang="0">
                  <a:pos x="0" y="2411"/>
                </a:cxn>
                <a:cxn ang="0">
                  <a:pos x="4102" y="3432"/>
                </a:cxn>
                <a:cxn ang="0">
                  <a:pos x="4102" y="0"/>
                </a:cxn>
                <a:cxn ang="0">
                  <a:pos x="0" y="1038"/>
                </a:cxn>
              </a:cxnLst>
              <a:rect l="0" t="0" r="r" b="b"/>
              <a:pathLst>
                <a:path w="4102" h="3432">
                  <a:moveTo>
                    <a:pt x="0" y="1038"/>
                  </a:moveTo>
                  <a:lnTo>
                    <a:pt x="0" y="2411"/>
                  </a:lnTo>
                  <a:lnTo>
                    <a:pt x="4102" y="3432"/>
                  </a:lnTo>
                  <a:lnTo>
                    <a:pt x="4102" y="0"/>
                  </a:lnTo>
                  <a:lnTo>
                    <a:pt x="0" y="1038"/>
                  </a:lnTo>
                  <a:close/>
                </a:path>
              </a:pathLst>
            </a:custGeom>
            <a:solidFill>
              <a:srgbClr val="D3DFEE">
                <a:alpha val="7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title"/>
          </p:nvPr>
        </p:nvSpPr>
        <p:spPr>
          <a:xfrm>
            <a:off x="142844" y="500042"/>
            <a:ext cx="8229600" cy="642942"/>
          </a:xfrm>
        </p:spPr>
        <p:txBody>
          <a:bodyPr>
            <a:normAutofit/>
          </a:bodyPr>
          <a:lstStyle/>
          <a:p>
            <a:r>
              <a:rPr lang="en-CA" sz="3600" dirty="0" smtClean="0"/>
              <a:t>Scenario 2: </a:t>
            </a:r>
            <a:r>
              <a:rPr lang="en-CA" sz="3600" i="1" dirty="0" smtClean="0"/>
              <a:t>the 13-hour day</a:t>
            </a:r>
            <a:endParaRPr lang="en-US" dirty="0"/>
          </a:p>
        </p:txBody>
      </p:sp>
      <p:sp>
        <p:nvSpPr>
          <p:cNvPr id="3" name="Content Placeholder 2"/>
          <p:cNvSpPr>
            <a:spLocks noGrp="1"/>
          </p:cNvSpPr>
          <p:nvPr>
            <p:ph idx="1"/>
          </p:nvPr>
        </p:nvSpPr>
        <p:spPr>
          <a:xfrm>
            <a:off x="428596" y="1785926"/>
            <a:ext cx="8229600" cy="4786345"/>
          </a:xfrm>
        </p:spPr>
        <p:txBody>
          <a:bodyPr>
            <a:normAutofit lnSpcReduction="10000"/>
          </a:bodyPr>
          <a:lstStyle/>
          <a:p>
            <a:pPr>
              <a:buNone/>
            </a:pPr>
            <a:r>
              <a:rPr lang="en-CA" sz="4400" dirty="0"/>
              <a:t>TRU </a:t>
            </a:r>
            <a:r>
              <a:rPr lang="en-CA" sz="4400" dirty="0" smtClean="0"/>
              <a:t>could </a:t>
            </a:r>
            <a:r>
              <a:rPr lang="en-CA" sz="4400" dirty="0"/>
              <a:t>grow </a:t>
            </a:r>
            <a:r>
              <a:rPr lang="en-CA" sz="4400" b="1" dirty="0" smtClean="0"/>
              <a:t>3,379</a:t>
            </a:r>
            <a:r>
              <a:rPr lang="en-CA" sz="4400" dirty="0" smtClean="0"/>
              <a:t> FTEs without expanding current space</a:t>
            </a:r>
            <a:endParaRPr lang="en-US" sz="4400" dirty="0"/>
          </a:p>
          <a:p>
            <a:pPr>
              <a:buNone/>
            </a:pPr>
            <a:endParaRPr lang="en-CA" sz="2100" dirty="0" smtClean="0"/>
          </a:p>
          <a:p>
            <a:pPr>
              <a:buNone/>
            </a:pPr>
            <a:r>
              <a:rPr lang="en-CA" sz="2600" dirty="0" smtClean="0"/>
              <a:t>This </a:t>
            </a:r>
            <a:r>
              <a:rPr lang="en-CA" sz="2600" dirty="0"/>
              <a:t>number is based on the following assumptions:</a:t>
            </a:r>
            <a:endParaRPr lang="en-US" sz="2600" dirty="0"/>
          </a:p>
          <a:p>
            <a:pPr marL="914400" lvl="1" indent="-457200">
              <a:buFont typeface="+mj-lt"/>
              <a:buAutoNum type="arabicPeriod"/>
            </a:pPr>
            <a:r>
              <a:rPr lang="en-CA" sz="2100" dirty="0"/>
              <a:t>All non-dedicated classrooms reach at least a 75% </a:t>
            </a:r>
            <a:r>
              <a:rPr lang="en-CA" sz="2100" dirty="0" smtClean="0"/>
              <a:t>utilization rate	</a:t>
            </a:r>
            <a:r>
              <a:rPr lang="en-CA" sz="2100" b="1" dirty="0" smtClean="0"/>
              <a:t>1,599 FTEs</a:t>
            </a:r>
          </a:p>
          <a:p>
            <a:pPr marL="914400" lvl="1" indent="-457200">
              <a:buNone/>
            </a:pPr>
            <a:endParaRPr lang="en-US" sz="2100" dirty="0"/>
          </a:p>
          <a:p>
            <a:pPr marL="914400" lvl="1" indent="-457200">
              <a:buNone/>
            </a:pPr>
            <a:r>
              <a:rPr lang="en-CA" sz="2100" dirty="0" smtClean="0"/>
              <a:t>2.	We </a:t>
            </a:r>
            <a:r>
              <a:rPr lang="en-CA" sz="2100" dirty="0"/>
              <a:t>reach 85% seat occupancy within booked </a:t>
            </a:r>
            <a:r>
              <a:rPr lang="en-CA" sz="2100" dirty="0" smtClean="0"/>
              <a:t>classrooms</a:t>
            </a:r>
            <a:r>
              <a:rPr lang="en-CA" sz="2100" dirty="0"/>
              <a:t>		</a:t>
            </a:r>
            <a:r>
              <a:rPr lang="en-CA" sz="2100" b="1" dirty="0" smtClean="0"/>
              <a:t>1,780 FTEs</a:t>
            </a:r>
          </a:p>
          <a:p>
            <a:pPr marL="914400" lvl="1" indent="-457200">
              <a:buNone/>
            </a:pPr>
            <a:endParaRPr lang="en-US" sz="2100" dirty="0"/>
          </a:p>
          <a:p>
            <a:pPr marL="914400" lvl="1" indent="-457200">
              <a:buNone/>
            </a:pPr>
            <a:r>
              <a:rPr lang="en-CA" sz="2100" dirty="0" smtClean="0"/>
              <a:t>3.	We </a:t>
            </a:r>
            <a:r>
              <a:rPr lang="en-CA" sz="2100" dirty="0"/>
              <a:t>achieve the above goals for the entire </a:t>
            </a:r>
            <a:r>
              <a:rPr lang="en-CA" sz="2100" b="1" dirty="0"/>
              <a:t>13-hour day</a:t>
            </a:r>
            <a:r>
              <a:rPr lang="en-CA" sz="2100" dirty="0"/>
              <a:t>			</a:t>
            </a:r>
            <a:endParaRPr lang="en-US" sz="2100" dirty="0" smtClean="0"/>
          </a:p>
          <a:p>
            <a:pPr>
              <a:buNone/>
            </a:pPr>
            <a:endParaRPr lang="en-CA" sz="2100" dirty="0" smtClean="0"/>
          </a:p>
          <a:p>
            <a:pPr>
              <a:buNone/>
            </a:pPr>
            <a:endParaRPr lang="en-CA" sz="2100" dirty="0" smtClean="0"/>
          </a:p>
        </p:txBody>
      </p:sp>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1"/>
          <p:cNvGrpSpPr>
            <a:grpSpLocks/>
          </p:cNvGrpSpPr>
          <p:nvPr/>
        </p:nvGrpSpPr>
        <p:grpSpPr bwMode="auto">
          <a:xfrm>
            <a:off x="0" y="0"/>
            <a:ext cx="9143999" cy="1638308"/>
            <a:chOff x="-6" y="3399"/>
            <a:chExt cx="12197" cy="4253"/>
          </a:xfrm>
        </p:grpSpPr>
        <p:grpSp>
          <p:nvGrpSpPr>
            <p:cNvPr id="5" name="Group 4"/>
            <p:cNvGrpSpPr>
              <a:grpSpLocks/>
            </p:cNvGrpSpPr>
            <p:nvPr/>
          </p:nvGrpSpPr>
          <p:grpSpPr bwMode="auto">
            <a:xfrm>
              <a:off x="-6" y="3717"/>
              <a:ext cx="12189" cy="3550"/>
              <a:chOff x="18" y="7468"/>
              <a:chExt cx="12189" cy="3550"/>
            </a:xfrm>
          </p:grpSpPr>
          <p:sp>
            <p:nvSpPr>
              <p:cNvPr id="12" name="Freeform 3"/>
              <p:cNvSpPr>
                <a:spLocks/>
              </p:cNvSpPr>
              <p:nvPr/>
            </p:nvSpPr>
            <p:spPr bwMode="auto">
              <a:xfrm>
                <a:off x="18" y="7837"/>
                <a:ext cx="7132" cy="2863"/>
              </a:xfrm>
              <a:custGeom>
                <a:avLst/>
                <a:gdLst/>
                <a:ahLst/>
                <a:cxnLst>
                  <a:cxn ang="0">
                    <a:pos x="0" y="0"/>
                  </a:cxn>
                  <a:cxn ang="0">
                    <a:pos x="17" y="2863"/>
                  </a:cxn>
                  <a:cxn ang="0">
                    <a:pos x="7132" y="2578"/>
                  </a:cxn>
                  <a:cxn ang="0">
                    <a:pos x="7132" y="200"/>
                  </a:cxn>
                  <a:cxn ang="0">
                    <a:pos x="0" y="0"/>
                  </a:cxn>
                </a:cxnLst>
                <a:rect l="0" t="0" r="r" b="b"/>
                <a:pathLst>
                  <a:path w="7132" h="2863">
                    <a:moveTo>
                      <a:pt x="0" y="0"/>
                    </a:moveTo>
                    <a:lnTo>
                      <a:pt x="17" y="2863"/>
                    </a:lnTo>
                    <a:lnTo>
                      <a:pt x="7132" y="2578"/>
                    </a:lnTo>
                    <a:lnTo>
                      <a:pt x="7132" y="200"/>
                    </a:lnTo>
                    <a:lnTo>
                      <a:pt x="0" y="0"/>
                    </a:lnTo>
                    <a:close/>
                  </a:path>
                </a:pathLst>
              </a:custGeom>
              <a:solidFill>
                <a:srgbClr val="A7BFDE">
                  <a:alpha val="5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4"/>
              <p:cNvSpPr>
                <a:spLocks/>
              </p:cNvSpPr>
              <p:nvPr/>
            </p:nvSpPr>
            <p:spPr bwMode="auto">
              <a:xfrm>
                <a:off x="7150" y="7468"/>
                <a:ext cx="3466" cy="3550"/>
              </a:xfrm>
              <a:custGeom>
                <a:avLst/>
                <a:gdLst/>
                <a:ahLst/>
                <a:cxnLst>
                  <a:cxn ang="0">
                    <a:pos x="0" y="569"/>
                  </a:cxn>
                  <a:cxn ang="0">
                    <a:pos x="0" y="2930"/>
                  </a:cxn>
                  <a:cxn ang="0">
                    <a:pos x="3466" y="3550"/>
                  </a:cxn>
                  <a:cxn ang="0">
                    <a:pos x="3466" y="0"/>
                  </a:cxn>
                  <a:cxn ang="0">
                    <a:pos x="0" y="569"/>
                  </a:cxn>
                </a:cxnLst>
                <a:rect l="0" t="0" r="r" b="b"/>
                <a:pathLst>
                  <a:path w="3466" h="3550">
                    <a:moveTo>
                      <a:pt x="0" y="569"/>
                    </a:moveTo>
                    <a:lnTo>
                      <a:pt x="0" y="2930"/>
                    </a:lnTo>
                    <a:lnTo>
                      <a:pt x="3466" y="3550"/>
                    </a:lnTo>
                    <a:lnTo>
                      <a:pt x="3466" y="0"/>
                    </a:lnTo>
                    <a:lnTo>
                      <a:pt x="0" y="569"/>
                    </a:lnTo>
                    <a:close/>
                  </a:path>
                </a:pathLst>
              </a:custGeom>
              <a:solidFill>
                <a:srgbClr val="D3DFEE">
                  <a:alpha val="5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 name="Freeform 5"/>
              <p:cNvSpPr>
                <a:spLocks/>
              </p:cNvSpPr>
              <p:nvPr/>
            </p:nvSpPr>
            <p:spPr bwMode="auto">
              <a:xfrm>
                <a:off x="10616" y="7468"/>
                <a:ext cx="1591" cy="3550"/>
              </a:xfrm>
              <a:custGeom>
                <a:avLst/>
                <a:gdLst/>
                <a:ahLst/>
                <a:cxnLst>
                  <a:cxn ang="0">
                    <a:pos x="0" y="0"/>
                  </a:cxn>
                  <a:cxn ang="0">
                    <a:pos x="0" y="3550"/>
                  </a:cxn>
                  <a:cxn ang="0">
                    <a:pos x="1591" y="2746"/>
                  </a:cxn>
                  <a:cxn ang="0">
                    <a:pos x="1591" y="737"/>
                  </a:cxn>
                  <a:cxn ang="0">
                    <a:pos x="0" y="0"/>
                  </a:cxn>
                </a:cxnLst>
                <a:rect l="0" t="0" r="r" b="b"/>
                <a:pathLst>
                  <a:path w="1591" h="3550">
                    <a:moveTo>
                      <a:pt x="0" y="0"/>
                    </a:moveTo>
                    <a:lnTo>
                      <a:pt x="0" y="3550"/>
                    </a:lnTo>
                    <a:lnTo>
                      <a:pt x="1591" y="2746"/>
                    </a:lnTo>
                    <a:lnTo>
                      <a:pt x="1591" y="737"/>
                    </a:lnTo>
                    <a:lnTo>
                      <a:pt x="0" y="0"/>
                    </a:lnTo>
                    <a:close/>
                  </a:path>
                </a:pathLst>
              </a:custGeom>
              <a:solidFill>
                <a:srgbClr val="A7BFDE">
                  <a:alpha val="5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6" name="Freeform 6"/>
            <p:cNvSpPr>
              <a:spLocks/>
            </p:cNvSpPr>
            <p:nvPr/>
          </p:nvSpPr>
          <p:spPr bwMode="auto">
            <a:xfrm>
              <a:off x="8071" y="4069"/>
              <a:ext cx="4120" cy="2913"/>
            </a:xfrm>
            <a:custGeom>
              <a:avLst/>
              <a:gdLst/>
              <a:ahLst/>
              <a:cxnLst>
                <a:cxn ang="0">
                  <a:pos x="1" y="251"/>
                </a:cxn>
                <a:cxn ang="0">
                  <a:pos x="0" y="2662"/>
                </a:cxn>
                <a:cxn ang="0">
                  <a:pos x="4120" y="2913"/>
                </a:cxn>
                <a:cxn ang="0">
                  <a:pos x="4120" y="0"/>
                </a:cxn>
                <a:cxn ang="0">
                  <a:pos x="1" y="251"/>
                </a:cxn>
              </a:cxnLst>
              <a:rect l="0" t="0" r="r" b="b"/>
              <a:pathLst>
                <a:path w="4120" h="2913">
                  <a:moveTo>
                    <a:pt x="1" y="251"/>
                  </a:moveTo>
                  <a:lnTo>
                    <a:pt x="0" y="2662"/>
                  </a:lnTo>
                  <a:lnTo>
                    <a:pt x="4120" y="2913"/>
                  </a:lnTo>
                  <a:lnTo>
                    <a:pt x="4120" y="0"/>
                  </a:lnTo>
                  <a:lnTo>
                    <a:pt x="1" y="251"/>
                  </a:lnTo>
                  <a:close/>
                </a:path>
              </a:pathLst>
            </a:custGeom>
            <a:solidFill>
              <a:srgbClr val="D8D8D8"/>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7" name="Freeform 7"/>
            <p:cNvSpPr>
              <a:spLocks/>
            </p:cNvSpPr>
            <p:nvPr/>
          </p:nvSpPr>
          <p:spPr bwMode="auto">
            <a:xfrm>
              <a:off x="4104" y="3399"/>
              <a:ext cx="3985" cy="4236"/>
            </a:xfrm>
            <a:custGeom>
              <a:avLst/>
              <a:gdLst/>
              <a:ahLst/>
              <a:cxnLst>
                <a:cxn ang="0">
                  <a:pos x="0" y="0"/>
                </a:cxn>
                <a:cxn ang="0">
                  <a:pos x="0" y="4236"/>
                </a:cxn>
                <a:cxn ang="0">
                  <a:pos x="3985" y="3349"/>
                </a:cxn>
                <a:cxn ang="0">
                  <a:pos x="3985" y="921"/>
                </a:cxn>
                <a:cxn ang="0">
                  <a:pos x="0" y="0"/>
                </a:cxn>
              </a:cxnLst>
              <a:rect l="0" t="0" r="r" b="b"/>
              <a:pathLst>
                <a:path w="3985" h="4236">
                  <a:moveTo>
                    <a:pt x="0" y="0"/>
                  </a:moveTo>
                  <a:lnTo>
                    <a:pt x="0" y="4236"/>
                  </a:lnTo>
                  <a:lnTo>
                    <a:pt x="3985" y="3349"/>
                  </a:lnTo>
                  <a:lnTo>
                    <a:pt x="3985" y="921"/>
                  </a:lnTo>
                  <a:lnTo>
                    <a:pt x="0" y="0"/>
                  </a:lnTo>
                  <a:close/>
                </a:path>
              </a:pathLst>
            </a:custGeom>
            <a:solidFill>
              <a:srgbClr val="BFBFB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 name="Freeform 8"/>
            <p:cNvSpPr>
              <a:spLocks/>
            </p:cNvSpPr>
            <p:nvPr/>
          </p:nvSpPr>
          <p:spPr bwMode="auto">
            <a:xfrm>
              <a:off x="18" y="3399"/>
              <a:ext cx="4086" cy="4253"/>
            </a:xfrm>
            <a:custGeom>
              <a:avLst/>
              <a:gdLst/>
              <a:ahLst/>
              <a:cxnLst>
                <a:cxn ang="0">
                  <a:pos x="4086" y="0"/>
                </a:cxn>
                <a:cxn ang="0">
                  <a:pos x="4084" y="4253"/>
                </a:cxn>
                <a:cxn ang="0">
                  <a:pos x="0" y="3198"/>
                </a:cxn>
                <a:cxn ang="0">
                  <a:pos x="0" y="1072"/>
                </a:cxn>
                <a:cxn ang="0">
                  <a:pos x="4086" y="0"/>
                </a:cxn>
              </a:cxnLst>
              <a:rect l="0" t="0" r="r" b="b"/>
              <a:pathLst>
                <a:path w="4086" h="4253">
                  <a:moveTo>
                    <a:pt x="4086" y="0"/>
                  </a:moveTo>
                  <a:lnTo>
                    <a:pt x="4084" y="4253"/>
                  </a:lnTo>
                  <a:lnTo>
                    <a:pt x="0" y="3198"/>
                  </a:lnTo>
                  <a:lnTo>
                    <a:pt x="0" y="1072"/>
                  </a:lnTo>
                  <a:lnTo>
                    <a:pt x="4086" y="0"/>
                  </a:lnTo>
                  <a:close/>
                </a:path>
              </a:pathLst>
            </a:custGeom>
            <a:solidFill>
              <a:srgbClr val="D8D8D8"/>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9" name="Freeform 9"/>
            <p:cNvSpPr>
              <a:spLocks/>
            </p:cNvSpPr>
            <p:nvPr/>
          </p:nvSpPr>
          <p:spPr bwMode="auto">
            <a:xfrm>
              <a:off x="17" y="3617"/>
              <a:ext cx="2076" cy="3851"/>
            </a:xfrm>
            <a:custGeom>
              <a:avLst/>
              <a:gdLst/>
              <a:ahLst/>
              <a:cxnLst>
                <a:cxn ang="0">
                  <a:pos x="0" y="921"/>
                </a:cxn>
                <a:cxn ang="0">
                  <a:pos x="2060" y="0"/>
                </a:cxn>
                <a:cxn ang="0">
                  <a:pos x="2076" y="3851"/>
                </a:cxn>
                <a:cxn ang="0">
                  <a:pos x="0" y="2981"/>
                </a:cxn>
                <a:cxn ang="0">
                  <a:pos x="0" y="921"/>
                </a:cxn>
              </a:cxnLst>
              <a:rect l="0" t="0" r="r" b="b"/>
              <a:pathLst>
                <a:path w="2076" h="3851">
                  <a:moveTo>
                    <a:pt x="0" y="921"/>
                  </a:moveTo>
                  <a:lnTo>
                    <a:pt x="2060" y="0"/>
                  </a:lnTo>
                  <a:lnTo>
                    <a:pt x="2076" y="3851"/>
                  </a:lnTo>
                  <a:lnTo>
                    <a:pt x="0" y="2981"/>
                  </a:lnTo>
                  <a:lnTo>
                    <a:pt x="0" y="921"/>
                  </a:lnTo>
                  <a:close/>
                </a:path>
              </a:pathLst>
            </a:custGeom>
            <a:solidFill>
              <a:srgbClr val="D3DFEE">
                <a:alpha val="7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10"/>
            <p:cNvSpPr>
              <a:spLocks/>
            </p:cNvSpPr>
            <p:nvPr/>
          </p:nvSpPr>
          <p:spPr bwMode="auto">
            <a:xfrm>
              <a:off x="2077" y="3617"/>
              <a:ext cx="6011" cy="3835"/>
            </a:xfrm>
            <a:custGeom>
              <a:avLst/>
              <a:gdLst/>
              <a:ahLst/>
              <a:cxnLst>
                <a:cxn ang="0">
                  <a:pos x="0" y="0"/>
                </a:cxn>
                <a:cxn ang="0">
                  <a:pos x="17" y="3835"/>
                </a:cxn>
                <a:cxn ang="0">
                  <a:pos x="6011" y="2629"/>
                </a:cxn>
                <a:cxn ang="0">
                  <a:pos x="6011" y="1239"/>
                </a:cxn>
                <a:cxn ang="0">
                  <a:pos x="0" y="0"/>
                </a:cxn>
              </a:cxnLst>
              <a:rect l="0" t="0" r="r" b="b"/>
              <a:pathLst>
                <a:path w="6011" h="3835">
                  <a:moveTo>
                    <a:pt x="0" y="0"/>
                  </a:moveTo>
                  <a:lnTo>
                    <a:pt x="17" y="3835"/>
                  </a:lnTo>
                  <a:lnTo>
                    <a:pt x="6011" y="2629"/>
                  </a:lnTo>
                  <a:lnTo>
                    <a:pt x="6011" y="1239"/>
                  </a:lnTo>
                  <a:lnTo>
                    <a:pt x="0" y="0"/>
                  </a:lnTo>
                  <a:close/>
                </a:path>
              </a:pathLst>
            </a:custGeom>
            <a:solidFill>
              <a:srgbClr val="A7BFDE">
                <a:alpha val="7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11"/>
            <p:cNvSpPr>
              <a:spLocks/>
            </p:cNvSpPr>
            <p:nvPr/>
          </p:nvSpPr>
          <p:spPr bwMode="auto">
            <a:xfrm>
              <a:off x="8088" y="3835"/>
              <a:ext cx="4102" cy="3432"/>
            </a:xfrm>
            <a:custGeom>
              <a:avLst/>
              <a:gdLst/>
              <a:ahLst/>
              <a:cxnLst>
                <a:cxn ang="0">
                  <a:pos x="0" y="1038"/>
                </a:cxn>
                <a:cxn ang="0">
                  <a:pos x="0" y="2411"/>
                </a:cxn>
                <a:cxn ang="0">
                  <a:pos x="4102" y="3432"/>
                </a:cxn>
                <a:cxn ang="0">
                  <a:pos x="4102" y="0"/>
                </a:cxn>
                <a:cxn ang="0">
                  <a:pos x="0" y="1038"/>
                </a:cxn>
              </a:cxnLst>
              <a:rect l="0" t="0" r="r" b="b"/>
              <a:pathLst>
                <a:path w="4102" h="3432">
                  <a:moveTo>
                    <a:pt x="0" y="1038"/>
                  </a:moveTo>
                  <a:lnTo>
                    <a:pt x="0" y="2411"/>
                  </a:lnTo>
                  <a:lnTo>
                    <a:pt x="4102" y="3432"/>
                  </a:lnTo>
                  <a:lnTo>
                    <a:pt x="4102" y="0"/>
                  </a:lnTo>
                  <a:lnTo>
                    <a:pt x="0" y="1038"/>
                  </a:lnTo>
                  <a:close/>
                </a:path>
              </a:pathLst>
            </a:custGeom>
            <a:solidFill>
              <a:srgbClr val="D3DFEE">
                <a:alpha val="7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title"/>
          </p:nvPr>
        </p:nvSpPr>
        <p:spPr/>
        <p:txBody>
          <a:bodyPr>
            <a:normAutofit/>
          </a:bodyPr>
          <a:lstStyle/>
          <a:p>
            <a:r>
              <a:rPr lang="en-CA" sz="3600" dirty="0" smtClean="0"/>
              <a:t>Projection of FTE Growth</a:t>
            </a:r>
            <a:endParaRPr lang="en-US" dirty="0"/>
          </a:p>
        </p:txBody>
      </p:sp>
      <p:sp>
        <p:nvSpPr>
          <p:cNvPr id="3" name="Content Placeholder 2"/>
          <p:cNvSpPr>
            <a:spLocks noGrp="1"/>
          </p:cNvSpPr>
          <p:nvPr>
            <p:ph idx="1"/>
          </p:nvPr>
        </p:nvSpPr>
        <p:spPr/>
        <p:txBody>
          <a:bodyPr>
            <a:normAutofit/>
          </a:bodyPr>
          <a:lstStyle/>
          <a:p>
            <a:pPr>
              <a:buNone/>
            </a:pPr>
            <a:endParaRPr lang="en-CA" sz="1800" dirty="0" smtClean="0"/>
          </a:p>
          <a:p>
            <a:pPr>
              <a:buNone/>
            </a:pPr>
            <a:endParaRPr lang="en-CA" sz="1800" dirty="0" smtClean="0"/>
          </a:p>
          <a:p>
            <a:endParaRPr lang="en-CA" sz="1800" dirty="0" smtClean="0"/>
          </a:p>
        </p:txBody>
      </p:sp>
      <p:sp>
        <p:nvSpPr>
          <p:cNvPr id="15" name="Rectangle 14"/>
          <p:cNvSpPr/>
          <p:nvPr/>
        </p:nvSpPr>
        <p:spPr>
          <a:xfrm>
            <a:off x="899592" y="2060848"/>
            <a:ext cx="7632848" cy="3539430"/>
          </a:xfrm>
          <a:prstGeom prst="rect">
            <a:avLst/>
          </a:prstGeom>
        </p:spPr>
        <p:txBody>
          <a:bodyPr wrap="square">
            <a:spAutoFit/>
          </a:bodyPr>
          <a:lstStyle/>
          <a:p>
            <a:pPr>
              <a:buNone/>
            </a:pPr>
            <a:r>
              <a:rPr lang="en-CA" sz="3600" dirty="0" smtClean="0"/>
              <a:t>To actually be able to grow this many FTEs, the following must occur:</a:t>
            </a:r>
            <a:endParaRPr lang="en-US" sz="3600" dirty="0" smtClean="0"/>
          </a:p>
          <a:p>
            <a:pPr>
              <a:buNone/>
            </a:pPr>
            <a:endParaRPr lang="en-CA" sz="2000" dirty="0" smtClean="0"/>
          </a:p>
          <a:p>
            <a:pPr marL="457200" indent="-457200">
              <a:buFont typeface="+mj-lt"/>
              <a:buAutoNum type="arabicPeriod"/>
            </a:pPr>
            <a:r>
              <a:rPr lang="en-CA" sz="2200" dirty="0" smtClean="0"/>
              <a:t>TRU must increase the utilization of classrooms during the  </a:t>
            </a:r>
            <a:r>
              <a:rPr lang="en-CA" sz="2200" u="sng" dirty="0" smtClean="0"/>
              <a:t>evenings</a:t>
            </a:r>
            <a:endParaRPr lang="en-US" sz="2200" u="sng" dirty="0" smtClean="0"/>
          </a:p>
          <a:p>
            <a:pPr marL="457200" indent="-457200">
              <a:buFont typeface="+mj-lt"/>
              <a:buAutoNum type="arabicPeriod"/>
            </a:pPr>
            <a:r>
              <a:rPr lang="en-CA" sz="2200" dirty="0" smtClean="0"/>
              <a:t>TRU must increase the utilization of classrooms on </a:t>
            </a:r>
            <a:r>
              <a:rPr lang="en-CA" sz="2200" u="sng" dirty="0" smtClean="0"/>
              <a:t>Fridays</a:t>
            </a:r>
            <a:endParaRPr lang="en-US" sz="2200" u="sng" dirty="0" smtClean="0"/>
          </a:p>
          <a:p>
            <a:pPr marL="457200" indent="-457200">
              <a:buFont typeface="+mj-lt"/>
              <a:buAutoNum type="arabicPeriod"/>
            </a:pPr>
            <a:r>
              <a:rPr lang="en-CA" sz="2200" dirty="0" smtClean="0"/>
              <a:t>Close the gap between classroom size and course enrolment</a:t>
            </a:r>
          </a:p>
          <a:p>
            <a:pPr marL="457200" indent="-457200">
              <a:buFont typeface="+mj-lt"/>
              <a:buAutoNum type="arabicPeriod"/>
            </a:pPr>
            <a:r>
              <a:rPr lang="en-CA" sz="2200" dirty="0" smtClean="0"/>
              <a:t>Consider a software assisted scheduling process that would allow for optimization of instructional space</a:t>
            </a:r>
            <a:endParaRPr lang="en-US" sz="2200" dirty="0" smtClean="0"/>
          </a:p>
        </p:txBody>
      </p:sp>
    </p:spTree>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CA" u="sng" dirty="0" smtClean="0"/>
          </a:p>
          <a:p>
            <a:pPr lvl="1"/>
            <a:endParaRPr lang="en-CA" dirty="0" smtClean="0"/>
          </a:p>
        </p:txBody>
      </p:sp>
      <p:grpSp>
        <p:nvGrpSpPr>
          <p:cNvPr id="4" name="Group 1"/>
          <p:cNvGrpSpPr>
            <a:grpSpLocks/>
          </p:cNvGrpSpPr>
          <p:nvPr/>
        </p:nvGrpSpPr>
        <p:grpSpPr bwMode="auto">
          <a:xfrm>
            <a:off x="0" y="0"/>
            <a:ext cx="9143999" cy="1638308"/>
            <a:chOff x="-6" y="3399"/>
            <a:chExt cx="12197" cy="4253"/>
          </a:xfrm>
        </p:grpSpPr>
        <p:grpSp>
          <p:nvGrpSpPr>
            <p:cNvPr id="5" name="Group 4"/>
            <p:cNvGrpSpPr>
              <a:grpSpLocks/>
            </p:cNvGrpSpPr>
            <p:nvPr/>
          </p:nvGrpSpPr>
          <p:grpSpPr bwMode="auto">
            <a:xfrm>
              <a:off x="-6" y="3717"/>
              <a:ext cx="12189" cy="3550"/>
              <a:chOff x="18" y="7468"/>
              <a:chExt cx="12189" cy="3550"/>
            </a:xfrm>
          </p:grpSpPr>
          <p:sp>
            <p:nvSpPr>
              <p:cNvPr id="12" name="Freeform 3"/>
              <p:cNvSpPr>
                <a:spLocks/>
              </p:cNvSpPr>
              <p:nvPr/>
            </p:nvSpPr>
            <p:spPr bwMode="auto">
              <a:xfrm>
                <a:off x="18" y="7837"/>
                <a:ext cx="7132" cy="2863"/>
              </a:xfrm>
              <a:custGeom>
                <a:avLst/>
                <a:gdLst/>
                <a:ahLst/>
                <a:cxnLst>
                  <a:cxn ang="0">
                    <a:pos x="0" y="0"/>
                  </a:cxn>
                  <a:cxn ang="0">
                    <a:pos x="17" y="2863"/>
                  </a:cxn>
                  <a:cxn ang="0">
                    <a:pos x="7132" y="2578"/>
                  </a:cxn>
                  <a:cxn ang="0">
                    <a:pos x="7132" y="200"/>
                  </a:cxn>
                  <a:cxn ang="0">
                    <a:pos x="0" y="0"/>
                  </a:cxn>
                </a:cxnLst>
                <a:rect l="0" t="0" r="r" b="b"/>
                <a:pathLst>
                  <a:path w="7132" h="2863">
                    <a:moveTo>
                      <a:pt x="0" y="0"/>
                    </a:moveTo>
                    <a:lnTo>
                      <a:pt x="17" y="2863"/>
                    </a:lnTo>
                    <a:lnTo>
                      <a:pt x="7132" y="2578"/>
                    </a:lnTo>
                    <a:lnTo>
                      <a:pt x="7132" y="200"/>
                    </a:lnTo>
                    <a:lnTo>
                      <a:pt x="0" y="0"/>
                    </a:lnTo>
                    <a:close/>
                  </a:path>
                </a:pathLst>
              </a:custGeom>
              <a:solidFill>
                <a:srgbClr val="A7BFDE">
                  <a:alpha val="5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4"/>
              <p:cNvSpPr>
                <a:spLocks/>
              </p:cNvSpPr>
              <p:nvPr/>
            </p:nvSpPr>
            <p:spPr bwMode="auto">
              <a:xfrm>
                <a:off x="7150" y="7468"/>
                <a:ext cx="3466" cy="3550"/>
              </a:xfrm>
              <a:custGeom>
                <a:avLst/>
                <a:gdLst/>
                <a:ahLst/>
                <a:cxnLst>
                  <a:cxn ang="0">
                    <a:pos x="0" y="569"/>
                  </a:cxn>
                  <a:cxn ang="0">
                    <a:pos x="0" y="2930"/>
                  </a:cxn>
                  <a:cxn ang="0">
                    <a:pos x="3466" y="3550"/>
                  </a:cxn>
                  <a:cxn ang="0">
                    <a:pos x="3466" y="0"/>
                  </a:cxn>
                  <a:cxn ang="0">
                    <a:pos x="0" y="569"/>
                  </a:cxn>
                </a:cxnLst>
                <a:rect l="0" t="0" r="r" b="b"/>
                <a:pathLst>
                  <a:path w="3466" h="3550">
                    <a:moveTo>
                      <a:pt x="0" y="569"/>
                    </a:moveTo>
                    <a:lnTo>
                      <a:pt x="0" y="2930"/>
                    </a:lnTo>
                    <a:lnTo>
                      <a:pt x="3466" y="3550"/>
                    </a:lnTo>
                    <a:lnTo>
                      <a:pt x="3466" y="0"/>
                    </a:lnTo>
                    <a:lnTo>
                      <a:pt x="0" y="569"/>
                    </a:lnTo>
                    <a:close/>
                  </a:path>
                </a:pathLst>
              </a:custGeom>
              <a:solidFill>
                <a:srgbClr val="D3DFEE">
                  <a:alpha val="5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 name="Freeform 5"/>
              <p:cNvSpPr>
                <a:spLocks/>
              </p:cNvSpPr>
              <p:nvPr/>
            </p:nvSpPr>
            <p:spPr bwMode="auto">
              <a:xfrm>
                <a:off x="10616" y="7468"/>
                <a:ext cx="1591" cy="3550"/>
              </a:xfrm>
              <a:custGeom>
                <a:avLst/>
                <a:gdLst/>
                <a:ahLst/>
                <a:cxnLst>
                  <a:cxn ang="0">
                    <a:pos x="0" y="0"/>
                  </a:cxn>
                  <a:cxn ang="0">
                    <a:pos x="0" y="3550"/>
                  </a:cxn>
                  <a:cxn ang="0">
                    <a:pos x="1591" y="2746"/>
                  </a:cxn>
                  <a:cxn ang="0">
                    <a:pos x="1591" y="737"/>
                  </a:cxn>
                  <a:cxn ang="0">
                    <a:pos x="0" y="0"/>
                  </a:cxn>
                </a:cxnLst>
                <a:rect l="0" t="0" r="r" b="b"/>
                <a:pathLst>
                  <a:path w="1591" h="3550">
                    <a:moveTo>
                      <a:pt x="0" y="0"/>
                    </a:moveTo>
                    <a:lnTo>
                      <a:pt x="0" y="3550"/>
                    </a:lnTo>
                    <a:lnTo>
                      <a:pt x="1591" y="2746"/>
                    </a:lnTo>
                    <a:lnTo>
                      <a:pt x="1591" y="737"/>
                    </a:lnTo>
                    <a:lnTo>
                      <a:pt x="0" y="0"/>
                    </a:lnTo>
                    <a:close/>
                  </a:path>
                </a:pathLst>
              </a:custGeom>
              <a:solidFill>
                <a:srgbClr val="A7BFDE">
                  <a:alpha val="5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6" name="Freeform 6"/>
            <p:cNvSpPr>
              <a:spLocks/>
            </p:cNvSpPr>
            <p:nvPr/>
          </p:nvSpPr>
          <p:spPr bwMode="auto">
            <a:xfrm>
              <a:off x="8071" y="4069"/>
              <a:ext cx="4120" cy="2913"/>
            </a:xfrm>
            <a:custGeom>
              <a:avLst/>
              <a:gdLst/>
              <a:ahLst/>
              <a:cxnLst>
                <a:cxn ang="0">
                  <a:pos x="1" y="251"/>
                </a:cxn>
                <a:cxn ang="0">
                  <a:pos x="0" y="2662"/>
                </a:cxn>
                <a:cxn ang="0">
                  <a:pos x="4120" y="2913"/>
                </a:cxn>
                <a:cxn ang="0">
                  <a:pos x="4120" y="0"/>
                </a:cxn>
                <a:cxn ang="0">
                  <a:pos x="1" y="251"/>
                </a:cxn>
              </a:cxnLst>
              <a:rect l="0" t="0" r="r" b="b"/>
              <a:pathLst>
                <a:path w="4120" h="2913">
                  <a:moveTo>
                    <a:pt x="1" y="251"/>
                  </a:moveTo>
                  <a:lnTo>
                    <a:pt x="0" y="2662"/>
                  </a:lnTo>
                  <a:lnTo>
                    <a:pt x="4120" y="2913"/>
                  </a:lnTo>
                  <a:lnTo>
                    <a:pt x="4120" y="0"/>
                  </a:lnTo>
                  <a:lnTo>
                    <a:pt x="1" y="251"/>
                  </a:lnTo>
                  <a:close/>
                </a:path>
              </a:pathLst>
            </a:custGeom>
            <a:solidFill>
              <a:srgbClr val="D8D8D8"/>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7" name="Freeform 7"/>
            <p:cNvSpPr>
              <a:spLocks/>
            </p:cNvSpPr>
            <p:nvPr/>
          </p:nvSpPr>
          <p:spPr bwMode="auto">
            <a:xfrm>
              <a:off x="4104" y="3399"/>
              <a:ext cx="3985" cy="4236"/>
            </a:xfrm>
            <a:custGeom>
              <a:avLst/>
              <a:gdLst/>
              <a:ahLst/>
              <a:cxnLst>
                <a:cxn ang="0">
                  <a:pos x="0" y="0"/>
                </a:cxn>
                <a:cxn ang="0">
                  <a:pos x="0" y="4236"/>
                </a:cxn>
                <a:cxn ang="0">
                  <a:pos x="3985" y="3349"/>
                </a:cxn>
                <a:cxn ang="0">
                  <a:pos x="3985" y="921"/>
                </a:cxn>
                <a:cxn ang="0">
                  <a:pos x="0" y="0"/>
                </a:cxn>
              </a:cxnLst>
              <a:rect l="0" t="0" r="r" b="b"/>
              <a:pathLst>
                <a:path w="3985" h="4236">
                  <a:moveTo>
                    <a:pt x="0" y="0"/>
                  </a:moveTo>
                  <a:lnTo>
                    <a:pt x="0" y="4236"/>
                  </a:lnTo>
                  <a:lnTo>
                    <a:pt x="3985" y="3349"/>
                  </a:lnTo>
                  <a:lnTo>
                    <a:pt x="3985" y="921"/>
                  </a:lnTo>
                  <a:lnTo>
                    <a:pt x="0" y="0"/>
                  </a:lnTo>
                  <a:close/>
                </a:path>
              </a:pathLst>
            </a:custGeom>
            <a:solidFill>
              <a:srgbClr val="BFBFB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 name="Freeform 8"/>
            <p:cNvSpPr>
              <a:spLocks/>
            </p:cNvSpPr>
            <p:nvPr/>
          </p:nvSpPr>
          <p:spPr bwMode="auto">
            <a:xfrm>
              <a:off x="18" y="3399"/>
              <a:ext cx="4086" cy="4253"/>
            </a:xfrm>
            <a:custGeom>
              <a:avLst/>
              <a:gdLst/>
              <a:ahLst/>
              <a:cxnLst>
                <a:cxn ang="0">
                  <a:pos x="4086" y="0"/>
                </a:cxn>
                <a:cxn ang="0">
                  <a:pos x="4084" y="4253"/>
                </a:cxn>
                <a:cxn ang="0">
                  <a:pos x="0" y="3198"/>
                </a:cxn>
                <a:cxn ang="0">
                  <a:pos x="0" y="1072"/>
                </a:cxn>
                <a:cxn ang="0">
                  <a:pos x="4086" y="0"/>
                </a:cxn>
              </a:cxnLst>
              <a:rect l="0" t="0" r="r" b="b"/>
              <a:pathLst>
                <a:path w="4086" h="4253">
                  <a:moveTo>
                    <a:pt x="4086" y="0"/>
                  </a:moveTo>
                  <a:lnTo>
                    <a:pt x="4084" y="4253"/>
                  </a:lnTo>
                  <a:lnTo>
                    <a:pt x="0" y="3198"/>
                  </a:lnTo>
                  <a:lnTo>
                    <a:pt x="0" y="1072"/>
                  </a:lnTo>
                  <a:lnTo>
                    <a:pt x="4086" y="0"/>
                  </a:lnTo>
                  <a:close/>
                </a:path>
              </a:pathLst>
            </a:custGeom>
            <a:solidFill>
              <a:srgbClr val="D8D8D8"/>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9" name="Freeform 9"/>
            <p:cNvSpPr>
              <a:spLocks/>
            </p:cNvSpPr>
            <p:nvPr/>
          </p:nvSpPr>
          <p:spPr bwMode="auto">
            <a:xfrm>
              <a:off x="17" y="3617"/>
              <a:ext cx="2076" cy="3851"/>
            </a:xfrm>
            <a:custGeom>
              <a:avLst/>
              <a:gdLst/>
              <a:ahLst/>
              <a:cxnLst>
                <a:cxn ang="0">
                  <a:pos x="0" y="921"/>
                </a:cxn>
                <a:cxn ang="0">
                  <a:pos x="2060" y="0"/>
                </a:cxn>
                <a:cxn ang="0">
                  <a:pos x="2076" y="3851"/>
                </a:cxn>
                <a:cxn ang="0">
                  <a:pos x="0" y="2981"/>
                </a:cxn>
                <a:cxn ang="0">
                  <a:pos x="0" y="921"/>
                </a:cxn>
              </a:cxnLst>
              <a:rect l="0" t="0" r="r" b="b"/>
              <a:pathLst>
                <a:path w="2076" h="3851">
                  <a:moveTo>
                    <a:pt x="0" y="921"/>
                  </a:moveTo>
                  <a:lnTo>
                    <a:pt x="2060" y="0"/>
                  </a:lnTo>
                  <a:lnTo>
                    <a:pt x="2076" y="3851"/>
                  </a:lnTo>
                  <a:lnTo>
                    <a:pt x="0" y="2981"/>
                  </a:lnTo>
                  <a:lnTo>
                    <a:pt x="0" y="921"/>
                  </a:lnTo>
                  <a:close/>
                </a:path>
              </a:pathLst>
            </a:custGeom>
            <a:solidFill>
              <a:srgbClr val="D3DFEE">
                <a:alpha val="7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10"/>
            <p:cNvSpPr>
              <a:spLocks/>
            </p:cNvSpPr>
            <p:nvPr/>
          </p:nvSpPr>
          <p:spPr bwMode="auto">
            <a:xfrm>
              <a:off x="2077" y="3617"/>
              <a:ext cx="6011" cy="3835"/>
            </a:xfrm>
            <a:custGeom>
              <a:avLst/>
              <a:gdLst/>
              <a:ahLst/>
              <a:cxnLst>
                <a:cxn ang="0">
                  <a:pos x="0" y="0"/>
                </a:cxn>
                <a:cxn ang="0">
                  <a:pos x="17" y="3835"/>
                </a:cxn>
                <a:cxn ang="0">
                  <a:pos x="6011" y="2629"/>
                </a:cxn>
                <a:cxn ang="0">
                  <a:pos x="6011" y="1239"/>
                </a:cxn>
                <a:cxn ang="0">
                  <a:pos x="0" y="0"/>
                </a:cxn>
              </a:cxnLst>
              <a:rect l="0" t="0" r="r" b="b"/>
              <a:pathLst>
                <a:path w="6011" h="3835">
                  <a:moveTo>
                    <a:pt x="0" y="0"/>
                  </a:moveTo>
                  <a:lnTo>
                    <a:pt x="17" y="3835"/>
                  </a:lnTo>
                  <a:lnTo>
                    <a:pt x="6011" y="2629"/>
                  </a:lnTo>
                  <a:lnTo>
                    <a:pt x="6011" y="1239"/>
                  </a:lnTo>
                  <a:lnTo>
                    <a:pt x="0" y="0"/>
                  </a:lnTo>
                  <a:close/>
                </a:path>
              </a:pathLst>
            </a:custGeom>
            <a:solidFill>
              <a:srgbClr val="A7BFDE">
                <a:alpha val="7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11"/>
            <p:cNvSpPr>
              <a:spLocks/>
            </p:cNvSpPr>
            <p:nvPr/>
          </p:nvSpPr>
          <p:spPr bwMode="auto">
            <a:xfrm>
              <a:off x="8088" y="3835"/>
              <a:ext cx="4102" cy="3432"/>
            </a:xfrm>
            <a:custGeom>
              <a:avLst/>
              <a:gdLst/>
              <a:ahLst/>
              <a:cxnLst>
                <a:cxn ang="0">
                  <a:pos x="0" y="1038"/>
                </a:cxn>
                <a:cxn ang="0">
                  <a:pos x="0" y="2411"/>
                </a:cxn>
                <a:cxn ang="0">
                  <a:pos x="4102" y="3432"/>
                </a:cxn>
                <a:cxn ang="0">
                  <a:pos x="4102" y="0"/>
                </a:cxn>
                <a:cxn ang="0">
                  <a:pos x="0" y="1038"/>
                </a:cxn>
              </a:cxnLst>
              <a:rect l="0" t="0" r="r" b="b"/>
              <a:pathLst>
                <a:path w="4102" h="3432">
                  <a:moveTo>
                    <a:pt x="0" y="1038"/>
                  </a:moveTo>
                  <a:lnTo>
                    <a:pt x="0" y="2411"/>
                  </a:lnTo>
                  <a:lnTo>
                    <a:pt x="4102" y="3432"/>
                  </a:lnTo>
                  <a:lnTo>
                    <a:pt x="4102" y="0"/>
                  </a:lnTo>
                  <a:lnTo>
                    <a:pt x="0" y="1038"/>
                  </a:lnTo>
                  <a:close/>
                </a:path>
              </a:pathLst>
            </a:custGeom>
            <a:solidFill>
              <a:srgbClr val="D3DFEE">
                <a:alpha val="7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title"/>
          </p:nvPr>
        </p:nvSpPr>
        <p:spPr>
          <a:xfrm>
            <a:off x="467544" y="260648"/>
            <a:ext cx="8229600" cy="1143000"/>
          </a:xfrm>
        </p:spPr>
        <p:txBody>
          <a:bodyPr/>
          <a:lstStyle/>
          <a:p>
            <a:r>
              <a:rPr lang="en-CA" dirty="0" smtClean="0"/>
              <a:t>Proposed Policy Baseline</a:t>
            </a:r>
            <a:endParaRPr lang="en-US" dirty="0"/>
          </a:p>
        </p:txBody>
      </p:sp>
      <p:sp>
        <p:nvSpPr>
          <p:cNvPr id="16" name="Rectangle 15"/>
          <p:cNvSpPr/>
          <p:nvPr/>
        </p:nvSpPr>
        <p:spPr>
          <a:xfrm>
            <a:off x="827584" y="2060848"/>
            <a:ext cx="7272808" cy="3108543"/>
          </a:xfrm>
          <a:prstGeom prst="rect">
            <a:avLst/>
          </a:prstGeom>
        </p:spPr>
        <p:txBody>
          <a:bodyPr wrap="square">
            <a:spAutoFit/>
          </a:bodyPr>
          <a:lstStyle/>
          <a:p>
            <a:pPr>
              <a:buFont typeface="Arial" pitchFamily="34" charset="0"/>
              <a:buChar char="•"/>
            </a:pPr>
            <a:r>
              <a:rPr lang="en-CA" sz="2800" b="1" dirty="0" smtClean="0"/>
              <a:t>26%</a:t>
            </a:r>
            <a:r>
              <a:rPr lang="en-CA" sz="2800" dirty="0" smtClean="0"/>
              <a:t> of TRU’s courses that were scheduled in Fall 2011 meet the newly proposed scheduling policy</a:t>
            </a:r>
          </a:p>
          <a:p>
            <a:pPr lvl="2">
              <a:buFont typeface="Arial" pitchFamily="34" charset="0"/>
              <a:buChar char="•"/>
            </a:pPr>
            <a:r>
              <a:rPr lang="en-CA" sz="2800" dirty="0" smtClean="0"/>
              <a:t>Classes scheduled M/W/F lasting 1 hr</a:t>
            </a:r>
          </a:p>
          <a:p>
            <a:pPr lvl="2">
              <a:buFont typeface="Arial" pitchFamily="34" charset="0"/>
              <a:buChar char="•"/>
            </a:pPr>
            <a:r>
              <a:rPr lang="en-CA" sz="2800" dirty="0" smtClean="0"/>
              <a:t>Classes scheduled T/</a:t>
            </a:r>
            <a:r>
              <a:rPr lang="en-CA" sz="2800" dirty="0" err="1" smtClean="0"/>
              <a:t>Th</a:t>
            </a:r>
            <a:r>
              <a:rPr lang="en-CA" sz="2800" dirty="0" smtClean="0"/>
              <a:t> lasting 1.5 hrs</a:t>
            </a:r>
          </a:p>
          <a:p>
            <a:pPr lvl="2">
              <a:buFont typeface="Arial" pitchFamily="34" charset="0"/>
              <a:buChar char="•"/>
            </a:pPr>
            <a:r>
              <a:rPr lang="en-CA" sz="2800" dirty="0" smtClean="0"/>
              <a:t>Classes scheduled M-F after 2:30pm lasting 3 hrs</a:t>
            </a:r>
            <a:endParaRPr lang="en-US" sz="2800" dirty="0"/>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a:grpSpLocks/>
          </p:cNvGrpSpPr>
          <p:nvPr/>
        </p:nvGrpSpPr>
        <p:grpSpPr bwMode="auto">
          <a:xfrm>
            <a:off x="0" y="0"/>
            <a:ext cx="9143999" cy="1638308"/>
            <a:chOff x="-6" y="3399"/>
            <a:chExt cx="12197" cy="4253"/>
          </a:xfrm>
        </p:grpSpPr>
        <p:grpSp>
          <p:nvGrpSpPr>
            <p:cNvPr id="3" name="Group 15"/>
            <p:cNvGrpSpPr>
              <a:grpSpLocks/>
            </p:cNvGrpSpPr>
            <p:nvPr/>
          </p:nvGrpSpPr>
          <p:grpSpPr bwMode="auto">
            <a:xfrm>
              <a:off x="-6" y="3717"/>
              <a:ext cx="12189" cy="3550"/>
              <a:chOff x="18" y="7468"/>
              <a:chExt cx="12189" cy="3550"/>
            </a:xfrm>
          </p:grpSpPr>
          <p:sp>
            <p:nvSpPr>
              <p:cNvPr id="23" name="Freeform 3"/>
              <p:cNvSpPr>
                <a:spLocks/>
              </p:cNvSpPr>
              <p:nvPr/>
            </p:nvSpPr>
            <p:spPr bwMode="auto">
              <a:xfrm>
                <a:off x="18" y="7837"/>
                <a:ext cx="7132" cy="2863"/>
              </a:xfrm>
              <a:custGeom>
                <a:avLst/>
                <a:gdLst/>
                <a:ahLst/>
                <a:cxnLst>
                  <a:cxn ang="0">
                    <a:pos x="0" y="0"/>
                  </a:cxn>
                  <a:cxn ang="0">
                    <a:pos x="17" y="2863"/>
                  </a:cxn>
                  <a:cxn ang="0">
                    <a:pos x="7132" y="2578"/>
                  </a:cxn>
                  <a:cxn ang="0">
                    <a:pos x="7132" y="200"/>
                  </a:cxn>
                  <a:cxn ang="0">
                    <a:pos x="0" y="0"/>
                  </a:cxn>
                </a:cxnLst>
                <a:rect l="0" t="0" r="r" b="b"/>
                <a:pathLst>
                  <a:path w="7132" h="2863">
                    <a:moveTo>
                      <a:pt x="0" y="0"/>
                    </a:moveTo>
                    <a:lnTo>
                      <a:pt x="17" y="2863"/>
                    </a:lnTo>
                    <a:lnTo>
                      <a:pt x="7132" y="2578"/>
                    </a:lnTo>
                    <a:lnTo>
                      <a:pt x="7132" y="200"/>
                    </a:lnTo>
                    <a:lnTo>
                      <a:pt x="0" y="0"/>
                    </a:lnTo>
                    <a:close/>
                  </a:path>
                </a:pathLst>
              </a:custGeom>
              <a:solidFill>
                <a:srgbClr val="A7BFDE">
                  <a:alpha val="5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4" name="Freeform 4"/>
              <p:cNvSpPr>
                <a:spLocks/>
              </p:cNvSpPr>
              <p:nvPr/>
            </p:nvSpPr>
            <p:spPr bwMode="auto">
              <a:xfrm>
                <a:off x="7150" y="7468"/>
                <a:ext cx="3466" cy="3550"/>
              </a:xfrm>
              <a:custGeom>
                <a:avLst/>
                <a:gdLst/>
                <a:ahLst/>
                <a:cxnLst>
                  <a:cxn ang="0">
                    <a:pos x="0" y="569"/>
                  </a:cxn>
                  <a:cxn ang="0">
                    <a:pos x="0" y="2930"/>
                  </a:cxn>
                  <a:cxn ang="0">
                    <a:pos x="3466" y="3550"/>
                  </a:cxn>
                  <a:cxn ang="0">
                    <a:pos x="3466" y="0"/>
                  </a:cxn>
                  <a:cxn ang="0">
                    <a:pos x="0" y="569"/>
                  </a:cxn>
                </a:cxnLst>
                <a:rect l="0" t="0" r="r" b="b"/>
                <a:pathLst>
                  <a:path w="3466" h="3550">
                    <a:moveTo>
                      <a:pt x="0" y="569"/>
                    </a:moveTo>
                    <a:lnTo>
                      <a:pt x="0" y="2930"/>
                    </a:lnTo>
                    <a:lnTo>
                      <a:pt x="3466" y="3550"/>
                    </a:lnTo>
                    <a:lnTo>
                      <a:pt x="3466" y="0"/>
                    </a:lnTo>
                    <a:lnTo>
                      <a:pt x="0" y="569"/>
                    </a:lnTo>
                    <a:close/>
                  </a:path>
                </a:pathLst>
              </a:custGeom>
              <a:solidFill>
                <a:srgbClr val="D3DFEE">
                  <a:alpha val="5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5" name="Freeform 5"/>
              <p:cNvSpPr>
                <a:spLocks/>
              </p:cNvSpPr>
              <p:nvPr/>
            </p:nvSpPr>
            <p:spPr bwMode="auto">
              <a:xfrm>
                <a:off x="10616" y="7468"/>
                <a:ext cx="1591" cy="3550"/>
              </a:xfrm>
              <a:custGeom>
                <a:avLst/>
                <a:gdLst/>
                <a:ahLst/>
                <a:cxnLst>
                  <a:cxn ang="0">
                    <a:pos x="0" y="0"/>
                  </a:cxn>
                  <a:cxn ang="0">
                    <a:pos x="0" y="3550"/>
                  </a:cxn>
                  <a:cxn ang="0">
                    <a:pos x="1591" y="2746"/>
                  </a:cxn>
                  <a:cxn ang="0">
                    <a:pos x="1591" y="737"/>
                  </a:cxn>
                  <a:cxn ang="0">
                    <a:pos x="0" y="0"/>
                  </a:cxn>
                </a:cxnLst>
                <a:rect l="0" t="0" r="r" b="b"/>
                <a:pathLst>
                  <a:path w="1591" h="3550">
                    <a:moveTo>
                      <a:pt x="0" y="0"/>
                    </a:moveTo>
                    <a:lnTo>
                      <a:pt x="0" y="3550"/>
                    </a:lnTo>
                    <a:lnTo>
                      <a:pt x="1591" y="2746"/>
                    </a:lnTo>
                    <a:lnTo>
                      <a:pt x="1591" y="737"/>
                    </a:lnTo>
                    <a:lnTo>
                      <a:pt x="0" y="0"/>
                    </a:lnTo>
                    <a:close/>
                  </a:path>
                </a:pathLst>
              </a:custGeom>
              <a:solidFill>
                <a:srgbClr val="A7BFDE">
                  <a:alpha val="5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17" name="Freeform 6"/>
            <p:cNvSpPr>
              <a:spLocks/>
            </p:cNvSpPr>
            <p:nvPr/>
          </p:nvSpPr>
          <p:spPr bwMode="auto">
            <a:xfrm>
              <a:off x="8071" y="4069"/>
              <a:ext cx="4120" cy="2913"/>
            </a:xfrm>
            <a:custGeom>
              <a:avLst/>
              <a:gdLst/>
              <a:ahLst/>
              <a:cxnLst>
                <a:cxn ang="0">
                  <a:pos x="1" y="251"/>
                </a:cxn>
                <a:cxn ang="0">
                  <a:pos x="0" y="2662"/>
                </a:cxn>
                <a:cxn ang="0">
                  <a:pos x="4120" y="2913"/>
                </a:cxn>
                <a:cxn ang="0">
                  <a:pos x="4120" y="0"/>
                </a:cxn>
                <a:cxn ang="0">
                  <a:pos x="1" y="251"/>
                </a:cxn>
              </a:cxnLst>
              <a:rect l="0" t="0" r="r" b="b"/>
              <a:pathLst>
                <a:path w="4120" h="2913">
                  <a:moveTo>
                    <a:pt x="1" y="251"/>
                  </a:moveTo>
                  <a:lnTo>
                    <a:pt x="0" y="2662"/>
                  </a:lnTo>
                  <a:lnTo>
                    <a:pt x="4120" y="2913"/>
                  </a:lnTo>
                  <a:lnTo>
                    <a:pt x="4120" y="0"/>
                  </a:lnTo>
                  <a:lnTo>
                    <a:pt x="1" y="251"/>
                  </a:lnTo>
                  <a:close/>
                </a:path>
              </a:pathLst>
            </a:custGeom>
            <a:solidFill>
              <a:srgbClr val="D8D8D8"/>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7"/>
            <p:cNvSpPr>
              <a:spLocks/>
            </p:cNvSpPr>
            <p:nvPr/>
          </p:nvSpPr>
          <p:spPr bwMode="auto">
            <a:xfrm>
              <a:off x="4104" y="3399"/>
              <a:ext cx="3985" cy="4236"/>
            </a:xfrm>
            <a:custGeom>
              <a:avLst/>
              <a:gdLst/>
              <a:ahLst/>
              <a:cxnLst>
                <a:cxn ang="0">
                  <a:pos x="0" y="0"/>
                </a:cxn>
                <a:cxn ang="0">
                  <a:pos x="0" y="4236"/>
                </a:cxn>
                <a:cxn ang="0">
                  <a:pos x="3985" y="3349"/>
                </a:cxn>
                <a:cxn ang="0">
                  <a:pos x="3985" y="921"/>
                </a:cxn>
                <a:cxn ang="0">
                  <a:pos x="0" y="0"/>
                </a:cxn>
              </a:cxnLst>
              <a:rect l="0" t="0" r="r" b="b"/>
              <a:pathLst>
                <a:path w="3985" h="4236">
                  <a:moveTo>
                    <a:pt x="0" y="0"/>
                  </a:moveTo>
                  <a:lnTo>
                    <a:pt x="0" y="4236"/>
                  </a:lnTo>
                  <a:lnTo>
                    <a:pt x="3985" y="3349"/>
                  </a:lnTo>
                  <a:lnTo>
                    <a:pt x="3985" y="921"/>
                  </a:lnTo>
                  <a:lnTo>
                    <a:pt x="0" y="0"/>
                  </a:lnTo>
                  <a:close/>
                </a:path>
              </a:pathLst>
            </a:custGeom>
            <a:solidFill>
              <a:srgbClr val="BFBFB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8"/>
            <p:cNvSpPr>
              <a:spLocks/>
            </p:cNvSpPr>
            <p:nvPr/>
          </p:nvSpPr>
          <p:spPr bwMode="auto">
            <a:xfrm>
              <a:off x="18" y="3399"/>
              <a:ext cx="4086" cy="4253"/>
            </a:xfrm>
            <a:custGeom>
              <a:avLst/>
              <a:gdLst/>
              <a:ahLst/>
              <a:cxnLst>
                <a:cxn ang="0">
                  <a:pos x="4086" y="0"/>
                </a:cxn>
                <a:cxn ang="0">
                  <a:pos x="4084" y="4253"/>
                </a:cxn>
                <a:cxn ang="0">
                  <a:pos x="0" y="3198"/>
                </a:cxn>
                <a:cxn ang="0">
                  <a:pos x="0" y="1072"/>
                </a:cxn>
                <a:cxn ang="0">
                  <a:pos x="4086" y="0"/>
                </a:cxn>
              </a:cxnLst>
              <a:rect l="0" t="0" r="r" b="b"/>
              <a:pathLst>
                <a:path w="4086" h="4253">
                  <a:moveTo>
                    <a:pt x="4086" y="0"/>
                  </a:moveTo>
                  <a:lnTo>
                    <a:pt x="4084" y="4253"/>
                  </a:lnTo>
                  <a:lnTo>
                    <a:pt x="0" y="3198"/>
                  </a:lnTo>
                  <a:lnTo>
                    <a:pt x="0" y="1072"/>
                  </a:lnTo>
                  <a:lnTo>
                    <a:pt x="4086" y="0"/>
                  </a:lnTo>
                  <a:close/>
                </a:path>
              </a:pathLst>
            </a:custGeom>
            <a:solidFill>
              <a:srgbClr val="D8D8D8"/>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0" name="Freeform 9"/>
            <p:cNvSpPr>
              <a:spLocks/>
            </p:cNvSpPr>
            <p:nvPr/>
          </p:nvSpPr>
          <p:spPr bwMode="auto">
            <a:xfrm>
              <a:off x="17" y="3617"/>
              <a:ext cx="2076" cy="3851"/>
            </a:xfrm>
            <a:custGeom>
              <a:avLst/>
              <a:gdLst/>
              <a:ahLst/>
              <a:cxnLst>
                <a:cxn ang="0">
                  <a:pos x="0" y="921"/>
                </a:cxn>
                <a:cxn ang="0">
                  <a:pos x="2060" y="0"/>
                </a:cxn>
                <a:cxn ang="0">
                  <a:pos x="2076" y="3851"/>
                </a:cxn>
                <a:cxn ang="0">
                  <a:pos x="0" y="2981"/>
                </a:cxn>
                <a:cxn ang="0">
                  <a:pos x="0" y="921"/>
                </a:cxn>
              </a:cxnLst>
              <a:rect l="0" t="0" r="r" b="b"/>
              <a:pathLst>
                <a:path w="2076" h="3851">
                  <a:moveTo>
                    <a:pt x="0" y="921"/>
                  </a:moveTo>
                  <a:lnTo>
                    <a:pt x="2060" y="0"/>
                  </a:lnTo>
                  <a:lnTo>
                    <a:pt x="2076" y="3851"/>
                  </a:lnTo>
                  <a:lnTo>
                    <a:pt x="0" y="2981"/>
                  </a:lnTo>
                  <a:lnTo>
                    <a:pt x="0" y="921"/>
                  </a:lnTo>
                  <a:close/>
                </a:path>
              </a:pathLst>
            </a:custGeom>
            <a:solidFill>
              <a:srgbClr val="D3DFEE">
                <a:alpha val="7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 name="Freeform 10"/>
            <p:cNvSpPr>
              <a:spLocks/>
            </p:cNvSpPr>
            <p:nvPr/>
          </p:nvSpPr>
          <p:spPr bwMode="auto">
            <a:xfrm>
              <a:off x="2077" y="3617"/>
              <a:ext cx="6011" cy="3835"/>
            </a:xfrm>
            <a:custGeom>
              <a:avLst/>
              <a:gdLst/>
              <a:ahLst/>
              <a:cxnLst>
                <a:cxn ang="0">
                  <a:pos x="0" y="0"/>
                </a:cxn>
                <a:cxn ang="0">
                  <a:pos x="17" y="3835"/>
                </a:cxn>
                <a:cxn ang="0">
                  <a:pos x="6011" y="2629"/>
                </a:cxn>
                <a:cxn ang="0">
                  <a:pos x="6011" y="1239"/>
                </a:cxn>
                <a:cxn ang="0">
                  <a:pos x="0" y="0"/>
                </a:cxn>
              </a:cxnLst>
              <a:rect l="0" t="0" r="r" b="b"/>
              <a:pathLst>
                <a:path w="6011" h="3835">
                  <a:moveTo>
                    <a:pt x="0" y="0"/>
                  </a:moveTo>
                  <a:lnTo>
                    <a:pt x="17" y="3835"/>
                  </a:lnTo>
                  <a:lnTo>
                    <a:pt x="6011" y="2629"/>
                  </a:lnTo>
                  <a:lnTo>
                    <a:pt x="6011" y="1239"/>
                  </a:lnTo>
                  <a:lnTo>
                    <a:pt x="0" y="0"/>
                  </a:lnTo>
                  <a:close/>
                </a:path>
              </a:pathLst>
            </a:custGeom>
            <a:solidFill>
              <a:srgbClr val="A7BFDE">
                <a:alpha val="7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2" name="Freeform 11"/>
            <p:cNvSpPr>
              <a:spLocks/>
            </p:cNvSpPr>
            <p:nvPr/>
          </p:nvSpPr>
          <p:spPr bwMode="auto">
            <a:xfrm>
              <a:off x="8088" y="3835"/>
              <a:ext cx="4102" cy="3432"/>
            </a:xfrm>
            <a:custGeom>
              <a:avLst/>
              <a:gdLst/>
              <a:ahLst/>
              <a:cxnLst>
                <a:cxn ang="0">
                  <a:pos x="0" y="1038"/>
                </a:cxn>
                <a:cxn ang="0">
                  <a:pos x="0" y="2411"/>
                </a:cxn>
                <a:cxn ang="0">
                  <a:pos x="4102" y="3432"/>
                </a:cxn>
                <a:cxn ang="0">
                  <a:pos x="4102" y="0"/>
                </a:cxn>
                <a:cxn ang="0">
                  <a:pos x="0" y="1038"/>
                </a:cxn>
              </a:cxnLst>
              <a:rect l="0" t="0" r="r" b="b"/>
              <a:pathLst>
                <a:path w="4102" h="3432">
                  <a:moveTo>
                    <a:pt x="0" y="1038"/>
                  </a:moveTo>
                  <a:lnTo>
                    <a:pt x="0" y="2411"/>
                  </a:lnTo>
                  <a:lnTo>
                    <a:pt x="4102" y="3432"/>
                  </a:lnTo>
                  <a:lnTo>
                    <a:pt x="4102" y="0"/>
                  </a:lnTo>
                  <a:lnTo>
                    <a:pt x="0" y="1038"/>
                  </a:lnTo>
                  <a:close/>
                </a:path>
              </a:pathLst>
            </a:custGeom>
            <a:solidFill>
              <a:srgbClr val="D3DFEE">
                <a:alpha val="7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6" name="Title 1"/>
          <p:cNvSpPr>
            <a:spLocks noGrp="1"/>
          </p:cNvSpPr>
          <p:nvPr>
            <p:ph type="title"/>
          </p:nvPr>
        </p:nvSpPr>
        <p:spPr>
          <a:xfrm>
            <a:off x="4716016" y="1628800"/>
            <a:ext cx="3960440" cy="936104"/>
          </a:xfrm>
        </p:spPr>
        <p:txBody>
          <a:bodyPr>
            <a:normAutofit fontScale="90000"/>
          </a:bodyPr>
          <a:lstStyle/>
          <a:p>
            <a:r>
              <a:rPr lang="en-CA" sz="2000" dirty="0" smtClean="0"/>
              <a:t>Distribution of classes by department scheduled during peak times</a:t>
            </a:r>
            <a:br>
              <a:rPr lang="en-CA" sz="2000" dirty="0" smtClean="0"/>
            </a:br>
            <a:r>
              <a:rPr lang="en-CA" sz="2000" dirty="0" smtClean="0"/>
              <a:t> </a:t>
            </a:r>
            <a:r>
              <a:rPr lang="en-CA" sz="2000" b="1" dirty="0" smtClean="0"/>
              <a:t>(8:30am to 2:30pm)</a:t>
            </a:r>
            <a:endParaRPr lang="en-US" sz="2000" b="1" dirty="0"/>
          </a:p>
        </p:txBody>
      </p:sp>
      <p:sp>
        <p:nvSpPr>
          <p:cNvPr id="28" name="Title 1"/>
          <p:cNvSpPr txBox="1">
            <a:spLocks/>
          </p:cNvSpPr>
          <p:nvPr/>
        </p:nvSpPr>
        <p:spPr>
          <a:xfrm>
            <a:off x="500034" y="642918"/>
            <a:ext cx="8229600" cy="41753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CA" sz="4000" i="0" u="none" strike="noStrike" kern="1200" cap="none" spc="0" normalizeH="0" baseline="0" noProof="0" dirty="0" smtClean="0">
                <a:ln>
                  <a:noFill/>
                </a:ln>
                <a:solidFill>
                  <a:schemeClr val="tx1"/>
                </a:solidFill>
                <a:effectLst/>
                <a:uLnTx/>
                <a:uFillTx/>
                <a:latin typeface="+mj-lt"/>
                <a:ea typeface="+mj-ea"/>
                <a:cs typeface="+mj-cs"/>
              </a:rPr>
              <a:t>Proposed Policy Baseline</a:t>
            </a:r>
            <a:endParaRPr kumimoji="0" lang="en-US" sz="4000" i="0" u="none" strike="noStrike" kern="1200" cap="none" spc="0" normalizeH="0" baseline="0" noProof="0" dirty="0" smtClean="0">
              <a:ln>
                <a:noFill/>
              </a:ln>
              <a:solidFill>
                <a:schemeClr val="tx1"/>
              </a:solidFill>
              <a:effectLst/>
              <a:uLnTx/>
              <a:uFillTx/>
              <a:latin typeface="+mj-lt"/>
              <a:ea typeface="+mj-ea"/>
              <a:cs typeface="+mj-cs"/>
            </a:endParaRPr>
          </a:p>
        </p:txBody>
      </p:sp>
      <p:pic>
        <p:nvPicPr>
          <p:cNvPr id="1030" name="Picture 6"/>
          <p:cNvPicPr>
            <a:picLocks noChangeAspect="1" noChangeArrowheads="1"/>
          </p:cNvPicPr>
          <p:nvPr/>
        </p:nvPicPr>
        <p:blipFill>
          <a:blip r:embed="rId3" cstate="print"/>
          <a:srcRect/>
          <a:stretch>
            <a:fillRect/>
          </a:stretch>
        </p:blipFill>
        <p:spPr bwMode="auto">
          <a:xfrm>
            <a:off x="539552" y="1608721"/>
            <a:ext cx="4032448" cy="5072311"/>
          </a:xfrm>
          <a:prstGeom prst="rect">
            <a:avLst/>
          </a:prstGeom>
          <a:noFill/>
          <a:ln w="3175">
            <a:solidFill>
              <a:schemeClr val="tx1"/>
            </a:solidFill>
            <a:miter lim="800000"/>
            <a:headEnd/>
            <a:tailEnd/>
          </a:ln>
          <a:effectLst/>
        </p:spPr>
      </p:pic>
    </p:spTree>
  </p:cSld>
  <p:clrMapOvr>
    <a:masterClrMapping/>
  </p:clrMapOvr>
  <p:transition>
    <p:wheel spokes="8"/>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1"/>
          <p:cNvGrpSpPr>
            <a:grpSpLocks/>
          </p:cNvGrpSpPr>
          <p:nvPr/>
        </p:nvGrpSpPr>
        <p:grpSpPr bwMode="auto">
          <a:xfrm>
            <a:off x="1" y="0"/>
            <a:ext cx="9143999" cy="1638308"/>
            <a:chOff x="-6" y="3399"/>
            <a:chExt cx="12197" cy="4253"/>
          </a:xfrm>
        </p:grpSpPr>
        <p:grpSp>
          <p:nvGrpSpPr>
            <p:cNvPr id="5" name="Group 4"/>
            <p:cNvGrpSpPr>
              <a:grpSpLocks/>
            </p:cNvGrpSpPr>
            <p:nvPr/>
          </p:nvGrpSpPr>
          <p:grpSpPr bwMode="auto">
            <a:xfrm>
              <a:off x="-6" y="3717"/>
              <a:ext cx="12189" cy="3550"/>
              <a:chOff x="18" y="7468"/>
              <a:chExt cx="12189" cy="3550"/>
            </a:xfrm>
          </p:grpSpPr>
          <p:sp>
            <p:nvSpPr>
              <p:cNvPr id="12" name="Freeform 3"/>
              <p:cNvSpPr>
                <a:spLocks/>
              </p:cNvSpPr>
              <p:nvPr/>
            </p:nvSpPr>
            <p:spPr bwMode="auto">
              <a:xfrm>
                <a:off x="18" y="7837"/>
                <a:ext cx="7132" cy="2863"/>
              </a:xfrm>
              <a:custGeom>
                <a:avLst/>
                <a:gdLst/>
                <a:ahLst/>
                <a:cxnLst>
                  <a:cxn ang="0">
                    <a:pos x="0" y="0"/>
                  </a:cxn>
                  <a:cxn ang="0">
                    <a:pos x="17" y="2863"/>
                  </a:cxn>
                  <a:cxn ang="0">
                    <a:pos x="7132" y="2578"/>
                  </a:cxn>
                  <a:cxn ang="0">
                    <a:pos x="7132" y="200"/>
                  </a:cxn>
                  <a:cxn ang="0">
                    <a:pos x="0" y="0"/>
                  </a:cxn>
                </a:cxnLst>
                <a:rect l="0" t="0" r="r" b="b"/>
                <a:pathLst>
                  <a:path w="7132" h="2863">
                    <a:moveTo>
                      <a:pt x="0" y="0"/>
                    </a:moveTo>
                    <a:lnTo>
                      <a:pt x="17" y="2863"/>
                    </a:lnTo>
                    <a:lnTo>
                      <a:pt x="7132" y="2578"/>
                    </a:lnTo>
                    <a:lnTo>
                      <a:pt x="7132" y="200"/>
                    </a:lnTo>
                    <a:lnTo>
                      <a:pt x="0" y="0"/>
                    </a:lnTo>
                    <a:close/>
                  </a:path>
                </a:pathLst>
              </a:custGeom>
              <a:solidFill>
                <a:srgbClr val="A7BFDE">
                  <a:alpha val="5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4"/>
              <p:cNvSpPr>
                <a:spLocks/>
              </p:cNvSpPr>
              <p:nvPr/>
            </p:nvSpPr>
            <p:spPr bwMode="auto">
              <a:xfrm>
                <a:off x="7150" y="7468"/>
                <a:ext cx="3466" cy="3550"/>
              </a:xfrm>
              <a:custGeom>
                <a:avLst/>
                <a:gdLst/>
                <a:ahLst/>
                <a:cxnLst>
                  <a:cxn ang="0">
                    <a:pos x="0" y="569"/>
                  </a:cxn>
                  <a:cxn ang="0">
                    <a:pos x="0" y="2930"/>
                  </a:cxn>
                  <a:cxn ang="0">
                    <a:pos x="3466" y="3550"/>
                  </a:cxn>
                  <a:cxn ang="0">
                    <a:pos x="3466" y="0"/>
                  </a:cxn>
                  <a:cxn ang="0">
                    <a:pos x="0" y="569"/>
                  </a:cxn>
                </a:cxnLst>
                <a:rect l="0" t="0" r="r" b="b"/>
                <a:pathLst>
                  <a:path w="3466" h="3550">
                    <a:moveTo>
                      <a:pt x="0" y="569"/>
                    </a:moveTo>
                    <a:lnTo>
                      <a:pt x="0" y="2930"/>
                    </a:lnTo>
                    <a:lnTo>
                      <a:pt x="3466" y="3550"/>
                    </a:lnTo>
                    <a:lnTo>
                      <a:pt x="3466" y="0"/>
                    </a:lnTo>
                    <a:lnTo>
                      <a:pt x="0" y="569"/>
                    </a:lnTo>
                    <a:close/>
                  </a:path>
                </a:pathLst>
              </a:custGeom>
              <a:solidFill>
                <a:srgbClr val="D3DFEE">
                  <a:alpha val="5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 name="Freeform 5"/>
              <p:cNvSpPr>
                <a:spLocks/>
              </p:cNvSpPr>
              <p:nvPr/>
            </p:nvSpPr>
            <p:spPr bwMode="auto">
              <a:xfrm>
                <a:off x="10616" y="7468"/>
                <a:ext cx="1591" cy="3550"/>
              </a:xfrm>
              <a:custGeom>
                <a:avLst/>
                <a:gdLst/>
                <a:ahLst/>
                <a:cxnLst>
                  <a:cxn ang="0">
                    <a:pos x="0" y="0"/>
                  </a:cxn>
                  <a:cxn ang="0">
                    <a:pos x="0" y="3550"/>
                  </a:cxn>
                  <a:cxn ang="0">
                    <a:pos x="1591" y="2746"/>
                  </a:cxn>
                  <a:cxn ang="0">
                    <a:pos x="1591" y="737"/>
                  </a:cxn>
                  <a:cxn ang="0">
                    <a:pos x="0" y="0"/>
                  </a:cxn>
                </a:cxnLst>
                <a:rect l="0" t="0" r="r" b="b"/>
                <a:pathLst>
                  <a:path w="1591" h="3550">
                    <a:moveTo>
                      <a:pt x="0" y="0"/>
                    </a:moveTo>
                    <a:lnTo>
                      <a:pt x="0" y="3550"/>
                    </a:lnTo>
                    <a:lnTo>
                      <a:pt x="1591" y="2746"/>
                    </a:lnTo>
                    <a:lnTo>
                      <a:pt x="1591" y="737"/>
                    </a:lnTo>
                    <a:lnTo>
                      <a:pt x="0" y="0"/>
                    </a:lnTo>
                    <a:close/>
                  </a:path>
                </a:pathLst>
              </a:custGeom>
              <a:solidFill>
                <a:srgbClr val="A7BFDE">
                  <a:alpha val="5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6" name="Freeform 6"/>
            <p:cNvSpPr>
              <a:spLocks/>
            </p:cNvSpPr>
            <p:nvPr/>
          </p:nvSpPr>
          <p:spPr bwMode="auto">
            <a:xfrm>
              <a:off x="8071" y="4069"/>
              <a:ext cx="4120" cy="2913"/>
            </a:xfrm>
            <a:custGeom>
              <a:avLst/>
              <a:gdLst/>
              <a:ahLst/>
              <a:cxnLst>
                <a:cxn ang="0">
                  <a:pos x="1" y="251"/>
                </a:cxn>
                <a:cxn ang="0">
                  <a:pos x="0" y="2662"/>
                </a:cxn>
                <a:cxn ang="0">
                  <a:pos x="4120" y="2913"/>
                </a:cxn>
                <a:cxn ang="0">
                  <a:pos x="4120" y="0"/>
                </a:cxn>
                <a:cxn ang="0">
                  <a:pos x="1" y="251"/>
                </a:cxn>
              </a:cxnLst>
              <a:rect l="0" t="0" r="r" b="b"/>
              <a:pathLst>
                <a:path w="4120" h="2913">
                  <a:moveTo>
                    <a:pt x="1" y="251"/>
                  </a:moveTo>
                  <a:lnTo>
                    <a:pt x="0" y="2662"/>
                  </a:lnTo>
                  <a:lnTo>
                    <a:pt x="4120" y="2913"/>
                  </a:lnTo>
                  <a:lnTo>
                    <a:pt x="4120" y="0"/>
                  </a:lnTo>
                  <a:lnTo>
                    <a:pt x="1" y="251"/>
                  </a:lnTo>
                  <a:close/>
                </a:path>
              </a:pathLst>
            </a:custGeom>
            <a:solidFill>
              <a:srgbClr val="D8D8D8"/>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7" name="Freeform 7"/>
            <p:cNvSpPr>
              <a:spLocks/>
            </p:cNvSpPr>
            <p:nvPr/>
          </p:nvSpPr>
          <p:spPr bwMode="auto">
            <a:xfrm>
              <a:off x="4104" y="3399"/>
              <a:ext cx="3985" cy="4236"/>
            </a:xfrm>
            <a:custGeom>
              <a:avLst/>
              <a:gdLst/>
              <a:ahLst/>
              <a:cxnLst>
                <a:cxn ang="0">
                  <a:pos x="0" y="0"/>
                </a:cxn>
                <a:cxn ang="0">
                  <a:pos x="0" y="4236"/>
                </a:cxn>
                <a:cxn ang="0">
                  <a:pos x="3985" y="3349"/>
                </a:cxn>
                <a:cxn ang="0">
                  <a:pos x="3985" y="921"/>
                </a:cxn>
                <a:cxn ang="0">
                  <a:pos x="0" y="0"/>
                </a:cxn>
              </a:cxnLst>
              <a:rect l="0" t="0" r="r" b="b"/>
              <a:pathLst>
                <a:path w="3985" h="4236">
                  <a:moveTo>
                    <a:pt x="0" y="0"/>
                  </a:moveTo>
                  <a:lnTo>
                    <a:pt x="0" y="4236"/>
                  </a:lnTo>
                  <a:lnTo>
                    <a:pt x="3985" y="3349"/>
                  </a:lnTo>
                  <a:lnTo>
                    <a:pt x="3985" y="921"/>
                  </a:lnTo>
                  <a:lnTo>
                    <a:pt x="0" y="0"/>
                  </a:lnTo>
                  <a:close/>
                </a:path>
              </a:pathLst>
            </a:custGeom>
            <a:solidFill>
              <a:srgbClr val="BFBFB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 name="Freeform 8"/>
            <p:cNvSpPr>
              <a:spLocks/>
            </p:cNvSpPr>
            <p:nvPr/>
          </p:nvSpPr>
          <p:spPr bwMode="auto">
            <a:xfrm>
              <a:off x="18" y="3399"/>
              <a:ext cx="4086" cy="4253"/>
            </a:xfrm>
            <a:custGeom>
              <a:avLst/>
              <a:gdLst/>
              <a:ahLst/>
              <a:cxnLst>
                <a:cxn ang="0">
                  <a:pos x="4086" y="0"/>
                </a:cxn>
                <a:cxn ang="0">
                  <a:pos x="4084" y="4253"/>
                </a:cxn>
                <a:cxn ang="0">
                  <a:pos x="0" y="3198"/>
                </a:cxn>
                <a:cxn ang="0">
                  <a:pos x="0" y="1072"/>
                </a:cxn>
                <a:cxn ang="0">
                  <a:pos x="4086" y="0"/>
                </a:cxn>
              </a:cxnLst>
              <a:rect l="0" t="0" r="r" b="b"/>
              <a:pathLst>
                <a:path w="4086" h="4253">
                  <a:moveTo>
                    <a:pt x="4086" y="0"/>
                  </a:moveTo>
                  <a:lnTo>
                    <a:pt x="4084" y="4253"/>
                  </a:lnTo>
                  <a:lnTo>
                    <a:pt x="0" y="3198"/>
                  </a:lnTo>
                  <a:lnTo>
                    <a:pt x="0" y="1072"/>
                  </a:lnTo>
                  <a:lnTo>
                    <a:pt x="4086" y="0"/>
                  </a:lnTo>
                  <a:close/>
                </a:path>
              </a:pathLst>
            </a:custGeom>
            <a:solidFill>
              <a:srgbClr val="D8D8D8"/>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9" name="Freeform 9"/>
            <p:cNvSpPr>
              <a:spLocks/>
            </p:cNvSpPr>
            <p:nvPr/>
          </p:nvSpPr>
          <p:spPr bwMode="auto">
            <a:xfrm>
              <a:off x="17" y="3617"/>
              <a:ext cx="2076" cy="3851"/>
            </a:xfrm>
            <a:custGeom>
              <a:avLst/>
              <a:gdLst/>
              <a:ahLst/>
              <a:cxnLst>
                <a:cxn ang="0">
                  <a:pos x="0" y="921"/>
                </a:cxn>
                <a:cxn ang="0">
                  <a:pos x="2060" y="0"/>
                </a:cxn>
                <a:cxn ang="0">
                  <a:pos x="2076" y="3851"/>
                </a:cxn>
                <a:cxn ang="0">
                  <a:pos x="0" y="2981"/>
                </a:cxn>
                <a:cxn ang="0">
                  <a:pos x="0" y="921"/>
                </a:cxn>
              </a:cxnLst>
              <a:rect l="0" t="0" r="r" b="b"/>
              <a:pathLst>
                <a:path w="2076" h="3851">
                  <a:moveTo>
                    <a:pt x="0" y="921"/>
                  </a:moveTo>
                  <a:lnTo>
                    <a:pt x="2060" y="0"/>
                  </a:lnTo>
                  <a:lnTo>
                    <a:pt x="2076" y="3851"/>
                  </a:lnTo>
                  <a:lnTo>
                    <a:pt x="0" y="2981"/>
                  </a:lnTo>
                  <a:lnTo>
                    <a:pt x="0" y="921"/>
                  </a:lnTo>
                  <a:close/>
                </a:path>
              </a:pathLst>
            </a:custGeom>
            <a:solidFill>
              <a:srgbClr val="D3DFEE">
                <a:alpha val="7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10"/>
            <p:cNvSpPr>
              <a:spLocks/>
            </p:cNvSpPr>
            <p:nvPr/>
          </p:nvSpPr>
          <p:spPr bwMode="auto">
            <a:xfrm>
              <a:off x="2077" y="3617"/>
              <a:ext cx="6011" cy="3835"/>
            </a:xfrm>
            <a:custGeom>
              <a:avLst/>
              <a:gdLst/>
              <a:ahLst/>
              <a:cxnLst>
                <a:cxn ang="0">
                  <a:pos x="0" y="0"/>
                </a:cxn>
                <a:cxn ang="0">
                  <a:pos x="17" y="3835"/>
                </a:cxn>
                <a:cxn ang="0">
                  <a:pos x="6011" y="2629"/>
                </a:cxn>
                <a:cxn ang="0">
                  <a:pos x="6011" y="1239"/>
                </a:cxn>
                <a:cxn ang="0">
                  <a:pos x="0" y="0"/>
                </a:cxn>
              </a:cxnLst>
              <a:rect l="0" t="0" r="r" b="b"/>
              <a:pathLst>
                <a:path w="6011" h="3835">
                  <a:moveTo>
                    <a:pt x="0" y="0"/>
                  </a:moveTo>
                  <a:lnTo>
                    <a:pt x="17" y="3835"/>
                  </a:lnTo>
                  <a:lnTo>
                    <a:pt x="6011" y="2629"/>
                  </a:lnTo>
                  <a:lnTo>
                    <a:pt x="6011" y="1239"/>
                  </a:lnTo>
                  <a:lnTo>
                    <a:pt x="0" y="0"/>
                  </a:lnTo>
                  <a:close/>
                </a:path>
              </a:pathLst>
            </a:custGeom>
            <a:solidFill>
              <a:srgbClr val="A7BFDE">
                <a:alpha val="7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11"/>
            <p:cNvSpPr>
              <a:spLocks/>
            </p:cNvSpPr>
            <p:nvPr/>
          </p:nvSpPr>
          <p:spPr bwMode="auto">
            <a:xfrm>
              <a:off x="8088" y="3835"/>
              <a:ext cx="4102" cy="3432"/>
            </a:xfrm>
            <a:custGeom>
              <a:avLst/>
              <a:gdLst/>
              <a:ahLst/>
              <a:cxnLst>
                <a:cxn ang="0">
                  <a:pos x="0" y="1038"/>
                </a:cxn>
                <a:cxn ang="0">
                  <a:pos x="0" y="2411"/>
                </a:cxn>
                <a:cxn ang="0">
                  <a:pos x="4102" y="3432"/>
                </a:cxn>
                <a:cxn ang="0">
                  <a:pos x="4102" y="0"/>
                </a:cxn>
                <a:cxn ang="0">
                  <a:pos x="0" y="1038"/>
                </a:cxn>
              </a:cxnLst>
              <a:rect l="0" t="0" r="r" b="b"/>
              <a:pathLst>
                <a:path w="4102" h="3432">
                  <a:moveTo>
                    <a:pt x="0" y="1038"/>
                  </a:moveTo>
                  <a:lnTo>
                    <a:pt x="0" y="2411"/>
                  </a:lnTo>
                  <a:lnTo>
                    <a:pt x="4102" y="3432"/>
                  </a:lnTo>
                  <a:lnTo>
                    <a:pt x="4102" y="0"/>
                  </a:lnTo>
                  <a:lnTo>
                    <a:pt x="0" y="1038"/>
                  </a:lnTo>
                  <a:close/>
                </a:path>
              </a:pathLst>
            </a:custGeom>
            <a:solidFill>
              <a:srgbClr val="D3DFEE">
                <a:alpha val="7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title"/>
          </p:nvPr>
        </p:nvSpPr>
        <p:spPr>
          <a:xfrm>
            <a:off x="571472" y="428604"/>
            <a:ext cx="7443782" cy="785818"/>
          </a:xfrm>
        </p:spPr>
        <p:txBody>
          <a:bodyPr>
            <a:normAutofit/>
          </a:bodyPr>
          <a:lstStyle/>
          <a:p>
            <a:r>
              <a:rPr lang="en-CA" sz="3600" dirty="0" smtClean="0"/>
              <a:t>Thank You!</a:t>
            </a:r>
            <a:endParaRPr lang="en-US" sz="3600" dirty="0"/>
          </a:p>
        </p:txBody>
      </p:sp>
      <p:sp>
        <p:nvSpPr>
          <p:cNvPr id="3" name="Content Placeholder 2"/>
          <p:cNvSpPr>
            <a:spLocks noGrp="1"/>
          </p:cNvSpPr>
          <p:nvPr>
            <p:ph idx="1"/>
          </p:nvPr>
        </p:nvSpPr>
        <p:spPr>
          <a:xfrm>
            <a:off x="428596" y="1785926"/>
            <a:ext cx="8229600" cy="4525963"/>
          </a:xfrm>
        </p:spPr>
        <p:txBody>
          <a:bodyPr>
            <a:normAutofit/>
          </a:bodyPr>
          <a:lstStyle/>
          <a:p>
            <a:r>
              <a:rPr lang="en-CA" dirty="0" smtClean="0"/>
              <a:t>Questions?</a:t>
            </a:r>
          </a:p>
          <a:p>
            <a:r>
              <a:rPr lang="en-CA" dirty="0" smtClean="0"/>
              <a:t>The full report is available upon request</a:t>
            </a:r>
          </a:p>
          <a:p>
            <a:pPr>
              <a:buNone/>
            </a:pPr>
            <a:endParaRPr lang="en-CA" sz="4400" dirty="0" smtClean="0"/>
          </a:p>
          <a:p>
            <a:pPr>
              <a:buNone/>
            </a:pPr>
            <a:r>
              <a:rPr lang="en-CA" sz="4400" dirty="0" smtClean="0"/>
              <a:t>Institutional Planning &amp; Analysis:</a:t>
            </a:r>
          </a:p>
          <a:p>
            <a:pPr>
              <a:buNone/>
            </a:pPr>
            <a:r>
              <a:rPr lang="en-CA" sz="2800" dirty="0" smtClean="0"/>
              <a:t>Stephanie Westendorp</a:t>
            </a:r>
          </a:p>
          <a:p>
            <a:pPr>
              <a:buNone/>
            </a:pPr>
            <a:r>
              <a:rPr lang="en-CA" sz="2800" dirty="0" smtClean="0"/>
              <a:t>Matt Kennedy</a:t>
            </a:r>
          </a:p>
          <a:p>
            <a:pPr>
              <a:buNone/>
            </a:pPr>
            <a:r>
              <a:rPr lang="en-CA" sz="2800" dirty="0" smtClean="0"/>
              <a:t>Dorys Crespin-Mueller</a:t>
            </a:r>
            <a:endParaRPr lang="en-US" sz="2800" dirty="0"/>
          </a:p>
        </p:txBody>
      </p:sp>
      <p:pic>
        <p:nvPicPr>
          <p:cNvPr id="15" name="Picture 14" descr="H:\A New Filing Structure\Administration\Office\Logos\IPA_H1TRU.png"/>
          <p:cNvPicPr/>
          <p:nvPr/>
        </p:nvPicPr>
        <p:blipFill>
          <a:blip r:embed="rId3" cstate="print"/>
          <a:srcRect l="4503" t="15179" r="4878" b="15178"/>
          <a:stretch>
            <a:fillRect/>
          </a:stretch>
        </p:blipFill>
        <p:spPr bwMode="auto">
          <a:xfrm>
            <a:off x="4860032" y="4869160"/>
            <a:ext cx="3929496" cy="872836"/>
          </a:xfrm>
          <a:prstGeom prst="rect">
            <a:avLst/>
          </a:prstGeom>
          <a:noFill/>
          <a:ln w="9525">
            <a:noFill/>
            <a:miter lim="800000"/>
            <a:headEnd/>
            <a:tailEnd/>
          </a:ln>
        </p:spPr>
      </p:pic>
    </p:spTree>
  </p:cSld>
  <p:clrMapOvr>
    <a:masterClrMapping/>
  </p:clrMapOvr>
  <p:transition>
    <p:push/>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69072"/>
          </a:xfrm>
        </p:spPr>
        <p:txBody>
          <a:bodyPr>
            <a:normAutofit/>
          </a:bodyPr>
          <a:lstStyle/>
          <a:p>
            <a:pPr algn="l">
              <a:lnSpc>
                <a:spcPct val="150000"/>
              </a:lnSpc>
              <a:spcBef>
                <a:spcPts val="600"/>
              </a:spcBef>
              <a:spcAft>
                <a:spcPts val="600"/>
              </a:spcAft>
            </a:pPr>
            <a:r>
              <a:rPr lang="en-US" sz="4800" i="1" dirty="0" smtClean="0"/>
              <a:t>How well do we: </a:t>
            </a:r>
            <a:br>
              <a:rPr lang="en-US" sz="4800" i="1" dirty="0" smtClean="0"/>
            </a:br>
            <a:r>
              <a:rPr lang="en-US" sz="4800" i="1" dirty="0" smtClean="0"/>
              <a:t>	</a:t>
            </a:r>
            <a:r>
              <a:rPr lang="en-US" sz="4000" i="1" dirty="0" smtClean="0"/>
              <a:t>1) utilize our classroom space?</a:t>
            </a:r>
            <a:r>
              <a:rPr lang="en-US" sz="4800" i="1" dirty="0" smtClean="0"/>
              <a:t/>
            </a:r>
            <a:br>
              <a:rPr lang="en-US" sz="4800" i="1" dirty="0" smtClean="0"/>
            </a:br>
            <a:r>
              <a:rPr lang="en-US" sz="4800" i="1" dirty="0" smtClean="0"/>
              <a:t>	</a:t>
            </a:r>
            <a:r>
              <a:rPr lang="en-US" sz="4000" i="1" dirty="0" smtClean="0"/>
              <a:t>2) utilize the seats within those 	classrooms?</a:t>
            </a:r>
            <a:endParaRPr lang="en-US" sz="4000" i="1" dirty="0"/>
          </a:p>
        </p:txBody>
      </p:sp>
      <p:grpSp>
        <p:nvGrpSpPr>
          <p:cNvPr id="1033" name="Group 9"/>
          <p:cNvGrpSpPr>
            <a:grpSpLocks noChangeAspect="1"/>
          </p:cNvGrpSpPr>
          <p:nvPr/>
        </p:nvGrpSpPr>
        <p:grpSpPr bwMode="auto">
          <a:xfrm>
            <a:off x="7143768" y="357166"/>
            <a:ext cx="1071563" cy="1266825"/>
            <a:chOff x="180" y="135"/>
            <a:chExt cx="675" cy="798"/>
          </a:xfrm>
        </p:grpSpPr>
        <p:sp>
          <p:nvSpPr>
            <p:cNvPr id="1032" name="AutoShape 8"/>
            <p:cNvSpPr>
              <a:spLocks noChangeAspect="1" noChangeArrowheads="1" noTextEdit="1"/>
            </p:cNvSpPr>
            <p:nvPr/>
          </p:nvSpPr>
          <p:spPr bwMode="auto">
            <a:xfrm>
              <a:off x="180" y="135"/>
              <a:ext cx="675" cy="79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034" name="Rectangle 10"/>
            <p:cNvSpPr>
              <a:spLocks noChangeArrowheads="1"/>
            </p:cNvSpPr>
            <p:nvPr/>
          </p:nvSpPr>
          <p:spPr bwMode="auto">
            <a:xfrm>
              <a:off x="312" y="717"/>
              <a:ext cx="279" cy="216"/>
            </a:xfrm>
            <a:prstGeom prst="rect">
              <a:avLst/>
            </a:prstGeom>
            <a:solidFill>
              <a:schemeClr val="tx2">
                <a:lumMod val="60000"/>
                <a:lumOff val="40000"/>
              </a:schemeClr>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solidFill>
                  <a:schemeClr val="tx2">
                    <a:lumMod val="60000"/>
                    <a:lumOff val="40000"/>
                  </a:schemeClr>
                </a:solidFill>
              </a:endParaRPr>
            </a:p>
          </p:txBody>
        </p:sp>
        <p:sp>
          <p:nvSpPr>
            <p:cNvPr id="1035" name="Freeform 11"/>
            <p:cNvSpPr>
              <a:spLocks/>
            </p:cNvSpPr>
            <p:nvPr/>
          </p:nvSpPr>
          <p:spPr bwMode="auto">
            <a:xfrm>
              <a:off x="260" y="253"/>
              <a:ext cx="395" cy="261"/>
            </a:xfrm>
            <a:custGeom>
              <a:avLst/>
              <a:gdLst/>
              <a:ahLst/>
              <a:cxnLst>
                <a:cxn ang="0">
                  <a:pos x="2" y="167"/>
                </a:cxn>
                <a:cxn ang="0">
                  <a:pos x="2" y="140"/>
                </a:cxn>
                <a:cxn ang="0">
                  <a:pos x="9" y="115"/>
                </a:cxn>
                <a:cxn ang="0">
                  <a:pos x="23" y="91"/>
                </a:cxn>
                <a:cxn ang="0">
                  <a:pos x="44" y="68"/>
                </a:cxn>
                <a:cxn ang="0">
                  <a:pos x="69" y="47"/>
                </a:cxn>
                <a:cxn ang="0">
                  <a:pos x="102" y="30"/>
                </a:cxn>
                <a:cxn ang="0">
                  <a:pos x="137" y="16"/>
                </a:cxn>
                <a:cxn ang="0">
                  <a:pos x="175" y="6"/>
                </a:cxn>
                <a:cxn ang="0">
                  <a:pos x="196" y="3"/>
                </a:cxn>
                <a:cxn ang="0">
                  <a:pos x="234" y="0"/>
                </a:cxn>
                <a:cxn ang="0">
                  <a:pos x="271" y="5"/>
                </a:cxn>
                <a:cxn ang="0">
                  <a:pos x="305" y="12"/>
                </a:cxn>
                <a:cxn ang="0">
                  <a:pos x="334" y="24"/>
                </a:cxn>
                <a:cxn ang="0">
                  <a:pos x="360" y="40"/>
                </a:cxn>
                <a:cxn ang="0">
                  <a:pos x="378" y="60"/>
                </a:cxn>
                <a:cxn ang="0">
                  <a:pos x="391" y="82"/>
                </a:cxn>
                <a:cxn ang="0">
                  <a:pos x="393" y="95"/>
                </a:cxn>
                <a:cxn ang="0">
                  <a:pos x="393" y="122"/>
                </a:cxn>
                <a:cxn ang="0">
                  <a:pos x="386" y="147"/>
                </a:cxn>
                <a:cxn ang="0">
                  <a:pos x="372" y="171"/>
                </a:cxn>
                <a:cxn ang="0">
                  <a:pos x="353" y="194"/>
                </a:cxn>
                <a:cxn ang="0">
                  <a:pos x="326" y="215"/>
                </a:cxn>
                <a:cxn ang="0">
                  <a:pos x="295" y="232"/>
                </a:cxn>
                <a:cxn ang="0">
                  <a:pos x="260" y="246"/>
                </a:cxn>
                <a:cxn ang="0">
                  <a:pos x="220" y="256"/>
                </a:cxn>
                <a:cxn ang="0">
                  <a:pos x="200" y="258"/>
                </a:cxn>
                <a:cxn ang="0">
                  <a:pos x="161" y="261"/>
                </a:cxn>
                <a:cxn ang="0">
                  <a:pos x="124" y="257"/>
                </a:cxn>
                <a:cxn ang="0">
                  <a:pos x="91" y="250"/>
                </a:cxn>
                <a:cxn ang="0">
                  <a:pos x="61" y="237"/>
                </a:cxn>
                <a:cxn ang="0">
                  <a:pos x="37" y="222"/>
                </a:cxn>
                <a:cxn ang="0">
                  <a:pos x="17" y="202"/>
                </a:cxn>
                <a:cxn ang="0">
                  <a:pos x="6" y="179"/>
                </a:cxn>
                <a:cxn ang="0">
                  <a:pos x="2" y="167"/>
                </a:cxn>
              </a:cxnLst>
              <a:rect l="0" t="0" r="r" b="b"/>
              <a:pathLst>
                <a:path w="395" h="261">
                  <a:moveTo>
                    <a:pt x="2" y="167"/>
                  </a:moveTo>
                  <a:lnTo>
                    <a:pt x="2" y="167"/>
                  </a:lnTo>
                  <a:lnTo>
                    <a:pt x="0" y="154"/>
                  </a:lnTo>
                  <a:lnTo>
                    <a:pt x="2" y="140"/>
                  </a:lnTo>
                  <a:lnTo>
                    <a:pt x="5" y="127"/>
                  </a:lnTo>
                  <a:lnTo>
                    <a:pt x="9" y="115"/>
                  </a:lnTo>
                  <a:lnTo>
                    <a:pt x="16" y="102"/>
                  </a:lnTo>
                  <a:lnTo>
                    <a:pt x="23" y="91"/>
                  </a:lnTo>
                  <a:lnTo>
                    <a:pt x="33" y="79"/>
                  </a:lnTo>
                  <a:lnTo>
                    <a:pt x="44" y="68"/>
                  </a:lnTo>
                  <a:lnTo>
                    <a:pt x="57" y="57"/>
                  </a:lnTo>
                  <a:lnTo>
                    <a:pt x="69" y="47"/>
                  </a:lnTo>
                  <a:lnTo>
                    <a:pt x="85" y="38"/>
                  </a:lnTo>
                  <a:lnTo>
                    <a:pt x="102" y="30"/>
                  </a:lnTo>
                  <a:lnTo>
                    <a:pt x="119" y="22"/>
                  </a:lnTo>
                  <a:lnTo>
                    <a:pt x="137" y="16"/>
                  </a:lnTo>
                  <a:lnTo>
                    <a:pt x="155" y="10"/>
                  </a:lnTo>
                  <a:lnTo>
                    <a:pt x="175" y="6"/>
                  </a:lnTo>
                  <a:lnTo>
                    <a:pt x="175" y="6"/>
                  </a:lnTo>
                  <a:lnTo>
                    <a:pt x="196" y="3"/>
                  </a:lnTo>
                  <a:lnTo>
                    <a:pt x="216" y="2"/>
                  </a:lnTo>
                  <a:lnTo>
                    <a:pt x="234" y="0"/>
                  </a:lnTo>
                  <a:lnTo>
                    <a:pt x="254" y="2"/>
                  </a:lnTo>
                  <a:lnTo>
                    <a:pt x="271" y="5"/>
                  </a:lnTo>
                  <a:lnTo>
                    <a:pt x="289" y="7"/>
                  </a:lnTo>
                  <a:lnTo>
                    <a:pt x="305" y="12"/>
                  </a:lnTo>
                  <a:lnTo>
                    <a:pt x="320" y="17"/>
                  </a:lnTo>
                  <a:lnTo>
                    <a:pt x="334" y="24"/>
                  </a:lnTo>
                  <a:lnTo>
                    <a:pt x="347" y="31"/>
                  </a:lnTo>
                  <a:lnTo>
                    <a:pt x="360" y="40"/>
                  </a:lnTo>
                  <a:lnTo>
                    <a:pt x="370" y="50"/>
                  </a:lnTo>
                  <a:lnTo>
                    <a:pt x="378" y="60"/>
                  </a:lnTo>
                  <a:lnTo>
                    <a:pt x="385" y="71"/>
                  </a:lnTo>
                  <a:lnTo>
                    <a:pt x="391" y="82"/>
                  </a:lnTo>
                  <a:lnTo>
                    <a:pt x="393" y="95"/>
                  </a:lnTo>
                  <a:lnTo>
                    <a:pt x="393" y="95"/>
                  </a:lnTo>
                  <a:lnTo>
                    <a:pt x="395" y="108"/>
                  </a:lnTo>
                  <a:lnTo>
                    <a:pt x="393" y="122"/>
                  </a:lnTo>
                  <a:lnTo>
                    <a:pt x="391" y="134"/>
                  </a:lnTo>
                  <a:lnTo>
                    <a:pt x="386" y="147"/>
                  </a:lnTo>
                  <a:lnTo>
                    <a:pt x="381" y="160"/>
                  </a:lnTo>
                  <a:lnTo>
                    <a:pt x="372" y="171"/>
                  </a:lnTo>
                  <a:lnTo>
                    <a:pt x="362" y="182"/>
                  </a:lnTo>
                  <a:lnTo>
                    <a:pt x="353" y="194"/>
                  </a:lnTo>
                  <a:lnTo>
                    <a:pt x="340" y="205"/>
                  </a:lnTo>
                  <a:lnTo>
                    <a:pt x="326" y="215"/>
                  </a:lnTo>
                  <a:lnTo>
                    <a:pt x="310" y="223"/>
                  </a:lnTo>
                  <a:lnTo>
                    <a:pt x="295" y="232"/>
                  </a:lnTo>
                  <a:lnTo>
                    <a:pt x="278" y="240"/>
                  </a:lnTo>
                  <a:lnTo>
                    <a:pt x="260" y="246"/>
                  </a:lnTo>
                  <a:lnTo>
                    <a:pt x="240" y="251"/>
                  </a:lnTo>
                  <a:lnTo>
                    <a:pt x="220" y="256"/>
                  </a:lnTo>
                  <a:lnTo>
                    <a:pt x="220" y="256"/>
                  </a:lnTo>
                  <a:lnTo>
                    <a:pt x="200" y="258"/>
                  </a:lnTo>
                  <a:lnTo>
                    <a:pt x="181" y="260"/>
                  </a:lnTo>
                  <a:lnTo>
                    <a:pt x="161" y="261"/>
                  </a:lnTo>
                  <a:lnTo>
                    <a:pt x="143" y="260"/>
                  </a:lnTo>
                  <a:lnTo>
                    <a:pt x="124" y="257"/>
                  </a:lnTo>
                  <a:lnTo>
                    <a:pt x="107" y="254"/>
                  </a:lnTo>
                  <a:lnTo>
                    <a:pt x="91" y="250"/>
                  </a:lnTo>
                  <a:lnTo>
                    <a:pt x="75" y="244"/>
                  </a:lnTo>
                  <a:lnTo>
                    <a:pt x="61" y="237"/>
                  </a:lnTo>
                  <a:lnTo>
                    <a:pt x="48" y="230"/>
                  </a:lnTo>
                  <a:lnTo>
                    <a:pt x="37" y="222"/>
                  </a:lnTo>
                  <a:lnTo>
                    <a:pt x="26" y="212"/>
                  </a:lnTo>
                  <a:lnTo>
                    <a:pt x="17" y="202"/>
                  </a:lnTo>
                  <a:lnTo>
                    <a:pt x="10" y="191"/>
                  </a:lnTo>
                  <a:lnTo>
                    <a:pt x="6" y="179"/>
                  </a:lnTo>
                  <a:lnTo>
                    <a:pt x="2" y="167"/>
                  </a:lnTo>
                  <a:lnTo>
                    <a:pt x="2" y="167"/>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36" name="Freeform 12"/>
            <p:cNvSpPr>
              <a:spLocks/>
            </p:cNvSpPr>
            <p:nvPr/>
          </p:nvSpPr>
          <p:spPr bwMode="auto">
            <a:xfrm>
              <a:off x="415" y="315"/>
              <a:ext cx="67" cy="82"/>
            </a:xfrm>
            <a:custGeom>
              <a:avLst/>
              <a:gdLst/>
              <a:ahLst/>
              <a:cxnLst>
                <a:cxn ang="0">
                  <a:pos x="26" y="79"/>
                </a:cxn>
                <a:cxn ang="0">
                  <a:pos x="26" y="79"/>
                </a:cxn>
                <a:cxn ang="0">
                  <a:pos x="43" y="77"/>
                </a:cxn>
                <a:cxn ang="0">
                  <a:pos x="58" y="77"/>
                </a:cxn>
                <a:cxn ang="0">
                  <a:pos x="58" y="77"/>
                </a:cxn>
                <a:cxn ang="0">
                  <a:pos x="64" y="67"/>
                </a:cxn>
                <a:cxn ang="0">
                  <a:pos x="67" y="55"/>
                </a:cxn>
                <a:cxn ang="0">
                  <a:pos x="67" y="55"/>
                </a:cxn>
                <a:cxn ang="0">
                  <a:pos x="67" y="47"/>
                </a:cxn>
                <a:cxn ang="0">
                  <a:pos x="67" y="39"/>
                </a:cxn>
                <a:cxn ang="0">
                  <a:pos x="65" y="30"/>
                </a:cxn>
                <a:cxn ang="0">
                  <a:pos x="61" y="22"/>
                </a:cxn>
                <a:cxn ang="0">
                  <a:pos x="58" y="15"/>
                </a:cxn>
                <a:cxn ang="0">
                  <a:pos x="52" y="9"/>
                </a:cxn>
                <a:cxn ang="0">
                  <a:pos x="47" y="5"/>
                </a:cxn>
                <a:cxn ang="0">
                  <a:pos x="40" y="2"/>
                </a:cxn>
                <a:cxn ang="0">
                  <a:pos x="40" y="2"/>
                </a:cxn>
                <a:cxn ang="0">
                  <a:pos x="34" y="0"/>
                </a:cxn>
                <a:cxn ang="0">
                  <a:pos x="27" y="2"/>
                </a:cxn>
                <a:cxn ang="0">
                  <a:pos x="21" y="5"/>
                </a:cxn>
                <a:cxn ang="0">
                  <a:pos x="14" y="9"/>
                </a:cxn>
                <a:cxn ang="0">
                  <a:pos x="10" y="13"/>
                </a:cxn>
                <a:cxn ang="0">
                  <a:pos x="6" y="20"/>
                </a:cxn>
                <a:cxn ang="0">
                  <a:pos x="3" y="29"/>
                </a:cxn>
                <a:cxn ang="0">
                  <a:pos x="0" y="37"/>
                </a:cxn>
                <a:cxn ang="0">
                  <a:pos x="0" y="37"/>
                </a:cxn>
                <a:cxn ang="0">
                  <a:pos x="0" y="50"/>
                </a:cxn>
                <a:cxn ang="0">
                  <a:pos x="2" y="63"/>
                </a:cxn>
                <a:cxn ang="0">
                  <a:pos x="6" y="72"/>
                </a:cxn>
                <a:cxn ang="0">
                  <a:pos x="13" y="82"/>
                </a:cxn>
                <a:cxn ang="0">
                  <a:pos x="13" y="82"/>
                </a:cxn>
                <a:cxn ang="0">
                  <a:pos x="26" y="79"/>
                </a:cxn>
                <a:cxn ang="0">
                  <a:pos x="26" y="79"/>
                </a:cxn>
              </a:cxnLst>
              <a:rect l="0" t="0" r="r" b="b"/>
              <a:pathLst>
                <a:path w="67" h="82">
                  <a:moveTo>
                    <a:pt x="26" y="79"/>
                  </a:moveTo>
                  <a:lnTo>
                    <a:pt x="26" y="79"/>
                  </a:lnTo>
                  <a:lnTo>
                    <a:pt x="43" y="77"/>
                  </a:lnTo>
                  <a:lnTo>
                    <a:pt x="58" y="77"/>
                  </a:lnTo>
                  <a:lnTo>
                    <a:pt x="58" y="77"/>
                  </a:lnTo>
                  <a:lnTo>
                    <a:pt x="64" y="67"/>
                  </a:lnTo>
                  <a:lnTo>
                    <a:pt x="67" y="55"/>
                  </a:lnTo>
                  <a:lnTo>
                    <a:pt x="67" y="55"/>
                  </a:lnTo>
                  <a:lnTo>
                    <a:pt x="67" y="47"/>
                  </a:lnTo>
                  <a:lnTo>
                    <a:pt x="67" y="39"/>
                  </a:lnTo>
                  <a:lnTo>
                    <a:pt x="65" y="30"/>
                  </a:lnTo>
                  <a:lnTo>
                    <a:pt x="61" y="22"/>
                  </a:lnTo>
                  <a:lnTo>
                    <a:pt x="58" y="15"/>
                  </a:lnTo>
                  <a:lnTo>
                    <a:pt x="52" y="9"/>
                  </a:lnTo>
                  <a:lnTo>
                    <a:pt x="47" y="5"/>
                  </a:lnTo>
                  <a:lnTo>
                    <a:pt x="40" y="2"/>
                  </a:lnTo>
                  <a:lnTo>
                    <a:pt x="40" y="2"/>
                  </a:lnTo>
                  <a:lnTo>
                    <a:pt x="34" y="0"/>
                  </a:lnTo>
                  <a:lnTo>
                    <a:pt x="27" y="2"/>
                  </a:lnTo>
                  <a:lnTo>
                    <a:pt x="21" y="5"/>
                  </a:lnTo>
                  <a:lnTo>
                    <a:pt x="14" y="9"/>
                  </a:lnTo>
                  <a:lnTo>
                    <a:pt x="10" y="13"/>
                  </a:lnTo>
                  <a:lnTo>
                    <a:pt x="6" y="20"/>
                  </a:lnTo>
                  <a:lnTo>
                    <a:pt x="3" y="29"/>
                  </a:lnTo>
                  <a:lnTo>
                    <a:pt x="0" y="37"/>
                  </a:lnTo>
                  <a:lnTo>
                    <a:pt x="0" y="37"/>
                  </a:lnTo>
                  <a:lnTo>
                    <a:pt x="0" y="50"/>
                  </a:lnTo>
                  <a:lnTo>
                    <a:pt x="2" y="63"/>
                  </a:lnTo>
                  <a:lnTo>
                    <a:pt x="6" y="72"/>
                  </a:lnTo>
                  <a:lnTo>
                    <a:pt x="13" y="82"/>
                  </a:lnTo>
                  <a:lnTo>
                    <a:pt x="13" y="82"/>
                  </a:lnTo>
                  <a:lnTo>
                    <a:pt x="26" y="79"/>
                  </a:lnTo>
                  <a:lnTo>
                    <a:pt x="26" y="79"/>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37" name="Freeform 13"/>
            <p:cNvSpPr>
              <a:spLocks/>
            </p:cNvSpPr>
            <p:nvPr/>
          </p:nvSpPr>
          <p:spPr bwMode="auto">
            <a:xfrm>
              <a:off x="428" y="313"/>
              <a:ext cx="28" cy="50"/>
            </a:xfrm>
            <a:custGeom>
              <a:avLst/>
              <a:gdLst/>
              <a:ahLst/>
              <a:cxnLst>
                <a:cxn ang="0">
                  <a:pos x="0" y="28"/>
                </a:cxn>
                <a:cxn ang="0">
                  <a:pos x="0" y="28"/>
                </a:cxn>
                <a:cxn ang="0">
                  <a:pos x="0" y="18"/>
                </a:cxn>
                <a:cxn ang="0">
                  <a:pos x="1" y="10"/>
                </a:cxn>
                <a:cxn ang="0">
                  <a:pos x="4" y="2"/>
                </a:cxn>
                <a:cxn ang="0">
                  <a:pos x="7" y="1"/>
                </a:cxn>
                <a:cxn ang="0">
                  <a:pos x="10" y="0"/>
                </a:cxn>
                <a:cxn ang="0">
                  <a:pos x="10" y="0"/>
                </a:cxn>
                <a:cxn ang="0">
                  <a:pos x="13" y="0"/>
                </a:cxn>
                <a:cxn ang="0">
                  <a:pos x="16" y="1"/>
                </a:cxn>
                <a:cxn ang="0">
                  <a:pos x="20" y="5"/>
                </a:cxn>
                <a:cxn ang="0">
                  <a:pos x="24" y="12"/>
                </a:cxn>
                <a:cxn ang="0">
                  <a:pos x="27" y="22"/>
                </a:cxn>
                <a:cxn ang="0">
                  <a:pos x="27" y="22"/>
                </a:cxn>
                <a:cxn ang="0">
                  <a:pos x="28" y="32"/>
                </a:cxn>
                <a:cxn ang="0">
                  <a:pos x="27" y="41"/>
                </a:cxn>
                <a:cxn ang="0">
                  <a:pos x="23" y="46"/>
                </a:cxn>
                <a:cxn ang="0">
                  <a:pos x="21" y="49"/>
                </a:cxn>
                <a:cxn ang="0">
                  <a:pos x="18" y="50"/>
                </a:cxn>
                <a:cxn ang="0">
                  <a:pos x="18" y="50"/>
                </a:cxn>
                <a:cxn ang="0">
                  <a:pos x="16" y="50"/>
                </a:cxn>
                <a:cxn ang="0">
                  <a:pos x="13" y="49"/>
                </a:cxn>
                <a:cxn ang="0">
                  <a:pos x="7" y="45"/>
                </a:cxn>
                <a:cxn ang="0">
                  <a:pos x="3" y="36"/>
                </a:cxn>
                <a:cxn ang="0">
                  <a:pos x="0" y="28"/>
                </a:cxn>
                <a:cxn ang="0">
                  <a:pos x="0" y="28"/>
                </a:cxn>
              </a:cxnLst>
              <a:rect l="0" t="0" r="r" b="b"/>
              <a:pathLst>
                <a:path w="28" h="50">
                  <a:moveTo>
                    <a:pt x="0" y="28"/>
                  </a:moveTo>
                  <a:lnTo>
                    <a:pt x="0" y="28"/>
                  </a:lnTo>
                  <a:lnTo>
                    <a:pt x="0" y="18"/>
                  </a:lnTo>
                  <a:lnTo>
                    <a:pt x="1" y="10"/>
                  </a:lnTo>
                  <a:lnTo>
                    <a:pt x="4" y="2"/>
                  </a:lnTo>
                  <a:lnTo>
                    <a:pt x="7" y="1"/>
                  </a:lnTo>
                  <a:lnTo>
                    <a:pt x="10" y="0"/>
                  </a:lnTo>
                  <a:lnTo>
                    <a:pt x="10" y="0"/>
                  </a:lnTo>
                  <a:lnTo>
                    <a:pt x="13" y="0"/>
                  </a:lnTo>
                  <a:lnTo>
                    <a:pt x="16" y="1"/>
                  </a:lnTo>
                  <a:lnTo>
                    <a:pt x="20" y="5"/>
                  </a:lnTo>
                  <a:lnTo>
                    <a:pt x="24" y="12"/>
                  </a:lnTo>
                  <a:lnTo>
                    <a:pt x="27" y="22"/>
                  </a:lnTo>
                  <a:lnTo>
                    <a:pt x="27" y="22"/>
                  </a:lnTo>
                  <a:lnTo>
                    <a:pt x="28" y="32"/>
                  </a:lnTo>
                  <a:lnTo>
                    <a:pt x="27" y="41"/>
                  </a:lnTo>
                  <a:lnTo>
                    <a:pt x="23" y="46"/>
                  </a:lnTo>
                  <a:lnTo>
                    <a:pt x="21" y="49"/>
                  </a:lnTo>
                  <a:lnTo>
                    <a:pt x="18" y="50"/>
                  </a:lnTo>
                  <a:lnTo>
                    <a:pt x="18" y="50"/>
                  </a:lnTo>
                  <a:lnTo>
                    <a:pt x="16" y="50"/>
                  </a:lnTo>
                  <a:lnTo>
                    <a:pt x="13" y="49"/>
                  </a:lnTo>
                  <a:lnTo>
                    <a:pt x="7" y="45"/>
                  </a:lnTo>
                  <a:lnTo>
                    <a:pt x="3" y="36"/>
                  </a:lnTo>
                  <a:lnTo>
                    <a:pt x="0" y="28"/>
                  </a:lnTo>
                  <a:lnTo>
                    <a:pt x="0" y="28"/>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38" name="Freeform 14"/>
            <p:cNvSpPr>
              <a:spLocks/>
            </p:cNvSpPr>
            <p:nvPr/>
          </p:nvSpPr>
          <p:spPr bwMode="auto">
            <a:xfrm>
              <a:off x="556" y="310"/>
              <a:ext cx="52" cy="63"/>
            </a:xfrm>
            <a:custGeom>
              <a:avLst/>
              <a:gdLst/>
              <a:ahLst/>
              <a:cxnLst>
                <a:cxn ang="0">
                  <a:pos x="21" y="60"/>
                </a:cxn>
                <a:cxn ang="0">
                  <a:pos x="21" y="60"/>
                </a:cxn>
                <a:cxn ang="0">
                  <a:pos x="34" y="59"/>
                </a:cxn>
                <a:cxn ang="0">
                  <a:pos x="47" y="59"/>
                </a:cxn>
                <a:cxn ang="0">
                  <a:pos x="47" y="59"/>
                </a:cxn>
                <a:cxn ang="0">
                  <a:pos x="50" y="52"/>
                </a:cxn>
                <a:cxn ang="0">
                  <a:pos x="52" y="42"/>
                </a:cxn>
                <a:cxn ang="0">
                  <a:pos x="52" y="42"/>
                </a:cxn>
                <a:cxn ang="0">
                  <a:pos x="52" y="35"/>
                </a:cxn>
                <a:cxn ang="0">
                  <a:pos x="52" y="28"/>
                </a:cxn>
                <a:cxn ang="0">
                  <a:pos x="51" y="22"/>
                </a:cxn>
                <a:cxn ang="0">
                  <a:pos x="50" y="17"/>
                </a:cxn>
                <a:cxn ang="0">
                  <a:pos x="45" y="11"/>
                </a:cxn>
                <a:cxn ang="0">
                  <a:pos x="43" y="7"/>
                </a:cxn>
                <a:cxn ang="0">
                  <a:pos x="37" y="3"/>
                </a:cxn>
                <a:cxn ang="0">
                  <a:pos x="33" y="1"/>
                </a:cxn>
                <a:cxn ang="0">
                  <a:pos x="33" y="1"/>
                </a:cxn>
                <a:cxn ang="0">
                  <a:pos x="27" y="0"/>
                </a:cxn>
                <a:cxn ang="0">
                  <a:pos x="21" y="1"/>
                </a:cxn>
                <a:cxn ang="0">
                  <a:pos x="17" y="3"/>
                </a:cxn>
                <a:cxn ang="0">
                  <a:pos x="13" y="5"/>
                </a:cxn>
                <a:cxn ang="0">
                  <a:pos x="9" y="10"/>
                </a:cxn>
                <a:cxn ang="0">
                  <a:pos x="6" y="15"/>
                </a:cxn>
                <a:cxn ang="0">
                  <a:pos x="3" y="21"/>
                </a:cxn>
                <a:cxn ang="0">
                  <a:pos x="2" y="28"/>
                </a:cxn>
                <a:cxn ang="0">
                  <a:pos x="2" y="28"/>
                </a:cxn>
                <a:cxn ang="0">
                  <a:pos x="0" y="38"/>
                </a:cxn>
                <a:cxn ang="0">
                  <a:pos x="2" y="48"/>
                </a:cxn>
                <a:cxn ang="0">
                  <a:pos x="6" y="56"/>
                </a:cxn>
                <a:cxn ang="0">
                  <a:pos x="10" y="63"/>
                </a:cxn>
                <a:cxn ang="0">
                  <a:pos x="10" y="63"/>
                </a:cxn>
                <a:cxn ang="0">
                  <a:pos x="21" y="60"/>
                </a:cxn>
                <a:cxn ang="0">
                  <a:pos x="21" y="60"/>
                </a:cxn>
              </a:cxnLst>
              <a:rect l="0" t="0" r="r" b="b"/>
              <a:pathLst>
                <a:path w="52" h="63">
                  <a:moveTo>
                    <a:pt x="21" y="60"/>
                  </a:moveTo>
                  <a:lnTo>
                    <a:pt x="21" y="60"/>
                  </a:lnTo>
                  <a:lnTo>
                    <a:pt x="34" y="59"/>
                  </a:lnTo>
                  <a:lnTo>
                    <a:pt x="47" y="59"/>
                  </a:lnTo>
                  <a:lnTo>
                    <a:pt x="47" y="59"/>
                  </a:lnTo>
                  <a:lnTo>
                    <a:pt x="50" y="52"/>
                  </a:lnTo>
                  <a:lnTo>
                    <a:pt x="52" y="42"/>
                  </a:lnTo>
                  <a:lnTo>
                    <a:pt x="52" y="42"/>
                  </a:lnTo>
                  <a:lnTo>
                    <a:pt x="52" y="35"/>
                  </a:lnTo>
                  <a:lnTo>
                    <a:pt x="52" y="28"/>
                  </a:lnTo>
                  <a:lnTo>
                    <a:pt x="51" y="22"/>
                  </a:lnTo>
                  <a:lnTo>
                    <a:pt x="50" y="17"/>
                  </a:lnTo>
                  <a:lnTo>
                    <a:pt x="45" y="11"/>
                  </a:lnTo>
                  <a:lnTo>
                    <a:pt x="43" y="7"/>
                  </a:lnTo>
                  <a:lnTo>
                    <a:pt x="37" y="3"/>
                  </a:lnTo>
                  <a:lnTo>
                    <a:pt x="33" y="1"/>
                  </a:lnTo>
                  <a:lnTo>
                    <a:pt x="33" y="1"/>
                  </a:lnTo>
                  <a:lnTo>
                    <a:pt x="27" y="0"/>
                  </a:lnTo>
                  <a:lnTo>
                    <a:pt x="21" y="1"/>
                  </a:lnTo>
                  <a:lnTo>
                    <a:pt x="17" y="3"/>
                  </a:lnTo>
                  <a:lnTo>
                    <a:pt x="13" y="5"/>
                  </a:lnTo>
                  <a:lnTo>
                    <a:pt x="9" y="10"/>
                  </a:lnTo>
                  <a:lnTo>
                    <a:pt x="6" y="15"/>
                  </a:lnTo>
                  <a:lnTo>
                    <a:pt x="3" y="21"/>
                  </a:lnTo>
                  <a:lnTo>
                    <a:pt x="2" y="28"/>
                  </a:lnTo>
                  <a:lnTo>
                    <a:pt x="2" y="28"/>
                  </a:lnTo>
                  <a:lnTo>
                    <a:pt x="0" y="38"/>
                  </a:lnTo>
                  <a:lnTo>
                    <a:pt x="2" y="48"/>
                  </a:lnTo>
                  <a:lnTo>
                    <a:pt x="6" y="56"/>
                  </a:lnTo>
                  <a:lnTo>
                    <a:pt x="10" y="63"/>
                  </a:lnTo>
                  <a:lnTo>
                    <a:pt x="10" y="63"/>
                  </a:lnTo>
                  <a:lnTo>
                    <a:pt x="21" y="60"/>
                  </a:lnTo>
                  <a:lnTo>
                    <a:pt x="21" y="6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39" name="Freeform 15"/>
            <p:cNvSpPr>
              <a:spLocks/>
            </p:cNvSpPr>
            <p:nvPr/>
          </p:nvSpPr>
          <p:spPr bwMode="auto">
            <a:xfrm>
              <a:off x="566" y="307"/>
              <a:ext cx="23" cy="39"/>
            </a:xfrm>
            <a:custGeom>
              <a:avLst/>
              <a:gdLst/>
              <a:ahLst/>
              <a:cxnLst>
                <a:cxn ang="0">
                  <a:pos x="2" y="23"/>
                </a:cxn>
                <a:cxn ang="0">
                  <a:pos x="2" y="23"/>
                </a:cxn>
                <a:cxn ang="0">
                  <a:pos x="0" y="14"/>
                </a:cxn>
                <a:cxn ang="0">
                  <a:pos x="2" y="7"/>
                </a:cxn>
                <a:cxn ang="0">
                  <a:pos x="4" y="3"/>
                </a:cxn>
                <a:cxn ang="0">
                  <a:pos x="9" y="0"/>
                </a:cxn>
                <a:cxn ang="0">
                  <a:pos x="9" y="0"/>
                </a:cxn>
                <a:cxn ang="0">
                  <a:pos x="13" y="1"/>
                </a:cxn>
                <a:cxn ang="0">
                  <a:pos x="17" y="4"/>
                </a:cxn>
                <a:cxn ang="0">
                  <a:pos x="20" y="11"/>
                </a:cxn>
                <a:cxn ang="0">
                  <a:pos x="23" y="18"/>
                </a:cxn>
                <a:cxn ang="0">
                  <a:pos x="23" y="18"/>
                </a:cxn>
                <a:cxn ang="0">
                  <a:pos x="23" y="25"/>
                </a:cxn>
                <a:cxn ang="0">
                  <a:pos x="21" y="32"/>
                </a:cxn>
                <a:cxn ang="0">
                  <a:pos x="18" y="37"/>
                </a:cxn>
                <a:cxn ang="0">
                  <a:pos x="16" y="39"/>
                </a:cxn>
                <a:cxn ang="0">
                  <a:pos x="16" y="39"/>
                </a:cxn>
                <a:cxn ang="0">
                  <a:pos x="10" y="38"/>
                </a:cxn>
                <a:cxn ang="0">
                  <a:pos x="7" y="35"/>
                </a:cxn>
                <a:cxn ang="0">
                  <a:pos x="3" y="30"/>
                </a:cxn>
                <a:cxn ang="0">
                  <a:pos x="2" y="23"/>
                </a:cxn>
                <a:cxn ang="0">
                  <a:pos x="2" y="23"/>
                </a:cxn>
              </a:cxnLst>
              <a:rect l="0" t="0" r="r" b="b"/>
              <a:pathLst>
                <a:path w="23" h="39">
                  <a:moveTo>
                    <a:pt x="2" y="23"/>
                  </a:moveTo>
                  <a:lnTo>
                    <a:pt x="2" y="23"/>
                  </a:lnTo>
                  <a:lnTo>
                    <a:pt x="0" y="14"/>
                  </a:lnTo>
                  <a:lnTo>
                    <a:pt x="2" y="7"/>
                  </a:lnTo>
                  <a:lnTo>
                    <a:pt x="4" y="3"/>
                  </a:lnTo>
                  <a:lnTo>
                    <a:pt x="9" y="0"/>
                  </a:lnTo>
                  <a:lnTo>
                    <a:pt x="9" y="0"/>
                  </a:lnTo>
                  <a:lnTo>
                    <a:pt x="13" y="1"/>
                  </a:lnTo>
                  <a:lnTo>
                    <a:pt x="17" y="4"/>
                  </a:lnTo>
                  <a:lnTo>
                    <a:pt x="20" y="11"/>
                  </a:lnTo>
                  <a:lnTo>
                    <a:pt x="23" y="18"/>
                  </a:lnTo>
                  <a:lnTo>
                    <a:pt x="23" y="18"/>
                  </a:lnTo>
                  <a:lnTo>
                    <a:pt x="23" y="25"/>
                  </a:lnTo>
                  <a:lnTo>
                    <a:pt x="21" y="32"/>
                  </a:lnTo>
                  <a:lnTo>
                    <a:pt x="18" y="37"/>
                  </a:lnTo>
                  <a:lnTo>
                    <a:pt x="16" y="39"/>
                  </a:lnTo>
                  <a:lnTo>
                    <a:pt x="16" y="39"/>
                  </a:lnTo>
                  <a:lnTo>
                    <a:pt x="10" y="38"/>
                  </a:lnTo>
                  <a:lnTo>
                    <a:pt x="7" y="35"/>
                  </a:lnTo>
                  <a:lnTo>
                    <a:pt x="3" y="30"/>
                  </a:lnTo>
                  <a:lnTo>
                    <a:pt x="2" y="23"/>
                  </a:lnTo>
                  <a:lnTo>
                    <a:pt x="2" y="23"/>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40" name="Freeform 16"/>
            <p:cNvSpPr>
              <a:spLocks/>
            </p:cNvSpPr>
            <p:nvPr/>
          </p:nvSpPr>
          <p:spPr bwMode="auto">
            <a:xfrm>
              <a:off x="315" y="480"/>
              <a:ext cx="431" cy="268"/>
            </a:xfrm>
            <a:custGeom>
              <a:avLst/>
              <a:gdLst/>
              <a:ahLst/>
              <a:cxnLst>
                <a:cxn ang="0">
                  <a:pos x="9" y="29"/>
                </a:cxn>
                <a:cxn ang="0">
                  <a:pos x="5" y="54"/>
                </a:cxn>
                <a:cxn ang="0">
                  <a:pos x="0" y="92"/>
                </a:cxn>
                <a:cxn ang="0">
                  <a:pos x="3" y="137"/>
                </a:cxn>
                <a:cxn ang="0">
                  <a:pos x="13" y="172"/>
                </a:cxn>
                <a:cxn ang="0">
                  <a:pos x="23" y="194"/>
                </a:cxn>
                <a:cxn ang="0">
                  <a:pos x="38" y="213"/>
                </a:cxn>
                <a:cxn ang="0">
                  <a:pos x="58" y="229"/>
                </a:cxn>
                <a:cxn ang="0">
                  <a:pos x="82" y="240"/>
                </a:cxn>
                <a:cxn ang="0">
                  <a:pos x="114" y="246"/>
                </a:cxn>
                <a:cxn ang="0">
                  <a:pos x="152" y="246"/>
                </a:cxn>
                <a:cxn ang="0">
                  <a:pos x="198" y="239"/>
                </a:cxn>
                <a:cxn ang="0">
                  <a:pos x="229" y="229"/>
                </a:cxn>
                <a:cxn ang="0">
                  <a:pos x="315" y="172"/>
                </a:cxn>
                <a:cxn ang="0">
                  <a:pos x="340" y="209"/>
                </a:cxn>
                <a:cxn ang="0">
                  <a:pos x="357" y="240"/>
                </a:cxn>
                <a:cxn ang="0">
                  <a:pos x="364" y="261"/>
                </a:cxn>
                <a:cxn ang="0">
                  <a:pos x="364" y="268"/>
                </a:cxn>
                <a:cxn ang="0">
                  <a:pos x="378" y="268"/>
                </a:cxn>
                <a:cxn ang="0">
                  <a:pos x="398" y="263"/>
                </a:cxn>
                <a:cxn ang="0">
                  <a:pos x="420" y="249"/>
                </a:cxn>
                <a:cxn ang="0">
                  <a:pos x="431" y="236"/>
                </a:cxn>
                <a:cxn ang="0">
                  <a:pos x="415" y="230"/>
                </a:cxn>
                <a:cxn ang="0">
                  <a:pos x="398" y="227"/>
                </a:cxn>
                <a:cxn ang="0">
                  <a:pos x="378" y="229"/>
                </a:cxn>
                <a:cxn ang="0">
                  <a:pos x="374" y="210"/>
                </a:cxn>
                <a:cxn ang="0">
                  <a:pos x="357" y="171"/>
                </a:cxn>
                <a:cxn ang="0">
                  <a:pos x="344" y="151"/>
                </a:cxn>
                <a:cxn ang="0">
                  <a:pos x="327" y="134"/>
                </a:cxn>
                <a:cxn ang="0">
                  <a:pos x="307" y="124"/>
                </a:cxn>
                <a:cxn ang="0">
                  <a:pos x="284" y="123"/>
                </a:cxn>
                <a:cxn ang="0">
                  <a:pos x="269" y="0"/>
                </a:cxn>
                <a:cxn ang="0">
                  <a:pos x="264" y="5"/>
                </a:cxn>
                <a:cxn ang="0">
                  <a:pos x="230" y="24"/>
                </a:cxn>
                <a:cxn ang="0">
                  <a:pos x="200" y="37"/>
                </a:cxn>
                <a:cxn ang="0">
                  <a:pos x="164" y="46"/>
                </a:cxn>
                <a:cxn ang="0">
                  <a:pos x="119" y="50"/>
                </a:cxn>
                <a:cxn ang="0">
                  <a:pos x="67" y="44"/>
                </a:cxn>
                <a:cxn ang="0">
                  <a:pos x="9" y="29"/>
                </a:cxn>
              </a:cxnLst>
              <a:rect l="0" t="0" r="r" b="b"/>
              <a:pathLst>
                <a:path w="431" h="268">
                  <a:moveTo>
                    <a:pt x="9" y="29"/>
                  </a:moveTo>
                  <a:lnTo>
                    <a:pt x="9" y="29"/>
                  </a:lnTo>
                  <a:lnTo>
                    <a:pt x="6" y="40"/>
                  </a:lnTo>
                  <a:lnTo>
                    <a:pt x="5" y="54"/>
                  </a:lnTo>
                  <a:lnTo>
                    <a:pt x="2" y="72"/>
                  </a:lnTo>
                  <a:lnTo>
                    <a:pt x="0" y="92"/>
                  </a:lnTo>
                  <a:lnTo>
                    <a:pt x="2" y="115"/>
                  </a:lnTo>
                  <a:lnTo>
                    <a:pt x="3" y="137"/>
                  </a:lnTo>
                  <a:lnTo>
                    <a:pt x="9" y="161"/>
                  </a:lnTo>
                  <a:lnTo>
                    <a:pt x="13" y="172"/>
                  </a:lnTo>
                  <a:lnTo>
                    <a:pt x="17" y="184"/>
                  </a:lnTo>
                  <a:lnTo>
                    <a:pt x="23" y="194"/>
                  </a:lnTo>
                  <a:lnTo>
                    <a:pt x="30" y="203"/>
                  </a:lnTo>
                  <a:lnTo>
                    <a:pt x="38" y="213"/>
                  </a:lnTo>
                  <a:lnTo>
                    <a:pt x="47" y="222"/>
                  </a:lnTo>
                  <a:lnTo>
                    <a:pt x="58" y="229"/>
                  </a:lnTo>
                  <a:lnTo>
                    <a:pt x="69" y="234"/>
                  </a:lnTo>
                  <a:lnTo>
                    <a:pt x="82" y="240"/>
                  </a:lnTo>
                  <a:lnTo>
                    <a:pt x="98" y="244"/>
                  </a:lnTo>
                  <a:lnTo>
                    <a:pt x="114" y="246"/>
                  </a:lnTo>
                  <a:lnTo>
                    <a:pt x="133" y="247"/>
                  </a:lnTo>
                  <a:lnTo>
                    <a:pt x="152" y="246"/>
                  </a:lnTo>
                  <a:lnTo>
                    <a:pt x="174" y="244"/>
                  </a:lnTo>
                  <a:lnTo>
                    <a:pt x="198" y="239"/>
                  </a:lnTo>
                  <a:lnTo>
                    <a:pt x="223" y="233"/>
                  </a:lnTo>
                  <a:lnTo>
                    <a:pt x="229" y="229"/>
                  </a:lnTo>
                  <a:lnTo>
                    <a:pt x="315" y="172"/>
                  </a:lnTo>
                  <a:lnTo>
                    <a:pt x="315" y="172"/>
                  </a:lnTo>
                  <a:lnTo>
                    <a:pt x="323" y="184"/>
                  </a:lnTo>
                  <a:lnTo>
                    <a:pt x="340" y="209"/>
                  </a:lnTo>
                  <a:lnTo>
                    <a:pt x="348" y="225"/>
                  </a:lnTo>
                  <a:lnTo>
                    <a:pt x="357" y="240"/>
                  </a:lnTo>
                  <a:lnTo>
                    <a:pt x="362" y="254"/>
                  </a:lnTo>
                  <a:lnTo>
                    <a:pt x="364" y="261"/>
                  </a:lnTo>
                  <a:lnTo>
                    <a:pt x="364" y="268"/>
                  </a:lnTo>
                  <a:lnTo>
                    <a:pt x="364" y="268"/>
                  </a:lnTo>
                  <a:lnTo>
                    <a:pt x="371" y="268"/>
                  </a:lnTo>
                  <a:lnTo>
                    <a:pt x="378" y="268"/>
                  </a:lnTo>
                  <a:lnTo>
                    <a:pt x="386" y="267"/>
                  </a:lnTo>
                  <a:lnTo>
                    <a:pt x="398" y="263"/>
                  </a:lnTo>
                  <a:lnTo>
                    <a:pt x="409" y="257"/>
                  </a:lnTo>
                  <a:lnTo>
                    <a:pt x="420" y="249"/>
                  </a:lnTo>
                  <a:lnTo>
                    <a:pt x="431" y="236"/>
                  </a:lnTo>
                  <a:lnTo>
                    <a:pt x="431" y="236"/>
                  </a:lnTo>
                  <a:lnTo>
                    <a:pt x="426" y="234"/>
                  </a:lnTo>
                  <a:lnTo>
                    <a:pt x="415" y="230"/>
                  </a:lnTo>
                  <a:lnTo>
                    <a:pt x="408" y="229"/>
                  </a:lnTo>
                  <a:lnTo>
                    <a:pt x="398" y="227"/>
                  </a:lnTo>
                  <a:lnTo>
                    <a:pt x="388" y="227"/>
                  </a:lnTo>
                  <a:lnTo>
                    <a:pt x="378" y="229"/>
                  </a:lnTo>
                  <a:lnTo>
                    <a:pt x="378" y="229"/>
                  </a:lnTo>
                  <a:lnTo>
                    <a:pt x="374" y="210"/>
                  </a:lnTo>
                  <a:lnTo>
                    <a:pt x="367" y="192"/>
                  </a:lnTo>
                  <a:lnTo>
                    <a:pt x="357" y="171"/>
                  </a:lnTo>
                  <a:lnTo>
                    <a:pt x="351" y="161"/>
                  </a:lnTo>
                  <a:lnTo>
                    <a:pt x="344" y="151"/>
                  </a:lnTo>
                  <a:lnTo>
                    <a:pt x="336" y="141"/>
                  </a:lnTo>
                  <a:lnTo>
                    <a:pt x="327" y="134"/>
                  </a:lnTo>
                  <a:lnTo>
                    <a:pt x="317" y="129"/>
                  </a:lnTo>
                  <a:lnTo>
                    <a:pt x="307" y="124"/>
                  </a:lnTo>
                  <a:lnTo>
                    <a:pt x="296" y="123"/>
                  </a:lnTo>
                  <a:lnTo>
                    <a:pt x="284" y="123"/>
                  </a:lnTo>
                  <a:lnTo>
                    <a:pt x="234" y="163"/>
                  </a:lnTo>
                  <a:lnTo>
                    <a:pt x="269" y="0"/>
                  </a:lnTo>
                  <a:lnTo>
                    <a:pt x="269" y="0"/>
                  </a:lnTo>
                  <a:lnTo>
                    <a:pt x="264" y="5"/>
                  </a:lnTo>
                  <a:lnTo>
                    <a:pt x="251" y="13"/>
                  </a:lnTo>
                  <a:lnTo>
                    <a:pt x="230" y="24"/>
                  </a:lnTo>
                  <a:lnTo>
                    <a:pt x="216" y="31"/>
                  </a:lnTo>
                  <a:lnTo>
                    <a:pt x="200" y="37"/>
                  </a:lnTo>
                  <a:lnTo>
                    <a:pt x="183" y="41"/>
                  </a:lnTo>
                  <a:lnTo>
                    <a:pt x="164" y="46"/>
                  </a:lnTo>
                  <a:lnTo>
                    <a:pt x="143" y="48"/>
                  </a:lnTo>
                  <a:lnTo>
                    <a:pt x="119" y="50"/>
                  </a:lnTo>
                  <a:lnTo>
                    <a:pt x="93" y="48"/>
                  </a:lnTo>
                  <a:lnTo>
                    <a:pt x="67" y="44"/>
                  </a:lnTo>
                  <a:lnTo>
                    <a:pt x="38" y="38"/>
                  </a:lnTo>
                  <a:lnTo>
                    <a:pt x="9" y="29"/>
                  </a:lnTo>
                  <a:lnTo>
                    <a:pt x="9" y="29"/>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41" name="Freeform 17"/>
            <p:cNvSpPr>
              <a:spLocks/>
            </p:cNvSpPr>
            <p:nvPr/>
          </p:nvSpPr>
          <p:spPr bwMode="auto">
            <a:xfrm>
              <a:off x="556" y="672"/>
              <a:ext cx="147" cy="157"/>
            </a:xfrm>
            <a:custGeom>
              <a:avLst/>
              <a:gdLst/>
              <a:ahLst/>
              <a:cxnLst>
                <a:cxn ang="0">
                  <a:pos x="0" y="21"/>
                </a:cxn>
                <a:cxn ang="0">
                  <a:pos x="0" y="21"/>
                </a:cxn>
                <a:cxn ang="0">
                  <a:pos x="10" y="27"/>
                </a:cxn>
                <a:cxn ang="0">
                  <a:pos x="20" y="34"/>
                </a:cxn>
                <a:cxn ang="0">
                  <a:pos x="31" y="44"/>
                </a:cxn>
                <a:cxn ang="0">
                  <a:pos x="37" y="51"/>
                </a:cxn>
                <a:cxn ang="0">
                  <a:pos x="43" y="59"/>
                </a:cxn>
                <a:cxn ang="0">
                  <a:pos x="47" y="69"/>
                </a:cxn>
                <a:cxn ang="0">
                  <a:pos x="52" y="81"/>
                </a:cxn>
                <a:cxn ang="0">
                  <a:pos x="55" y="93"/>
                </a:cxn>
                <a:cxn ang="0">
                  <a:pos x="58" y="107"/>
                </a:cxn>
                <a:cxn ang="0">
                  <a:pos x="59" y="123"/>
                </a:cxn>
                <a:cxn ang="0">
                  <a:pos x="59" y="140"/>
                </a:cxn>
                <a:cxn ang="0">
                  <a:pos x="59" y="140"/>
                </a:cxn>
                <a:cxn ang="0">
                  <a:pos x="62" y="143"/>
                </a:cxn>
                <a:cxn ang="0">
                  <a:pos x="72" y="148"/>
                </a:cxn>
                <a:cxn ang="0">
                  <a:pos x="81" y="151"/>
                </a:cxn>
                <a:cxn ang="0">
                  <a:pos x="89" y="152"/>
                </a:cxn>
                <a:cxn ang="0">
                  <a:pos x="100" y="155"/>
                </a:cxn>
                <a:cxn ang="0">
                  <a:pos x="113" y="155"/>
                </a:cxn>
                <a:cxn ang="0">
                  <a:pos x="113" y="155"/>
                </a:cxn>
                <a:cxn ang="0">
                  <a:pos x="124" y="157"/>
                </a:cxn>
                <a:cxn ang="0">
                  <a:pos x="134" y="157"/>
                </a:cxn>
                <a:cxn ang="0">
                  <a:pos x="143" y="155"/>
                </a:cxn>
                <a:cxn ang="0">
                  <a:pos x="145" y="154"/>
                </a:cxn>
                <a:cxn ang="0">
                  <a:pos x="147" y="152"/>
                </a:cxn>
                <a:cxn ang="0">
                  <a:pos x="147" y="150"/>
                </a:cxn>
                <a:cxn ang="0">
                  <a:pos x="144" y="147"/>
                </a:cxn>
                <a:cxn ang="0">
                  <a:pos x="138" y="143"/>
                </a:cxn>
                <a:cxn ang="0">
                  <a:pos x="130" y="137"/>
                </a:cxn>
                <a:cxn ang="0">
                  <a:pos x="102" y="124"/>
                </a:cxn>
                <a:cxn ang="0">
                  <a:pos x="102" y="124"/>
                </a:cxn>
                <a:cxn ang="0">
                  <a:pos x="93" y="105"/>
                </a:cxn>
                <a:cxn ang="0">
                  <a:pos x="85" y="85"/>
                </a:cxn>
                <a:cxn ang="0">
                  <a:pos x="74" y="62"/>
                </a:cxn>
                <a:cxn ang="0">
                  <a:pos x="61" y="40"/>
                </a:cxn>
                <a:cxn ang="0">
                  <a:pos x="48" y="20"/>
                </a:cxn>
                <a:cxn ang="0">
                  <a:pos x="43" y="11"/>
                </a:cxn>
                <a:cxn ang="0">
                  <a:pos x="35" y="6"/>
                </a:cxn>
                <a:cxn ang="0">
                  <a:pos x="30" y="2"/>
                </a:cxn>
                <a:cxn ang="0">
                  <a:pos x="24" y="0"/>
                </a:cxn>
                <a:cxn ang="0">
                  <a:pos x="0" y="21"/>
                </a:cxn>
              </a:cxnLst>
              <a:rect l="0" t="0" r="r" b="b"/>
              <a:pathLst>
                <a:path w="147" h="157">
                  <a:moveTo>
                    <a:pt x="0" y="21"/>
                  </a:moveTo>
                  <a:lnTo>
                    <a:pt x="0" y="21"/>
                  </a:lnTo>
                  <a:lnTo>
                    <a:pt x="10" y="27"/>
                  </a:lnTo>
                  <a:lnTo>
                    <a:pt x="20" y="34"/>
                  </a:lnTo>
                  <a:lnTo>
                    <a:pt x="31" y="44"/>
                  </a:lnTo>
                  <a:lnTo>
                    <a:pt x="37" y="51"/>
                  </a:lnTo>
                  <a:lnTo>
                    <a:pt x="43" y="59"/>
                  </a:lnTo>
                  <a:lnTo>
                    <a:pt x="47" y="69"/>
                  </a:lnTo>
                  <a:lnTo>
                    <a:pt x="52" y="81"/>
                  </a:lnTo>
                  <a:lnTo>
                    <a:pt x="55" y="93"/>
                  </a:lnTo>
                  <a:lnTo>
                    <a:pt x="58" y="107"/>
                  </a:lnTo>
                  <a:lnTo>
                    <a:pt x="59" y="123"/>
                  </a:lnTo>
                  <a:lnTo>
                    <a:pt x="59" y="140"/>
                  </a:lnTo>
                  <a:lnTo>
                    <a:pt x="59" y="140"/>
                  </a:lnTo>
                  <a:lnTo>
                    <a:pt x="62" y="143"/>
                  </a:lnTo>
                  <a:lnTo>
                    <a:pt x="72" y="148"/>
                  </a:lnTo>
                  <a:lnTo>
                    <a:pt x="81" y="151"/>
                  </a:lnTo>
                  <a:lnTo>
                    <a:pt x="89" y="152"/>
                  </a:lnTo>
                  <a:lnTo>
                    <a:pt x="100" y="155"/>
                  </a:lnTo>
                  <a:lnTo>
                    <a:pt x="113" y="155"/>
                  </a:lnTo>
                  <a:lnTo>
                    <a:pt x="113" y="155"/>
                  </a:lnTo>
                  <a:lnTo>
                    <a:pt x="124" y="157"/>
                  </a:lnTo>
                  <a:lnTo>
                    <a:pt x="134" y="157"/>
                  </a:lnTo>
                  <a:lnTo>
                    <a:pt x="143" y="155"/>
                  </a:lnTo>
                  <a:lnTo>
                    <a:pt x="145" y="154"/>
                  </a:lnTo>
                  <a:lnTo>
                    <a:pt x="147" y="152"/>
                  </a:lnTo>
                  <a:lnTo>
                    <a:pt x="147" y="150"/>
                  </a:lnTo>
                  <a:lnTo>
                    <a:pt x="144" y="147"/>
                  </a:lnTo>
                  <a:lnTo>
                    <a:pt x="138" y="143"/>
                  </a:lnTo>
                  <a:lnTo>
                    <a:pt x="130" y="137"/>
                  </a:lnTo>
                  <a:lnTo>
                    <a:pt x="102" y="124"/>
                  </a:lnTo>
                  <a:lnTo>
                    <a:pt x="102" y="124"/>
                  </a:lnTo>
                  <a:lnTo>
                    <a:pt x="93" y="105"/>
                  </a:lnTo>
                  <a:lnTo>
                    <a:pt x="85" y="85"/>
                  </a:lnTo>
                  <a:lnTo>
                    <a:pt x="74" y="62"/>
                  </a:lnTo>
                  <a:lnTo>
                    <a:pt x="61" y="40"/>
                  </a:lnTo>
                  <a:lnTo>
                    <a:pt x="48" y="20"/>
                  </a:lnTo>
                  <a:lnTo>
                    <a:pt x="43" y="11"/>
                  </a:lnTo>
                  <a:lnTo>
                    <a:pt x="35" y="6"/>
                  </a:lnTo>
                  <a:lnTo>
                    <a:pt x="30" y="2"/>
                  </a:lnTo>
                  <a:lnTo>
                    <a:pt x="24" y="0"/>
                  </a:lnTo>
                  <a:lnTo>
                    <a:pt x="0" y="21"/>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42" name="Freeform 18"/>
            <p:cNvSpPr>
              <a:spLocks/>
            </p:cNvSpPr>
            <p:nvPr/>
          </p:nvSpPr>
          <p:spPr bwMode="auto">
            <a:xfrm>
              <a:off x="489" y="471"/>
              <a:ext cx="155" cy="143"/>
            </a:xfrm>
            <a:custGeom>
              <a:avLst/>
              <a:gdLst/>
              <a:ahLst/>
              <a:cxnLst>
                <a:cxn ang="0">
                  <a:pos x="26" y="101"/>
                </a:cxn>
                <a:cxn ang="0">
                  <a:pos x="26" y="101"/>
                </a:cxn>
                <a:cxn ang="0">
                  <a:pos x="32" y="102"/>
                </a:cxn>
                <a:cxn ang="0">
                  <a:pos x="46" y="107"/>
                </a:cxn>
                <a:cxn ang="0">
                  <a:pos x="66" y="111"/>
                </a:cxn>
                <a:cxn ang="0">
                  <a:pos x="77" y="112"/>
                </a:cxn>
                <a:cxn ang="0">
                  <a:pos x="87" y="114"/>
                </a:cxn>
                <a:cxn ang="0">
                  <a:pos x="97" y="112"/>
                </a:cxn>
                <a:cxn ang="0">
                  <a:pos x="107" y="110"/>
                </a:cxn>
                <a:cxn ang="0">
                  <a:pos x="115" y="105"/>
                </a:cxn>
                <a:cxn ang="0">
                  <a:pos x="121" y="98"/>
                </a:cxn>
                <a:cxn ang="0">
                  <a:pos x="125" y="88"/>
                </a:cxn>
                <a:cxn ang="0">
                  <a:pos x="126" y="76"/>
                </a:cxn>
                <a:cxn ang="0">
                  <a:pos x="125" y="60"/>
                </a:cxn>
                <a:cxn ang="0">
                  <a:pos x="119" y="40"/>
                </a:cxn>
                <a:cxn ang="0">
                  <a:pos x="119" y="40"/>
                </a:cxn>
                <a:cxn ang="0">
                  <a:pos x="114" y="40"/>
                </a:cxn>
                <a:cxn ang="0">
                  <a:pos x="108" y="40"/>
                </a:cxn>
                <a:cxn ang="0">
                  <a:pos x="104" y="38"/>
                </a:cxn>
                <a:cxn ang="0">
                  <a:pos x="102" y="36"/>
                </a:cxn>
                <a:cxn ang="0">
                  <a:pos x="101" y="33"/>
                </a:cxn>
                <a:cxn ang="0">
                  <a:pos x="101" y="31"/>
                </a:cxn>
                <a:cxn ang="0">
                  <a:pos x="102" y="26"/>
                </a:cxn>
                <a:cxn ang="0">
                  <a:pos x="108" y="16"/>
                </a:cxn>
                <a:cxn ang="0">
                  <a:pos x="121" y="2"/>
                </a:cxn>
                <a:cxn ang="0">
                  <a:pos x="121" y="2"/>
                </a:cxn>
                <a:cxn ang="0">
                  <a:pos x="129" y="1"/>
                </a:cxn>
                <a:cxn ang="0">
                  <a:pos x="136" y="0"/>
                </a:cxn>
                <a:cxn ang="0">
                  <a:pos x="145" y="0"/>
                </a:cxn>
                <a:cxn ang="0">
                  <a:pos x="149" y="0"/>
                </a:cxn>
                <a:cxn ang="0">
                  <a:pos x="152" y="1"/>
                </a:cxn>
                <a:cxn ang="0">
                  <a:pos x="153" y="4"/>
                </a:cxn>
                <a:cxn ang="0">
                  <a:pos x="155" y="7"/>
                </a:cxn>
                <a:cxn ang="0">
                  <a:pos x="155" y="11"/>
                </a:cxn>
                <a:cxn ang="0">
                  <a:pos x="153" y="16"/>
                </a:cxn>
                <a:cxn ang="0">
                  <a:pos x="150" y="24"/>
                </a:cxn>
                <a:cxn ang="0">
                  <a:pos x="146" y="32"/>
                </a:cxn>
                <a:cxn ang="0">
                  <a:pos x="146" y="32"/>
                </a:cxn>
                <a:cxn ang="0">
                  <a:pos x="149" y="42"/>
                </a:cxn>
                <a:cxn ang="0">
                  <a:pos x="150" y="53"/>
                </a:cxn>
                <a:cxn ang="0">
                  <a:pos x="152" y="67"/>
                </a:cxn>
                <a:cxn ang="0">
                  <a:pos x="150" y="83"/>
                </a:cxn>
                <a:cxn ang="0">
                  <a:pos x="148" y="91"/>
                </a:cxn>
                <a:cxn ang="0">
                  <a:pos x="145" y="100"/>
                </a:cxn>
                <a:cxn ang="0">
                  <a:pos x="141" y="108"/>
                </a:cxn>
                <a:cxn ang="0">
                  <a:pos x="135" y="115"/>
                </a:cxn>
                <a:cxn ang="0">
                  <a:pos x="126" y="124"/>
                </a:cxn>
                <a:cxn ang="0">
                  <a:pos x="118" y="132"/>
                </a:cxn>
                <a:cxn ang="0">
                  <a:pos x="118" y="132"/>
                </a:cxn>
                <a:cxn ang="0">
                  <a:pos x="101" y="136"/>
                </a:cxn>
                <a:cxn ang="0">
                  <a:pos x="84" y="139"/>
                </a:cxn>
                <a:cxn ang="0">
                  <a:pos x="63" y="142"/>
                </a:cxn>
                <a:cxn ang="0">
                  <a:pos x="42" y="143"/>
                </a:cxn>
                <a:cxn ang="0">
                  <a:pos x="32" y="143"/>
                </a:cxn>
                <a:cxn ang="0">
                  <a:pos x="24" y="143"/>
                </a:cxn>
                <a:cxn ang="0">
                  <a:pos x="15" y="141"/>
                </a:cxn>
                <a:cxn ang="0">
                  <a:pos x="8" y="138"/>
                </a:cxn>
                <a:cxn ang="0">
                  <a:pos x="4" y="133"/>
                </a:cxn>
                <a:cxn ang="0">
                  <a:pos x="0" y="128"/>
                </a:cxn>
                <a:cxn ang="0">
                  <a:pos x="26" y="101"/>
                </a:cxn>
              </a:cxnLst>
              <a:rect l="0" t="0" r="r" b="b"/>
              <a:pathLst>
                <a:path w="155" h="143">
                  <a:moveTo>
                    <a:pt x="26" y="101"/>
                  </a:moveTo>
                  <a:lnTo>
                    <a:pt x="26" y="101"/>
                  </a:lnTo>
                  <a:lnTo>
                    <a:pt x="32" y="102"/>
                  </a:lnTo>
                  <a:lnTo>
                    <a:pt x="46" y="107"/>
                  </a:lnTo>
                  <a:lnTo>
                    <a:pt x="66" y="111"/>
                  </a:lnTo>
                  <a:lnTo>
                    <a:pt x="77" y="112"/>
                  </a:lnTo>
                  <a:lnTo>
                    <a:pt x="87" y="114"/>
                  </a:lnTo>
                  <a:lnTo>
                    <a:pt x="97" y="112"/>
                  </a:lnTo>
                  <a:lnTo>
                    <a:pt x="107" y="110"/>
                  </a:lnTo>
                  <a:lnTo>
                    <a:pt x="115" y="105"/>
                  </a:lnTo>
                  <a:lnTo>
                    <a:pt x="121" y="98"/>
                  </a:lnTo>
                  <a:lnTo>
                    <a:pt x="125" y="88"/>
                  </a:lnTo>
                  <a:lnTo>
                    <a:pt x="126" y="76"/>
                  </a:lnTo>
                  <a:lnTo>
                    <a:pt x="125" y="60"/>
                  </a:lnTo>
                  <a:lnTo>
                    <a:pt x="119" y="40"/>
                  </a:lnTo>
                  <a:lnTo>
                    <a:pt x="119" y="40"/>
                  </a:lnTo>
                  <a:lnTo>
                    <a:pt x="114" y="40"/>
                  </a:lnTo>
                  <a:lnTo>
                    <a:pt x="108" y="40"/>
                  </a:lnTo>
                  <a:lnTo>
                    <a:pt x="104" y="38"/>
                  </a:lnTo>
                  <a:lnTo>
                    <a:pt x="102" y="36"/>
                  </a:lnTo>
                  <a:lnTo>
                    <a:pt x="101" y="33"/>
                  </a:lnTo>
                  <a:lnTo>
                    <a:pt x="101" y="31"/>
                  </a:lnTo>
                  <a:lnTo>
                    <a:pt x="102" y="26"/>
                  </a:lnTo>
                  <a:lnTo>
                    <a:pt x="108" y="16"/>
                  </a:lnTo>
                  <a:lnTo>
                    <a:pt x="121" y="2"/>
                  </a:lnTo>
                  <a:lnTo>
                    <a:pt x="121" y="2"/>
                  </a:lnTo>
                  <a:lnTo>
                    <a:pt x="129" y="1"/>
                  </a:lnTo>
                  <a:lnTo>
                    <a:pt x="136" y="0"/>
                  </a:lnTo>
                  <a:lnTo>
                    <a:pt x="145" y="0"/>
                  </a:lnTo>
                  <a:lnTo>
                    <a:pt x="149" y="0"/>
                  </a:lnTo>
                  <a:lnTo>
                    <a:pt x="152" y="1"/>
                  </a:lnTo>
                  <a:lnTo>
                    <a:pt x="153" y="4"/>
                  </a:lnTo>
                  <a:lnTo>
                    <a:pt x="155" y="7"/>
                  </a:lnTo>
                  <a:lnTo>
                    <a:pt x="155" y="11"/>
                  </a:lnTo>
                  <a:lnTo>
                    <a:pt x="153" y="16"/>
                  </a:lnTo>
                  <a:lnTo>
                    <a:pt x="150" y="24"/>
                  </a:lnTo>
                  <a:lnTo>
                    <a:pt x="146" y="32"/>
                  </a:lnTo>
                  <a:lnTo>
                    <a:pt x="146" y="32"/>
                  </a:lnTo>
                  <a:lnTo>
                    <a:pt x="149" y="42"/>
                  </a:lnTo>
                  <a:lnTo>
                    <a:pt x="150" y="53"/>
                  </a:lnTo>
                  <a:lnTo>
                    <a:pt x="152" y="67"/>
                  </a:lnTo>
                  <a:lnTo>
                    <a:pt x="150" y="83"/>
                  </a:lnTo>
                  <a:lnTo>
                    <a:pt x="148" y="91"/>
                  </a:lnTo>
                  <a:lnTo>
                    <a:pt x="145" y="100"/>
                  </a:lnTo>
                  <a:lnTo>
                    <a:pt x="141" y="108"/>
                  </a:lnTo>
                  <a:lnTo>
                    <a:pt x="135" y="115"/>
                  </a:lnTo>
                  <a:lnTo>
                    <a:pt x="126" y="124"/>
                  </a:lnTo>
                  <a:lnTo>
                    <a:pt x="118" y="132"/>
                  </a:lnTo>
                  <a:lnTo>
                    <a:pt x="118" y="132"/>
                  </a:lnTo>
                  <a:lnTo>
                    <a:pt x="101" y="136"/>
                  </a:lnTo>
                  <a:lnTo>
                    <a:pt x="84" y="139"/>
                  </a:lnTo>
                  <a:lnTo>
                    <a:pt x="63" y="142"/>
                  </a:lnTo>
                  <a:lnTo>
                    <a:pt x="42" y="143"/>
                  </a:lnTo>
                  <a:lnTo>
                    <a:pt x="32" y="143"/>
                  </a:lnTo>
                  <a:lnTo>
                    <a:pt x="24" y="143"/>
                  </a:lnTo>
                  <a:lnTo>
                    <a:pt x="15" y="141"/>
                  </a:lnTo>
                  <a:lnTo>
                    <a:pt x="8" y="138"/>
                  </a:lnTo>
                  <a:lnTo>
                    <a:pt x="4" y="133"/>
                  </a:lnTo>
                  <a:lnTo>
                    <a:pt x="0" y="128"/>
                  </a:lnTo>
                  <a:lnTo>
                    <a:pt x="26" y="101"/>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43" name="Freeform 19"/>
            <p:cNvSpPr>
              <a:spLocks/>
            </p:cNvSpPr>
            <p:nvPr/>
          </p:nvSpPr>
          <p:spPr bwMode="auto">
            <a:xfrm>
              <a:off x="180" y="280"/>
              <a:ext cx="173" cy="313"/>
            </a:xfrm>
            <a:custGeom>
              <a:avLst/>
              <a:gdLst/>
              <a:ahLst/>
              <a:cxnLst>
                <a:cxn ang="0">
                  <a:pos x="144" y="254"/>
                </a:cxn>
                <a:cxn ang="0">
                  <a:pos x="144" y="254"/>
                </a:cxn>
                <a:cxn ang="0">
                  <a:pos x="87" y="223"/>
                </a:cxn>
                <a:cxn ang="0">
                  <a:pos x="49" y="199"/>
                </a:cxn>
                <a:cxn ang="0">
                  <a:pos x="37" y="192"/>
                </a:cxn>
                <a:cxn ang="0">
                  <a:pos x="31" y="188"/>
                </a:cxn>
                <a:cxn ang="0">
                  <a:pos x="31" y="188"/>
                </a:cxn>
                <a:cxn ang="0">
                  <a:pos x="30" y="167"/>
                </a:cxn>
                <a:cxn ang="0">
                  <a:pos x="28" y="147"/>
                </a:cxn>
                <a:cxn ang="0">
                  <a:pos x="28" y="121"/>
                </a:cxn>
                <a:cxn ang="0">
                  <a:pos x="31" y="96"/>
                </a:cxn>
                <a:cxn ang="0">
                  <a:pos x="32" y="83"/>
                </a:cxn>
                <a:cxn ang="0">
                  <a:pos x="35" y="72"/>
                </a:cxn>
                <a:cxn ang="0">
                  <a:pos x="38" y="62"/>
                </a:cxn>
                <a:cxn ang="0">
                  <a:pos x="42" y="54"/>
                </a:cxn>
                <a:cxn ang="0">
                  <a:pos x="48" y="47"/>
                </a:cxn>
                <a:cxn ang="0">
                  <a:pos x="55" y="43"/>
                </a:cxn>
                <a:cxn ang="0">
                  <a:pos x="55" y="43"/>
                </a:cxn>
                <a:cxn ang="0">
                  <a:pos x="59" y="45"/>
                </a:cxn>
                <a:cxn ang="0">
                  <a:pos x="68" y="50"/>
                </a:cxn>
                <a:cxn ang="0">
                  <a:pos x="73" y="51"/>
                </a:cxn>
                <a:cxn ang="0">
                  <a:pos x="79" y="50"/>
                </a:cxn>
                <a:cxn ang="0">
                  <a:pos x="85" y="47"/>
                </a:cxn>
                <a:cxn ang="0">
                  <a:pos x="89" y="40"/>
                </a:cxn>
                <a:cxn ang="0">
                  <a:pos x="117" y="33"/>
                </a:cxn>
                <a:cxn ang="0">
                  <a:pos x="117" y="33"/>
                </a:cxn>
                <a:cxn ang="0">
                  <a:pos x="116" y="26"/>
                </a:cxn>
                <a:cxn ang="0">
                  <a:pos x="113" y="20"/>
                </a:cxn>
                <a:cxn ang="0">
                  <a:pos x="109" y="13"/>
                </a:cxn>
                <a:cxn ang="0">
                  <a:pos x="101" y="6"/>
                </a:cxn>
                <a:cxn ang="0">
                  <a:pos x="96" y="4"/>
                </a:cxn>
                <a:cxn ang="0">
                  <a:pos x="90" y="2"/>
                </a:cxn>
                <a:cxn ang="0">
                  <a:pos x="82" y="0"/>
                </a:cxn>
                <a:cxn ang="0">
                  <a:pos x="73" y="0"/>
                </a:cxn>
                <a:cxn ang="0">
                  <a:pos x="63" y="0"/>
                </a:cxn>
                <a:cxn ang="0">
                  <a:pos x="52" y="2"/>
                </a:cxn>
                <a:cxn ang="0">
                  <a:pos x="14" y="44"/>
                </a:cxn>
                <a:cxn ang="0">
                  <a:pos x="14" y="44"/>
                </a:cxn>
                <a:cxn ang="0">
                  <a:pos x="8" y="65"/>
                </a:cxn>
                <a:cxn ang="0">
                  <a:pos x="4" y="89"/>
                </a:cxn>
                <a:cxn ang="0">
                  <a:pos x="1" y="117"/>
                </a:cxn>
                <a:cxn ang="0">
                  <a:pos x="0" y="148"/>
                </a:cxn>
                <a:cxn ang="0">
                  <a:pos x="0" y="164"/>
                </a:cxn>
                <a:cxn ang="0">
                  <a:pos x="3" y="178"/>
                </a:cxn>
                <a:cxn ang="0">
                  <a:pos x="6" y="191"/>
                </a:cxn>
                <a:cxn ang="0">
                  <a:pos x="10" y="203"/>
                </a:cxn>
                <a:cxn ang="0">
                  <a:pos x="16" y="215"/>
                </a:cxn>
                <a:cxn ang="0">
                  <a:pos x="23" y="223"/>
                </a:cxn>
                <a:cxn ang="0">
                  <a:pos x="173" y="313"/>
                </a:cxn>
                <a:cxn ang="0">
                  <a:pos x="144" y="254"/>
                </a:cxn>
              </a:cxnLst>
              <a:rect l="0" t="0" r="r" b="b"/>
              <a:pathLst>
                <a:path w="173" h="313">
                  <a:moveTo>
                    <a:pt x="144" y="254"/>
                  </a:moveTo>
                  <a:lnTo>
                    <a:pt x="144" y="254"/>
                  </a:lnTo>
                  <a:lnTo>
                    <a:pt x="87" y="223"/>
                  </a:lnTo>
                  <a:lnTo>
                    <a:pt x="49" y="199"/>
                  </a:lnTo>
                  <a:lnTo>
                    <a:pt x="37" y="192"/>
                  </a:lnTo>
                  <a:lnTo>
                    <a:pt x="31" y="188"/>
                  </a:lnTo>
                  <a:lnTo>
                    <a:pt x="31" y="188"/>
                  </a:lnTo>
                  <a:lnTo>
                    <a:pt x="30" y="167"/>
                  </a:lnTo>
                  <a:lnTo>
                    <a:pt x="28" y="147"/>
                  </a:lnTo>
                  <a:lnTo>
                    <a:pt x="28" y="121"/>
                  </a:lnTo>
                  <a:lnTo>
                    <a:pt x="31" y="96"/>
                  </a:lnTo>
                  <a:lnTo>
                    <a:pt x="32" y="83"/>
                  </a:lnTo>
                  <a:lnTo>
                    <a:pt x="35" y="72"/>
                  </a:lnTo>
                  <a:lnTo>
                    <a:pt x="38" y="62"/>
                  </a:lnTo>
                  <a:lnTo>
                    <a:pt x="42" y="54"/>
                  </a:lnTo>
                  <a:lnTo>
                    <a:pt x="48" y="47"/>
                  </a:lnTo>
                  <a:lnTo>
                    <a:pt x="55" y="43"/>
                  </a:lnTo>
                  <a:lnTo>
                    <a:pt x="55" y="43"/>
                  </a:lnTo>
                  <a:lnTo>
                    <a:pt x="59" y="45"/>
                  </a:lnTo>
                  <a:lnTo>
                    <a:pt x="68" y="50"/>
                  </a:lnTo>
                  <a:lnTo>
                    <a:pt x="73" y="51"/>
                  </a:lnTo>
                  <a:lnTo>
                    <a:pt x="79" y="50"/>
                  </a:lnTo>
                  <a:lnTo>
                    <a:pt x="85" y="47"/>
                  </a:lnTo>
                  <a:lnTo>
                    <a:pt x="89" y="40"/>
                  </a:lnTo>
                  <a:lnTo>
                    <a:pt x="117" y="33"/>
                  </a:lnTo>
                  <a:lnTo>
                    <a:pt x="117" y="33"/>
                  </a:lnTo>
                  <a:lnTo>
                    <a:pt x="116" y="26"/>
                  </a:lnTo>
                  <a:lnTo>
                    <a:pt x="113" y="20"/>
                  </a:lnTo>
                  <a:lnTo>
                    <a:pt x="109" y="13"/>
                  </a:lnTo>
                  <a:lnTo>
                    <a:pt x="101" y="6"/>
                  </a:lnTo>
                  <a:lnTo>
                    <a:pt x="96" y="4"/>
                  </a:lnTo>
                  <a:lnTo>
                    <a:pt x="90" y="2"/>
                  </a:lnTo>
                  <a:lnTo>
                    <a:pt x="82" y="0"/>
                  </a:lnTo>
                  <a:lnTo>
                    <a:pt x="73" y="0"/>
                  </a:lnTo>
                  <a:lnTo>
                    <a:pt x="63" y="0"/>
                  </a:lnTo>
                  <a:lnTo>
                    <a:pt x="52" y="2"/>
                  </a:lnTo>
                  <a:lnTo>
                    <a:pt x="14" y="44"/>
                  </a:lnTo>
                  <a:lnTo>
                    <a:pt x="14" y="44"/>
                  </a:lnTo>
                  <a:lnTo>
                    <a:pt x="8" y="65"/>
                  </a:lnTo>
                  <a:lnTo>
                    <a:pt x="4" y="89"/>
                  </a:lnTo>
                  <a:lnTo>
                    <a:pt x="1" y="117"/>
                  </a:lnTo>
                  <a:lnTo>
                    <a:pt x="0" y="148"/>
                  </a:lnTo>
                  <a:lnTo>
                    <a:pt x="0" y="164"/>
                  </a:lnTo>
                  <a:lnTo>
                    <a:pt x="3" y="178"/>
                  </a:lnTo>
                  <a:lnTo>
                    <a:pt x="6" y="191"/>
                  </a:lnTo>
                  <a:lnTo>
                    <a:pt x="10" y="203"/>
                  </a:lnTo>
                  <a:lnTo>
                    <a:pt x="16" y="215"/>
                  </a:lnTo>
                  <a:lnTo>
                    <a:pt x="23" y="223"/>
                  </a:lnTo>
                  <a:lnTo>
                    <a:pt x="173" y="313"/>
                  </a:lnTo>
                  <a:lnTo>
                    <a:pt x="144" y="254"/>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44" name="Freeform 20"/>
            <p:cNvSpPr>
              <a:spLocks/>
            </p:cNvSpPr>
            <p:nvPr/>
          </p:nvSpPr>
          <p:spPr bwMode="auto">
            <a:xfrm>
              <a:off x="666" y="135"/>
              <a:ext cx="189" cy="192"/>
            </a:xfrm>
            <a:custGeom>
              <a:avLst/>
              <a:gdLst/>
              <a:ahLst/>
              <a:cxnLst>
                <a:cxn ang="0">
                  <a:pos x="82" y="120"/>
                </a:cxn>
                <a:cxn ang="0">
                  <a:pos x="92" y="123"/>
                </a:cxn>
                <a:cxn ang="0">
                  <a:pos x="103" y="124"/>
                </a:cxn>
                <a:cxn ang="0">
                  <a:pos x="113" y="124"/>
                </a:cxn>
                <a:cxn ang="0">
                  <a:pos x="133" y="117"/>
                </a:cxn>
                <a:cxn ang="0">
                  <a:pos x="141" y="110"/>
                </a:cxn>
                <a:cxn ang="0">
                  <a:pos x="148" y="104"/>
                </a:cxn>
                <a:cxn ang="0">
                  <a:pos x="157" y="89"/>
                </a:cxn>
                <a:cxn ang="0">
                  <a:pos x="158" y="82"/>
                </a:cxn>
                <a:cxn ang="0">
                  <a:pos x="157" y="76"/>
                </a:cxn>
                <a:cxn ang="0">
                  <a:pos x="151" y="63"/>
                </a:cxn>
                <a:cxn ang="0">
                  <a:pos x="144" y="56"/>
                </a:cxn>
                <a:cxn ang="0">
                  <a:pos x="138" y="51"/>
                </a:cxn>
                <a:cxn ang="0">
                  <a:pos x="111" y="39"/>
                </a:cxn>
                <a:cxn ang="0">
                  <a:pos x="80" y="32"/>
                </a:cxn>
                <a:cxn ang="0">
                  <a:pos x="71" y="31"/>
                </a:cxn>
                <a:cxn ang="0">
                  <a:pos x="55" y="32"/>
                </a:cxn>
                <a:cxn ang="0">
                  <a:pos x="44" y="37"/>
                </a:cxn>
                <a:cxn ang="0">
                  <a:pos x="44" y="37"/>
                </a:cxn>
                <a:cxn ang="0">
                  <a:pos x="42" y="37"/>
                </a:cxn>
                <a:cxn ang="0">
                  <a:pos x="34" y="42"/>
                </a:cxn>
                <a:cxn ang="0">
                  <a:pos x="31" y="45"/>
                </a:cxn>
                <a:cxn ang="0">
                  <a:pos x="31" y="45"/>
                </a:cxn>
                <a:cxn ang="0">
                  <a:pos x="35" y="48"/>
                </a:cxn>
                <a:cxn ang="0">
                  <a:pos x="20" y="75"/>
                </a:cxn>
                <a:cxn ang="0">
                  <a:pos x="6" y="63"/>
                </a:cxn>
                <a:cxn ang="0">
                  <a:pos x="0" y="47"/>
                </a:cxn>
                <a:cxn ang="0">
                  <a:pos x="0" y="47"/>
                </a:cxn>
                <a:cxn ang="0">
                  <a:pos x="3" y="32"/>
                </a:cxn>
                <a:cxn ang="0">
                  <a:pos x="11" y="21"/>
                </a:cxn>
                <a:cxn ang="0">
                  <a:pos x="11" y="21"/>
                </a:cxn>
                <a:cxn ang="0">
                  <a:pos x="30" y="8"/>
                </a:cxn>
                <a:cxn ang="0">
                  <a:pos x="30" y="8"/>
                </a:cxn>
                <a:cxn ang="0">
                  <a:pos x="49" y="1"/>
                </a:cxn>
                <a:cxn ang="0">
                  <a:pos x="71" y="0"/>
                </a:cxn>
                <a:cxn ang="0">
                  <a:pos x="71" y="0"/>
                </a:cxn>
                <a:cxn ang="0">
                  <a:pos x="97" y="3"/>
                </a:cxn>
                <a:cxn ang="0">
                  <a:pos x="123" y="8"/>
                </a:cxn>
                <a:cxn ang="0">
                  <a:pos x="145" y="20"/>
                </a:cxn>
                <a:cxn ang="0">
                  <a:pos x="165" y="32"/>
                </a:cxn>
                <a:cxn ang="0">
                  <a:pos x="165" y="32"/>
                </a:cxn>
                <a:cxn ang="0">
                  <a:pos x="183" y="56"/>
                </a:cxn>
                <a:cxn ang="0">
                  <a:pos x="189" y="82"/>
                </a:cxn>
                <a:cxn ang="0">
                  <a:pos x="189" y="82"/>
                </a:cxn>
                <a:cxn ang="0">
                  <a:pos x="186" y="97"/>
                </a:cxn>
                <a:cxn ang="0">
                  <a:pos x="181" y="111"/>
                </a:cxn>
                <a:cxn ang="0">
                  <a:pos x="161" y="135"/>
                </a:cxn>
                <a:cxn ang="0">
                  <a:pos x="161" y="135"/>
                </a:cxn>
                <a:cxn ang="0">
                  <a:pos x="148" y="147"/>
                </a:cxn>
                <a:cxn ang="0">
                  <a:pos x="134" y="152"/>
                </a:cxn>
                <a:cxn ang="0">
                  <a:pos x="121" y="155"/>
                </a:cxn>
                <a:cxn ang="0">
                  <a:pos x="100" y="151"/>
                </a:cxn>
                <a:cxn ang="0">
                  <a:pos x="82" y="144"/>
                </a:cxn>
                <a:cxn ang="0">
                  <a:pos x="65" y="192"/>
                </a:cxn>
                <a:cxn ang="0">
                  <a:pos x="61" y="147"/>
                </a:cxn>
                <a:cxn ang="0">
                  <a:pos x="58" y="106"/>
                </a:cxn>
              </a:cxnLst>
              <a:rect l="0" t="0" r="r" b="b"/>
              <a:pathLst>
                <a:path w="189" h="192">
                  <a:moveTo>
                    <a:pt x="58" y="106"/>
                  </a:moveTo>
                  <a:lnTo>
                    <a:pt x="82" y="120"/>
                  </a:lnTo>
                  <a:lnTo>
                    <a:pt x="82" y="120"/>
                  </a:lnTo>
                  <a:lnTo>
                    <a:pt x="92" y="123"/>
                  </a:lnTo>
                  <a:lnTo>
                    <a:pt x="103" y="124"/>
                  </a:lnTo>
                  <a:lnTo>
                    <a:pt x="103" y="124"/>
                  </a:lnTo>
                  <a:lnTo>
                    <a:pt x="103" y="124"/>
                  </a:lnTo>
                  <a:lnTo>
                    <a:pt x="113" y="124"/>
                  </a:lnTo>
                  <a:lnTo>
                    <a:pt x="123" y="121"/>
                  </a:lnTo>
                  <a:lnTo>
                    <a:pt x="133" y="117"/>
                  </a:lnTo>
                  <a:lnTo>
                    <a:pt x="141" y="110"/>
                  </a:lnTo>
                  <a:lnTo>
                    <a:pt x="141" y="110"/>
                  </a:lnTo>
                  <a:lnTo>
                    <a:pt x="141" y="110"/>
                  </a:lnTo>
                  <a:lnTo>
                    <a:pt x="148" y="104"/>
                  </a:lnTo>
                  <a:lnTo>
                    <a:pt x="154" y="96"/>
                  </a:lnTo>
                  <a:lnTo>
                    <a:pt x="157" y="89"/>
                  </a:lnTo>
                  <a:lnTo>
                    <a:pt x="158" y="82"/>
                  </a:lnTo>
                  <a:lnTo>
                    <a:pt x="158" y="82"/>
                  </a:lnTo>
                  <a:lnTo>
                    <a:pt x="158" y="82"/>
                  </a:lnTo>
                  <a:lnTo>
                    <a:pt x="157" y="76"/>
                  </a:lnTo>
                  <a:lnTo>
                    <a:pt x="155" y="70"/>
                  </a:lnTo>
                  <a:lnTo>
                    <a:pt x="151" y="63"/>
                  </a:lnTo>
                  <a:lnTo>
                    <a:pt x="144" y="56"/>
                  </a:lnTo>
                  <a:lnTo>
                    <a:pt x="144" y="56"/>
                  </a:lnTo>
                  <a:lnTo>
                    <a:pt x="144" y="56"/>
                  </a:lnTo>
                  <a:lnTo>
                    <a:pt x="138" y="51"/>
                  </a:lnTo>
                  <a:lnTo>
                    <a:pt x="130" y="47"/>
                  </a:lnTo>
                  <a:lnTo>
                    <a:pt x="111" y="39"/>
                  </a:lnTo>
                  <a:lnTo>
                    <a:pt x="92" y="34"/>
                  </a:lnTo>
                  <a:lnTo>
                    <a:pt x="80" y="32"/>
                  </a:lnTo>
                  <a:lnTo>
                    <a:pt x="71" y="31"/>
                  </a:lnTo>
                  <a:lnTo>
                    <a:pt x="71" y="31"/>
                  </a:lnTo>
                  <a:lnTo>
                    <a:pt x="71" y="31"/>
                  </a:lnTo>
                  <a:lnTo>
                    <a:pt x="55" y="32"/>
                  </a:lnTo>
                  <a:lnTo>
                    <a:pt x="49" y="35"/>
                  </a:lnTo>
                  <a:lnTo>
                    <a:pt x="44" y="37"/>
                  </a:lnTo>
                  <a:lnTo>
                    <a:pt x="44" y="37"/>
                  </a:lnTo>
                  <a:lnTo>
                    <a:pt x="44" y="37"/>
                  </a:lnTo>
                  <a:lnTo>
                    <a:pt x="42" y="37"/>
                  </a:lnTo>
                  <a:lnTo>
                    <a:pt x="42" y="37"/>
                  </a:lnTo>
                  <a:lnTo>
                    <a:pt x="34" y="42"/>
                  </a:lnTo>
                  <a:lnTo>
                    <a:pt x="34" y="42"/>
                  </a:lnTo>
                  <a:lnTo>
                    <a:pt x="34" y="42"/>
                  </a:lnTo>
                  <a:lnTo>
                    <a:pt x="31" y="45"/>
                  </a:lnTo>
                  <a:lnTo>
                    <a:pt x="31" y="45"/>
                  </a:lnTo>
                  <a:lnTo>
                    <a:pt x="31" y="45"/>
                  </a:lnTo>
                  <a:lnTo>
                    <a:pt x="35" y="48"/>
                  </a:lnTo>
                  <a:lnTo>
                    <a:pt x="35" y="48"/>
                  </a:lnTo>
                  <a:lnTo>
                    <a:pt x="20" y="75"/>
                  </a:lnTo>
                  <a:lnTo>
                    <a:pt x="20" y="75"/>
                  </a:lnTo>
                  <a:lnTo>
                    <a:pt x="11" y="70"/>
                  </a:lnTo>
                  <a:lnTo>
                    <a:pt x="6" y="63"/>
                  </a:lnTo>
                  <a:lnTo>
                    <a:pt x="2" y="55"/>
                  </a:lnTo>
                  <a:lnTo>
                    <a:pt x="0" y="47"/>
                  </a:lnTo>
                  <a:lnTo>
                    <a:pt x="0" y="47"/>
                  </a:lnTo>
                  <a:lnTo>
                    <a:pt x="0" y="47"/>
                  </a:lnTo>
                  <a:lnTo>
                    <a:pt x="0" y="38"/>
                  </a:lnTo>
                  <a:lnTo>
                    <a:pt x="3" y="32"/>
                  </a:lnTo>
                  <a:lnTo>
                    <a:pt x="7" y="27"/>
                  </a:lnTo>
                  <a:lnTo>
                    <a:pt x="11" y="21"/>
                  </a:lnTo>
                  <a:lnTo>
                    <a:pt x="11" y="21"/>
                  </a:lnTo>
                  <a:lnTo>
                    <a:pt x="11" y="21"/>
                  </a:lnTo>
                  <a:lnTo>
                    <a:pt x="20" y="14"/>
                  </a:lnTo>
                  <a:lnTo>
                    <a:pt x="30" y="8"/>
                  </a:lnTo>
                  <a:lnTo>
                    <a:pt x="30" y="8"/>
                  </a:lnTo>
                  <a:lnTo>
                    <a:pt x="30" y="8"/>
                  </a:lnTo>
                  <a:lnTo>
                    <a:pt x="40" y="4"/>
                  </a:lnTo>
                  <a:lnTo>
                    <a:pt x="49" y="1"/>
                  </a:lnTo>
                  <a:lnTo>
                    <a:pt x="61" y="0"/>
                  </a:lnTo>
                  <a:lnTo>
                    <a:pt x="71" y="0"/>
                  </a:lnTo>
                  <a:lnTo>
                    <a:pt x="71" y="0"/>
                  </a:lnTo>
                  <a:lnTo>
                    <a:pt x="71" y="0"/>
                  </a:lnTo>
                  <a:lnTo>
                    <a:pt x="83" y="1"/>
                  </a:lnTo>
                  <a:lnTo>
                    <a:pt x="97" y="3"/>
                  </a:lnTo>
                  <a:lnTo>
                    <a:pt x="110" y="6"/>
                  </a:lnTo>
                  <a:lnTo>
                    <a:pt x="123" y="8"/>
                  </a:lnTo>
                  <a:lnTo>
                    <a:pt x="134" y="14"/>
                  </a:lnTo>
                  <a:lnTo>
                    <a:pt x="145" y="20"/>
                  </a:lnTo>
                  <a:lnTo>
                    <a:pt x="155" y="25"/>
                  </a:lnTo>
                  <a:lnTo>
                    <a:pt x="165" y="32"/>
                  </a:lnTo>
                  <a:lnTo>
                    <a:pt x="165" y="32"/>
                  </a:lnTo>
                  <a:lnTo>
                    <a:pt x="165" y="32"/>
                  </a:lnTo>
                  <a:lnTo>
                    <a:pt x="175" y="44"/>
                  </a:lnTo>
                  <a:lnTo>
                    <a:pt x="183" y="56"/>
                  </a:lnTo>
                  <a:lnTo>
                    <a:pt x="188" y="69"/>
                  </a:lnTo>
                  <a:lnTo>
                    <a:pt x="189" y="82"/>
                  </a:lnTo>
                  <a:lnTo>
                    <a:pt x="189" y="82"/>
                  </a:lnTo>
                  <a:lnTo>
                    <a:pt x="189" y="82"/>
                  </a:lnTo>
                  <a:lnTo>
                    <a:pt x="189" y="90"/>
                  </a:lnTo>
                  <a:lnTo>
                    <a:pt x="186" y="97"/>
                  </a:lnTo>
                  <a:lnTo>
                    <a:pt x="185" y="104"/>
                  </a:lnTo>
                  <a:lnTo>
                    <a:pt x="181" y="111"/>
                  </a:lnTo>
                  <a:lnTo>
                    <a:pt x="172" y="124"/>
                  </a:lnTo>
                  <a:lnTo>
                    <a:pt x="161" y="135"/>
                  </a:lnTo>
                  <a:lnTo>
                    <a:pt x="161" y="135"/>
                  </a:lnTo>
                  <a:lnTo>
                    <a:pt x="161" y="135"/>
                  </a:lnTo>
                  <a:lnTo>
                    <a:pt x="154" y="141"/>
                  </a:lnTo>
                  <a:lnTo>
                    <a:pt x="148" y="147"/>
                  </a:lnTo>
                  <a:lnTo>
                    <a:pt x="141" y="149"/>
                  </a:lnTo>
                  <a:lnTo>
                    <a:pt x="134" y="152"/>
                  </a:lnTo>
                  <a:lnTo>
                    <a:pt x="128" y="154"/>
                  </a:lnTo>
                  <a:lnTo>
                    <a:pt x="121" y="155"/>
                  </a:lnTo>
                  <a:lnTo>
                    <a:pt x="110" y="154"/>
                  </a:lnTo>
                  <a:lnTo>
                    <a:pt x="100" y="151"/>
                  </a:lnTo>
                  <a:lnTo>
                    <a:pt x="92" y="148"/>
                  </a:lnTo>
                  <a:lnTo>
                    <a:pt x="82" y="144"/>
                  </a:lnTo>
                  <a:lnTo>
                    <a:pt x="65" y="192"/>
                  </a:lnTo>
                  <a:lnTo>
                    <a:pt x="65" y="192"/>
                  </a:lnTo>
                  <a:lnTo>
                    <a:pt x="64" y="176"/>
                  </a:lnTo>
                  <a:lnTo>
                    <a:pt x="61" y="147"/>
                  </a:lnTo>
                  <a:lnTo>
                    <a:pt x="58" y="106"/>
                  </a:lnTo>
                  <a:lnTo>
                    <a:pt x="58" y="106"/>
                  </a:lnTo>
                  <a:close/>
                </a:path>
              </a:pathLst>
            </a:custGeom>
            <a:solidFill>
              <a:schemeClr val="tx2">
                <a:lumMod val="60000"/>
                <a:lumOff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45" name="Freeform 21"/>
            <p:cNvSpPr>
              <a:spLocks/>
            </p:cNvSpPr>
            <p:nvPr/>
          </p:nvSpPr>
          <p:spPr bwMode="auto">
            <a:xfrm>
              <a:off x="707" y="334"/>
              <a:ext cx="51" cy="51"/>
            </a:xfrm>
            <a:custGeom>
              <a:avLst/>
              <a:gdLst/>
              <a:ahLst/>
              <a:cxnLst>
                <a:cxn ang="0">
                  <a:pos x="51" y="25"/>
                </a:cxn>
                <a:cxn ang="0">
                  <a:pos x="51" y="25"/>
                </a:cxn>
                <a:cxn ang="0">
                  <a:pos x="51" y="21"/>
                </a:cxn>
                <a:cxn ang="0">
                  <a:pos x="49" y="15"/>
                </a:cxn>
                <a:cxn ang="0">
                  <a:pos x="47" y="11"/>
                </a:cxn>
                <a:cxn ang="0">
                  <a:pos x="44" y="7"/>
                </a:cxn>
                <a:cxn ang="0">
                  <a:pos x="39" y="4"/>
                </a:cxn>
                <a:cxn ang="0">
                  <a:pos x="35" y="3"/>
                </a:cxn>
                <a:cxn ang="0">
                  <a:pos x="31" y="1"/>
                </a:cxn>
                <a:cxn ang="0">
                  <a:pos x="25" y="0"/>
                </a:cxn>
                <a:cxn ang="0">
                  <a:pos x="25" y="0"/>
                </a:cxn>
                <a:cxn ang="0">
                  <a:pos x="21" y="1"/>
                </a:cxn>
                <a:cxn ang="0">
                  <a:pos x="16" y="3"/>
                </a:cxn>
                <a:cxn ang="0">
                  <a:pos x="11" y="4"/>
                </a:cxn>
                <a:cxn ang="0">
                  <a:pos x="8" y="7"/>
                </a:cxn>
                <a:cxn ang="0">
                  <a:pos x="4" y="11"/>
                </a:cxn>
                <a:cxn ang="0">
                  <a:pos x="3" y="15"/>
                </a:cxn>
                <a:cxn ang="0">
                  <a:pos x="1" y="21"/>
                </a:cxn>
                <a:cxn ang="0">
                  <a:pos x="0" y="25"/>
                </a:cxn>
                <a:cxn ang="0">
                  <a:pos x="0" y="25"/>
                </a:cxn>
                <a:cxn ang="0">
                  <a:pos x="1" y="31"/>
                </a:cxn>
                <a:cxn ang="0">
                  <a:pos x="3" y="35"/>
                </a:cxn>
                <a:cxn ang="0">
                  <a:pos x="4" y="39"/>
                </a:cxn>
                <a:cxn ang="0">
                  <a:pos x="8" y="44"/>
                </a:cxn>
                <a:cxn ang="0">
                  <a:pos x="11" y="46"/>
                </a:cxn>
                <a:cxn ang="0">
                  <a:pos x="16" y="49"/>
                </a:cxn>
                <a:cxn ang="0">
                  <a:pos x="21" y="51"/>
                </a:cxn>
                <a:cxn ang="0">
                  <a:pos x="25" y="51"/>
                </a:cxn>
                <a:cxn ang="0">
                  <a:pos x="25" y="51"/>
                </a:cxn>
                <a:cxn ang="0">
                  <a:pos x="31" y="51"/>
                </a:cxn>
                <a:cxn ang="0">
                  <a:pos x="35" y="49"/>
                </a:cxn>
                <a:cxn ang="0">
                  <a:pos x="39" y="46"/>
                </a:cxn>
                <a:cxn ang="0">
                  <a:pos x="44" y="44"/>
                </a:cxn>
                <a:cxn ang="0">
                  <a:pos x="47" y="39"/>
                </a:cxn>
                <a:cxn ang="0">
                  <a:pos x="49" y="35"/>
                </a:cxn>
                <a:cxn ang="0">
                  <a:pos x="51" y="31"/>
                </a:cxn>
                <a:cxn ang="0">
                  <a:pos x="51" y="25"/>
                </a:cxn>
                <a:cxn ang="0">
                  <a:pos x="51" y="25"/>
                </a:cxn>
              </a:cxnLst>
              <a:rect l="0" t="0" r="r" b="b"/>
              <a:pathLst>
                <a:path w="51" h="51">
                  <a:moveTo>
                    <a:pt x="51" y="25"/>
                  </a:moveTo>
                  <a:lnTo>
                    <a:pt x="51" y="25"/>
                  </a:lnTo>
                  <a:lnTo>
                    <a:pt x="51" y="21"/>
                  </a:lnTo>
                  <a:lnTo>
                    <a:pt x="49" y="15"/>
                  </a:lnTo>
                  <a:lnTo>
                    <a:pt x="47" y="11"/>
                  </a:lnTo>
                  <a:lnTo>
                    <a:pt x="44" y="7"/>
                  </a:lnTo>
                  <a:lnTo>
                    <a:pt x="39" y="4"/>
                  </a:lnTo>
                  <a:lnTo>
                    <a:pt x="35" y="3"/>
                  </a:lnTo>
                  <a:lnTo>
                    <a:pt x="31" y="1"/>
                  </a:lnTo>
                  <a:lnTo>
                    <a:pt x="25" y="0"/>
                  </a:lnTo>
                  <a:lnTo>
                    <a:pt x="25" y="0"/>
                  </a:lnTo>
                  <a:lnTo>
                    <a:pt x="21" y="1"/>
                  </a:lnTo>
                  <a:lnTo>
                    <a:pt x="16" y="3"/>
                  </a:lnTo>
                  <a:lnTo>
                    <a:pt x="11" y="4"/>
                  </a:lnTo>
                  <a:lnTo>
                    <a:pt x="8" y="7"/>
                  </a:lnTo>
                  <a:lnTo>
                    <a:pt x="4" y="11"/>
                  </a:lnTo>
                  <a:lnTo>
                    <a:pt x="3" y="15"/>
                  </a:lnTo>
                  <a:lnTo>
                    <a:pt x="1" y="21"/>
                  </a:lnTo>
                  <a:lnTo>
                    <a:pt x="0" y="25"/>
                  </a:lnTo>
                  <a:lnTo>
                    <a:pt x="0" y="25"/>
                  </a:lnTo>
                  <a:lnTo>
                    <a:pt x="1" y="31"/>
                  </a:lnTo>
                  <a:lnTo>
                    <a:pt x="3" y="35"/>
                  </a:lnTo>
                  <a:lnTo>
                    <a:pt x="4" y="39"/>
                  </a:lnTo>
                  <a:lnTo>
                    <a:pt x="8" y="44"/>
                  </a:lnTo>
                  <a:lnTo>
                    <a:pt x="11" y="46"/>
                  </a:lnTo>
                  <a:lnTo>
                    <a:pt x="16" y="49"/>
                  </a:lnTo>
                  <a:lnTo>
                    <a:pt x="21" y="51"/>
                  </a:lnTo>
                  <a:lnTo>
                    <a:pt x="25" y="51"/>
                  </a:lnTo>
                  <a:lnTo>
                    <a:pt x="25" y="51"/>
                  </a:lnTo>
                  <a:lnTo>
                    <a:pt x="31" y="51"/>
                  </a:lnTo>
                  <a:lnTo>
                    <a:pt x="35" y="49"/>
                  </a:lnTo>
                  <a:lnTo>
                    <a:pt x="39" y="46"/>
                  </a:lnTo>
                  <a:lnTo>
                    <a:pt x="44" y="44"/>
                  </a:lnTo>
                  <a:lnTo>
                    <a:pt x="47" y="39"/>
                  </a:lnTo>
                  <a:lnTo>
                    <a:pt x="49" y="35"/>
                  </a:lnTo>
                  <a:lnTo>
                    <a:pt x="51" y="31"/>
                  </a:lnTo>
                  <a:lnTo>
                    <a:pt x="51" y="25"/>
                  </a:lnTo>
                  <a:lnTo>
                    <a:pt x="51" y="25"/>
                  </a:lnTo>
                  <a:close/>
                </a:path>
              </a:pathLst>
            </a:custGeom>
            <a:solidFill>
              <a:schemeClr val="tx2">
                <a:lumMod val="60000"/>
                <a:lumOff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46" name="Freeform 22"/>
            <p:cNvSpPr>
              <a:spLocks/>
            </p:cNvSpPr>
            <p:nvPr/>
          </p:nvSpPr>
          <p:spPr bwMode="auto">
            <a:xfrm>
              <a:off x="676" y="173"/>
              <a:ext cx="45" cy="44"/>
            </a:xfrm>
            <a:custGeom>
              <a:avLst/>
              <a:gdLst/>
              <a:ahLst/>
              <a:cxnLst>
                <a:cxn ang="0">
                  <a:pos x="45" y="21"/>
                </a:cxn>
                <a:cxn ang="0">
                  <a:pos x="45" y="21"/>
                </a:cxn>
                <a:cxn ang="0">
                  <a:pos x="45" y="27"/>
                </a:cxn>
                <a:cxn ang="0">
                  <a:pos x="44" y="31"/>
                </a:cxn>
                <a:cxn ang="0">
                  <a:pos x="38" y="37"/>
                </a:cxn>
                <a:cxn ang="0">
                  <a:pos x="31" y="42"/>
                </a:cxn>
                <a:cxn ang="0">
                  <a:pos x="27" y="44"/>
                </a:cxn>
                <a:cxn ang="0">
                  <a:pos x="23" y="44"/>
                </a:cxn>
                <a:cxn ang="0">
                  <a:pos x="23" y="44"/>
                </a:cxn>
                <a:cxn ang="0">
                  <a:pos x="18" y="44"/>
                </a:cxn>
                <a:cxn ang="0">
                  <a:pos x="14" y="42"/>
                </a:cxn>
                <a:cxn ang="0">
                  <a:pos x="7" y="37"/>
                </a:cxn>
                <a:cxn ang="0">
                  <a:pos x="1" y="31"/>
                </a:cxn>
                <a:cxn ang="0">
                  <a:pos x="0" y="27"/>
                </a:cxn>
                <a:cxn ang="0">
                  <a:pos x="0" y="21"/>
                </a:cxn>
                <a:cxn ang="0">
                  <a:pos x="0" y="21"/>
                </a:cxn>
                <a:cxn ang="0">
                  <a:pos x="0" y="17"/>
                </a:cxn>
                <a:cxn ang="0">
                  <a:pos x="1" y="13"/>
                </a:cxn>
                <a:cxn ang="0">
                  <a:pos x="7" y="7"/>
                </a:cxn>
                <a:cxn ang="0">
                  <a:pos x="14" y="1"/>
                </a:cxn>
                <a:cxn ang="0">
                  <a:pos x="18" y="0"/>
                </a:cxn>
                <a:cxn ang="0">
                  <a:pos x="23" y="0"/>
                </a:cxn>
                <a:cxn ang="0">
                  <a:pos x="23" y="0"/>
                </a:cxn>
                <a:cxn ang="0">
                  <a:pos x="27" y="0"/>
                </a:cxn>
                <a:cxn ang="0">
                  <a:pos x="31" y="1"/>
                </a:cxn>
                <a:cxn ang="0">
                  <a:pos x="38" y="7"/>
                </a:cxn>
                <a:cxn ang="0">
                  <a:pos x="44" y="13"/>
                </a:cxn>
                <a:cxn ang="0">
                  <a:pos x="45" y="17"/>
                </a:cxn>
                <a:cxn ang="0">
                  <a:pos x="45" y="21"/>
                </a:cxn>
                <a:cxn ang="0">
                  <a:pos x="45" y="21"/>
                </a:cxn>
              </a:cxnLst>
              <a:rect l="0" t="0" r="r" b="b"/>
              <a:pathLst>
                <a:path w="45" h="44">
                  <a:moveTo>
                    <a:pt x="45" y="21"/>
                  </a:moveTo>
                  <a:lnTo>
                    <a:pt x="45" y="21"/>
                  </a:lnTo>
                  <a:lnTo>
                    <a:pt x="45" y="27"/>
                  </a:lnTo>
                  <a:lnTo>
                    <a:pt x="44" y="31"/>
                  </a:lnTo>
                  <a:lnTo>
                    <a:pt x="38" y="37"/>
                  </a:lnTo>
                  <a:lnTo>
                    <a:pt x="31" y="42"/>
                  </a:lnTo>
                  <a:lnTo>
                    <a:pt x="27" y="44"/>
                  </a:lnTo>
                  <a:lnTo>
                    <a:pt x="23" y="44"/>
                  </a:lnTo>
                  <a:lnTo>
                    <a:pt x="23" y="44"/>
                  </a:lnTo>
                  <a:lnTo>
                    <a:pt x="18" y="44"/>
                  </a:lnTo>
                  <a:lnTo>
                    <a:pt x="14" y="42"/>
                  </a:lnTo>
                  <a:lnTo>
                    <a:pt x="7" y="37"/>
                  </a:lnTo>
                  <a:lnTo>
                    <a:pt x="1" y="31"/>
                  </a:lnTo>
                  <a:lnTo>
                    <a:pt x="0" y="27"/>
                  </a:lnTo>
                  <a:lnTo>
                    <a:pt x="0" y="21"/>
                  </a:lnTo>
                  <a:lnTo>
                    <a:pt x="0" y="21"/>
                  </a:lnTo>
                  <a:lnTo>
                    <a:pt x="0" y="17"/>
                  </a:lnTo>
                  <a:lnTo>
                    <a:pt x="1" y="13"/>
                  </a:lnTo>
                  <a:lnTo>
                    <a:pt x="7" y="7"/>
                  </a:lnTo>
                  <a:lnTo>
                    <a:pt x="14" y="1"/>
                  </a:lnTo>
                  <a:lnTo>
                    <a:pt x="18" y="0"/>
                  </a:lnTo>
                  <a:lnTo>
                    <a:pt x="23" y="0"/>
                  </a:lnTo>
                  <a:lnTo>
                    <a:pt x="23" y="0"/>
                  </a:lnTo>
                  <a:lnTo>
                    <a:pt x="27" y="0"/>
                  </a:lnTo>
                  <a:lnTo>
                    <a:pt x="31" y="1"/>
                  </a:lnTo>
                  <a:lnTo>
                    <a:pt x="38" y="7"/>
                  </a:lnTo>
                  <a:lnTo>
                    <a:pt x="44" y="13"/>
                  </a:lnTo>
                  <a:lnTo>
                    <a:pt x="45" y="17"/>
                  </a:lnTo>
                  <a:lnTo>
                    <a:pt x="45" y="21"/>
                  </a:lnTo>
                  <a:lnTo>
                    <a:pt x="45" y="21"/>
                  </a:lnTo>
                  <a:close/>
                </a:path>
              </a:pathLst>
            </a:custGeom>
            <a:solidFill>
              <a:schemeClr val="tx2">
                <a:lumMod val="60000"/>
                <a:lumOff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solidFill>
                  <a:schemeClr val="tx2">
                    <a:lumMod val="60000"/>
                    <a:lumOff val="40000"/>
                  </a:schemeClr>
                </a:solidFill>
              </a:endParaRPr>
            </a:p>
          </p:txBody>
        </p:sp>
        <p:sp>
          <p:nvSpPr>
            <p:cNvPr id="1047" name="Freeform 23"/>
            <p:cNvSpPr>
              <a:spLocks/>
            </p:cNvSpPr>
            <p:nvPr/>
          </p:nvSpPr>
          <p:spPr bwMode="auto">
            <a:xfrm>
              <a:off x="511" y="417"/>
              <a:ext cx="76" cy="45"/>
            </a:xfrm>
            <a:custGeom>
              <a:avLst/>
              <a:gdLst/>
              <a:ahLst/>
              <a:cxnLst>
                <a:cxn ang="0">
                  <a:pos x="0" y="45"/>
                </a:cxn>
                <a:cxn ang="0">
                  <a:pos x="0" y="45"/>
                </a:cxn>
                <a:cxn ang="0">
                  <a:pos x="4" y="34"/>
                </a:cxn>
                <a:cxn ang="0">
                  <a:pos x="10" y="24"/>
                </a:cxn>
                <a:cxn ang="0">
                  <a:pos x="18" y="13"/>
                </a:cxn>
                <a:cxn ang="0">
                  <a:pos x="24" y="8"/>
                </a:cxn>
                <a:cxn ang="0">
                  <a:pos x="28" y="4"/>
                </a:cxn>
                <a:cxn ang="0">
                  <a:pos x="35" y="1"/>
                </a:cxn>
                <a:cxn ang="0">
                  <a:pos x="42" y="0"/>
                </a:cxn>
                <a:cxn ang="0">
                  <a:pos x="49" y="1"/>
                </a:cxn>
                <a:cxn ang="0">
                  <a:pos x="58" y="4"/>
                </a:cxn>
                <a:cxn ang="0">
                  <a:pos x="66" y="8"/>
                </a:cxn>
                <a:cxn ang="0">
                  <a:pos x="76" y="17"/>
                </a:cxn>
                <a:cxn ang="0">
                  <a:pos x="76" y="17"/>
                </a:cxn>
                <a:cxn ang="0">
                  <a:pos x="69" y="14"/>
                </a:cxn>
                <a:cxn ang="0">
                  <a:pos x="61" y="11"/>
                </a:cxn>
                <a:cxn ang="0">
                  <a:pos x="51" y="11"/>
                </a:cxn>
                <a:cxn ang="0">
                  <a:pos x="38" y="14"/>
                </a:cxn>
                <a:cxn ang="0">
                  <a:pos x="33" y="15"/>
                </a:cxn>
                <a:cxn ang="0">
                  <a:pos x="26" y="18"/>
                </a:cxn>
                <a:cxn ang="0">
                  <a:pos x="20" y="24"/>
                </a:cxn>
                <a:cxn ang="0">
                  <a:pos x="13" y="30"/>
                </a:cxn>
                <a:cxn ang="0">
                  <a:pos x="6" y="37"/>
                </a:cxn>
                <a:cxn ang="0">
                  <a:pos x="0" y="45"/>
                </a:cxn>
                <a:cxn ang="0">
                  <a:pos x="0" y="45"/>
                </a:cxn>
              </a:cxnLst>
              <a:rect l="0" t="0" r="r" b="b"/>
              <a:pathLst>
                <a:path w="76" h="45">
                  <a:moveTo>
                    <a:pt x="0" y="45"/>
                  </a:moveTo>
                  <a:lnTo>
                    <a:pt x="0" y="45"/>
                  </a:lnTo>
                  <a:lnTo>
                    <a:pt x="4" y="34"/>
                  </a:lnTo>
                  <a:lnTo>
                    <a:pt x="10" y="24"/>
                  </a:lnTo>
                  <a:lnTo>
                    <a:pt x="18" y="13"/>
                  </a:lnTo>
                  <a:lnTo>
                    <a:pt x="24" y="8"/>
                  </a:lnTo>
                  <a:lnTo>
                    <a:pt x="28" y="4"/>
                  </a:lnTo>
                  <a:lnTo>
                    <a:pt x="35" y="1"/>
                  </a:lnTo>
                  <a:lnTo>
                    <a:pt x="42" y="0"/>
                  </a:lnTo>
                  <a:lnTo>
                    <a:pt x="49" y="1"/>
                  </a:lnTo>
                  <a:lnTo>
                    <a:pt x="58" y="4"/>
                  </a:lnTo>
                  <a:lnTo>
                    <a:pt x="66" y="8"/>
                  </a:lnTo>
                  <a:lnTo>
                    <a:pt x="76" y="17"/>
                  </a:lnTo>
                  <a:lnTo>
                    <a:pt x="76" y="17"/>
                  </a:lnTo>
                  <a:lnTo>
                    <a:pt x="69" y="14"/>
                  </a:lnTo>
                  <a:lnTo>
                    <a:pt x="61" y="11"/>
                  </a:lnTo>
                  <a:lnTo>
                    <a:pt x="51" y="11"/>
                  </a:lnTo>
                  <a:lnTo>
                    <a:pt x="38" y="14"/>
                  </a:lnTo>
                  <a:lnTo>
                    <a:pt x="33" y="15"/>
                  </a:lnTo>
                  <a:lnTo>
                    <a:pt x="26" y="18"/>
                  </a:lnTo>
                  <a:lnTo>
                    <a:pt x="20" y="24"/>
                  </a:lnTo>
                  <a:lnTo>
                    <a:pt x="13" y="30"/>
                  </a:lnTo>
                  <a:lnTo>
                    <a:pt x="6" y="37"/>
                  </a:lnTo>
                  <a:lnTo>
                    <a:pt x="0" y="45"/>
                  </a:lnTo>
                  <a:lnTo>
                    <a:pt x="0" y="4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grpSp>
        <p:nvGrpSpPr>
          <p:cNvPr id="1050" name="Group 26"/>
          <p:cNvGrpSpPr>
            <a:grpSpLocks noChangeAspect="1"/>
          </p:cNvGrpSpPr>
          <p:nvPr/>
        </p:nvGrpSpPr>
        <p:grpSpPr bwMode="auto">
          <a:xfrm>
            <a:off x="7500938" y="5357813"/>
            <a:ext cx="1150937" cy="1111250"/>
            <a:chOff x="4725" y="3375"/>
            <a:chExt cx="725" cy="700"/>
          </a:xfrm>
        </p:grpSpPr>
        <p:sp>
          <p:nvSpPr>
            <p:cNvPr id="1049" name="AutoShape 25"/>
            <p:cNvSpPr>
              <a:spLocks noChangeAspect="1" noChangeArrowheads="1" noTextEdit="1"/>
            </p:cNvSpPr>
            <p:nvPr/>
          </p:nvSpPr>
          <p:spPr bwMode="auto">
            <a:xfrm>
              <a:off x="4725" y="3375"/>
              <a:ext cx="725" cy="7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051" name="Freeform 27"/>
            <p:cNvSpPr>
              <a:spLocks/>
            </p:cNvSpPr>
            <p:nvPr/>
          </p:nvSpPr>
          <p:spPr bwMode="auto">
            <a:xfrm>
              <a:off x="4862" y="3945"/>
              <a:ext cx="422" cy="130"/>
            </a:xfrm>
            <a:custGeom>
              <a:avLst/>
              <a:gdLst/>
              <a:ahLst/>
              <a:cxnLst>
                <a:cxn ang="0">
                  <a:pos x="422" y="39"/>
                </a:cxn>
                <a:cxn ang="0">
                  <a:pos x="93" y="0"/>
                </a:cxn>
                <a:cxn ang="0">
                  <a:pos x="0" y="61"/>
                </a:cxn>
                <a:cxn ang="0">
                  <a:pos x="323" y="130"/>
                </a:cxn>
                <a:cxn ang="0">
                  <a:pos x="422" y="39"/>
                </a:cxn>
              </a:cxnLst>
              <a:rect l="0" t="0" r="r" b="b"/>
              <a:pathLst>
                <a:path w="422" h="130">
                  <a:moveTo>
                    <a:pt x="422" y="39"/>
                  </a:moveTo>
                  <a:lnTo>
                    <a:pt x="93" y="0"/>
                  </a:lnTo>
                  <a:lnTo>
                    <a:pt x="0" y="61"/>
                  </a:lnTo>
                  <a:lnTo>
                    <a:pt x="323" y="130"/>
                  </a:lnTo>
                  <a:lnTo>
                    <a:pt x="422" y="39"/>
                  </a:lnTo>
                  <a:close/>
                </a:path>
              </a:pathLst>
            </a:custGeom>
            <a:solidFill>
              <a:srgbClr val="CCCCCC"/>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52" name="Freeform 28"/>
            <p:cNvSpPr>
              <a:spLocks/>
            </p:cNvSpPr>
            <p:nvPr/>
          </p:nvSpPr>
          <p:spPr bwMode="auto">
            <a:xfrm>
              <a:off x="5022" y="3867"/>
              <a:ext cx="428" cy="43"/>
            </a:xfrm>
            <a:custGeom>
              <a:avLst/>
              <a:gdLst/>
              <a:ahLst/>
              <a:cxnLst>
                <a:cxn ang="0">
                  <a:pos x="428" y="20"/>
                </a:cxn>
                <a:cxn ang="0">
                  <a:pos x="428" y="20"/>
                </a:cxn>
                <a:cxn ang="0">
                  <a:pos x="427" y="18"/>
                </a:cxn>
                <a:cxn ang="0">
                  <a:pos x="423" y="17"/>
                </a:cxn>
                <a:cxn ang="0">
                  <a:pos x="411" y="12"/>
                </a:cxn>
                <a:cxn ang="0">
                  <a:pos x="391" y="9"/>
                </a:cxn>
                <a:cxn ang="0">
                  <a:pos x="365" y="5"/>
                </a:cxn>
                <a:cxn ang="0">
                  <a:pos x="334" y="3"/>
                </a:cxn>
                <a:cxn ang="0">
                  <a:pos x="296" y="2"/>
                </a:cxn>
                <a:cxn ang="0">
                  <a:pos x="257" y="1"/>
                </a:cxn>
                <a:cxn ang="0">
                  <a:pos x="214" y="0"/>
                </a:cxn>
                <a:cxn ang="0">
                  <a:pos x="214" y="0"/>
                </a:cxn>
                <a:cxn ang="0">
                  <a:pos x="171" y="1"/>
                </a:cxn>
                <a:cxn ang="0">
                  <a:pos x="130" y="2"/>
                </a:cxn>
                <a:cxn ang="0">
                  <a:pos x="94" y="3"/>
                </a:cxn>
                <a:cxn ang="0">
                  <a:pos x="63" y="5"/>
                </a:cxn>
                <a:cxn ang="0">
                  <a:pos x="37" y="9"/>
                </a:cxn>
                <a:cxn ang="0">
                  <a:pos x="17" y="12"/>
                </a:cxn>
                <a:cxn ang="0">
                  <a:pos x="4" y="17"/>
                </a:cxn>
                <a:cxn ang="0">
                  <a:pos x="1" y="18"/>
                </a:cxn>
                <a:cxn ang="0">
                  <a:pos x="0" y="20"/>
                </a:cxn>
                <a:cxn ang="0">
                  <a:pos x="0" y="20"/>
                </a:cxn>
                <a:cxn ang="0">
                  <a:pos x="1" y="23"/>
                </a:cxn>
                <a:cxn ang="0">
                  <a:pos x="4" y="25"/>
                </a:cxn>
                <a:cxn ang="0">
                  <a:pos x="17" y="29"/>
                </a:cxn>
                <a:cxn ang="0">
                  <a:pos x="37" y="33"/>
                </a:cxn>
                <a:cxn ang="0">
                  <a:pos x="63" y="36"/>
                </a:cxn>
                <a:cxn ang="0">
                  <a:pos x="94" y="38"/>
                </a:cxn>
                <a:cxn ang="0">
                  <a:pos x="130" y="40"/>
                </a:cxn>
                <a:cxn ang="0">
                  <a:pos x="171" y="41"/>
                </a:cxn>
                <a:cxn ang="0">
                  <a:pos x="214" y="43"/>
                </a:cxn>
                <a:cxn ang="0">
                  <a:pos x="214" y="43"/>
                </a:cxn>
                <a:cxn ang="0">
                  <a:pos x="257" y="41"/>
                </a:cxn>
                <a:cxn ang="0">
                  <a:pos x="296" y="40"/>
                </a:cxn>
                <a:cxn ang="0">
                  <a:pos x="334" y="38"/>
                </a:cxn>
                <a:cxn ang="0">
                  <a:pos x="365" y="36"/>
                </a:cxn>
                <a:cxn ang="0">
                  <a:pos x="391" y="33"/>
                </a:cxn>
                <a:cxn ang="0">
                  <a:pos x="411" y="29"/>
                </a:cxn>
                <a:cxn ang="0">
                  <a:pos x="423" y="25"/>
                </a:cxn>
                <a:cxn ang="0">
                  <a:pos x="427" y="23"/>
                </a:cxn>
                <a:cxn ang="0">
                  <a:pos x="428" y="20"/>
                </a:cxn>
                <a:cxn ang="0">
                  <a:pos x="428" y="20"/>
                </a:cxn>
              </a:cxnLst>
              <a:rect l="0" t="0" r="r" b="b"/>
              <a:pathLst>
                <a:path w="428" h="43">
                  <a:moveTo>
                    <a:pt x="428" y="20"/>
                  </a:moveTo>
                  <a:lnTo>
                    <a:pt x="428" y="20"/>
                  </a:lnTo>
                  <a:lnTo>
                    <a:pt x="427" y="18"/>
                  </a:lnTo>
                  <a:lnTo>
                    <a:pt x="423" y="17"/>
                  </a:lnTo>
                  <a:lnTo>
                    <a:pt x="411" y="12"/>
                  </a:lnTo>
                  <a:lnTo>
                    <a:pt x="391" y="9"/>
                  </a:lnTo>
                  <a:lnTo>
                    <a:pt x="365" y="5"/>
                  </a:lnTo>
                  <a:lnTo>
                    <a:pt x="334" y="3"/>
                  </a:lnTo>
                  <a:lnTo>
                    <a:pt x="296" y="2"/>
                  </a:lnTo>
                  <a:lnTo>
                    <a:pt x="257" y="1"/>
                  </a:lnTo>
                  <a:lnTo>
                    <a:pt x="214" y="0"/>
                  </a:lnTo>
                  <a:lnTo>
                    <a:pt x="214" y="0"/>
                  </a:lnTo>
                  <a:lnTo>
                    <a:pt x="171" y="1"/>
                  </a:lnTo>
                  <a:lnTo>
                    <a:pt x="130" y="2"/>
                  </a:lnTo>
                  <a:lnTo>
                    <a:pt x="94" y="3"/>
                  </a:lnTo>
                  <a:lnTo>
                    <a:pt x="63" y="5"/>
                  </a:lnTo>
                  <a:lnTo>
                    <a:pt x="37" y="9"/>
                  </a:lnTo>
                  <a:lnTo>
                    <a:pt x="17" y="12"/>
                  </a:lnTo>
                  <a:lnTo>
                    <a:pt x="4" y="17"/>
                  </a:lnTo>
                  <a:lnTo>
                    <a:pt x="1" y="18"/>
                  </a:lnTo>
                  <a:lnTo>
                    <a:pt x="0" y="20"/>
                  </a:lnTo>
                  <a:lnTo>
                    <a:pt x="0" y="20"/>
                  </a:lnTo>
                  <a:lnTo>
                    <a:pt x="1" y="23"/>
                  </a:lnTo>
                  <a:lnTo>
                    <a:pt x="4" y="25"/>
                  </a:lnTo>
                  <a:lnTo>
                    <a:pt x="17" y="29"/>
                  </a:lnTo>
                  <a:lnTo>
                    <a:pt x="37" y="33"/>
                  </a:lnTo>
                  <a:lnTo>
                    <a:pt x="63" y="36"/>
                  </a:lnTo>
                  <a:lnTo>
                    <a:pt x="94" y="38"/>
                  </a:lnTo>
                  <a:lnTo>
                    <a:pt x="130" y="40"/>
                  </a:lnTo>
                  <a:lnTo>
                    <a:pt x="171" y="41"/>
                  </a:lnTo>
                  <a:lnTo>
                    <a:pt x="214" y="43"/>
                  </a:lnTo>
                  <a:lnTo>
                    <a:pt x="214" y="43"/>
                  </a:lnTo>
                  <a:lnTo>
                    <a:pt x="257" y="41"/>
                  </a:lnTo>
                  <a:lnTo>
                    <a:pt x="296" y="40"/>
                  </a:lnTo>
                  <a:lnTo>
                    <a:pt x="334" y="38"/>
                  </a:lnTo>
                  <a:lnTo>
                    <a:pt x="365" y="36"/>
                  </a:lnTo>
                  <a:lnTo>
                    <a:pt x="391" y="33"/>
                  </a:lnTo>
                  <a:lnTo>
                    <a:pt x="411" y="29"/>
                  </a:lnTo>
                  <a:lnTo>
                    <a:pt x="423" y="25"/>
                  </a:lnTo>
                  <a:lnTo>
                    <a:pt x="427" y="23"/>
                  </a:lnTo>
                  <a:lnTo>
                    <a:pt x="428" y="20"/>
                  </a:lnTo>
                  <a:lnTo>
                    <a:pt x="428" y="20"/>
                  </a:lnTo>
                  <a:close/>
                </a:path>
              </a:pathLst>
            </a:custGeom>
            <a:solidFill>
              <a:srgbClr val="CCCCCC"/>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53" name="Freeform 29"/>
            <p:cNvSpPr>
              <a:spLocks/>
            </p:cNvSpPr>
            <p:nvPr/>
          </p:nvSpPr>
          <p:spPr bwMode="auto">
            <a:xfrm>
              <a:off x="5071" y="3631"/>
              <a:ext cx="291" cy="175"/>
            </a:xfrm>
            <a:custGeom>
              <a:avLst/>
              <a:gdLst/>
              <a:ahLst/>
              <a:cxnLst>
                <a:cxn ang="0">
                  <a:pos x="291" y="0"/>
                </a:cxn>
                <a:cxn ang="0">
                  <a:pos x="291" y="0"/>
                </a:cxn>
                <a:cxn ang="0">
                  <a:pos x="277" y="12"/>
                </a:cxn>
                <a:cxn ang="0">
                  <a:pos x="261" y="24"/>
                </a:cxn>
                <a:cxn ang="0">
                  <a:pos x="245" y="33"/>
                </a:cxn>
                <a:cxn ang="0">
                  <a:pos x="228" y="42"/>
                </a:cxn>
                <a:cxn ang="0">
                  <a:pos x="209" y="50"/>
                </a:cxn>
                <a:cxn ang="0">
                  <a:pos x="189" y="56"/>
                </a:cxn>
                <a:cxn ang="0">
                  <a:pos x="168" y="62"/>
                </a:cxn>
                <a:cxn ang="0">
                  <a:pos x="147" y="65"/>
                </a:cxn>
                <a:cxn ang="0">
                  <a:pos x="147" y="65"/>
                </a:cxn>
                <a:cxn ang="0">
                  <a:pos x="126" y="68"/>
                </a:cxn>
                <a:cxn ang="0">
                  <a:pos x="106" y="69"/>
                </a:cxn>
                <a:cxn ang="0">
                  <a:pos x="86" y="68"/>
                </a:cxn>
                <a:cxn ang="0">
                  <a:pos x="67" y="64"/>
                </a:cxn>
                <a:cxn ang="0">
                  <a:pos x="49" y="61"/>
                </a:cxn>
                <a:cxn ang="0">
                  <a:pos x="31" y="55"/>
                </a:cxn>
                <a:cxn ang="0">
                  <a:pos x="15" y="48"/>
                </a:cxn>
                <a:cxn ang="0">
                  <a:pos x="0" y="40"/>
                </a:cxn>
                <a:cxn ang="0">
                  <a:pos x="28" y="147"/>
                </a:cxn>
                <a:cxn ang="0">
                  <a:pos x="28" y="147"/>
                </a:cxn>
                <a:cxn ang="0">
                  <a:pos x="30" y="152"/>
                </a:cxn>
                <a:cxn ang="0">
                  <a:pos x="32" y="155"/>
                </a:cxn>
                <a:cxn ang="0">
                  <a:pos x="36" y="159"/>
                </a:cxn>
                <a:cxn ang="0">
                  <a:pos x="42" y="162"/>
                </a:cxn>
                <a:cxn ang="0">
                  <a:pos x="47" y="166"/>
                </a:cxn>
                <a:cxn ang="0">
                  <a:pos x="53" y="168"/>
                </a:cxn>
                <a:cxn ang="0">
                  <a:pos x="69" y="171"/>
                </a:cxn>
                <a:cxn ang="0">
                  <a:pos x="88" y="174"/>
                </a:cxn>
                <a:cxn ang="0">
                  <a:pos x="109" y="175"/>
                </a:cxn>
                <a:cxn ang="0">
                  <a:pos x="131" y="173"/>
                </a:cxn>
                <a:cxn ang="0">
                  <a:pos x="156" y="170"/>
                </a:cxn>
                <a:cxn ang="0">
                  <a:pos x="156" y="170"/>
                </a:cxn>
                <a:cxn ang="0">
                  <a:pos x="181" y="164"/>
                </a:cxn>
                <a:cxn ang="0">
                  <a:pos x="204" y="159"/>
                </a:cxn>
                <a:cxn ang="0">
                  <a:pos x="227" y="152"/>
                </a:cxn>
                <a:cxn ang="0">
                  <a:pos x="245" y="144"/>
                </a:cxn>
                <a:cxn ang="0">
                  <a:pos x="261" y="134"/>
                </a:cxn>
                <a:cxn ang="0">
                  <a:pos x="273" y="125"/>
                </a:cxn>
                <a:cxn ang="0">
                  <a:pos x="278" y="120"/>
                </a:cxn>
                <a:cxn ang="0">
                  <a:pos x="281" y="116"/>
                </a:cxn>
                <a:cxn ang="0">
                  <a:pos x="284" y="111"/>
                </a:cxn>
                <a:cxn ang="0">
                  <a:pos x="285" y="107"/>
                </a:cxn>
                <a:cxn ang="0">
                  <a:pos x="291" y="0"/>
                </a:cxn>
              </a:cxnLst>
              <a:rect l="0" t="0" r="r" b="b"/>
              <a:pathLst>
                <a:path w="291" h="175">
                  <a:moveTo>
                    <a:pt x="291" y="0"/>
                  </a:moveTo>
                  <a:lnTo>
                    <a:pt x="291" y="0"/>
                  </a:lnTo>
                  <a:lnTo>
                    <a:pt x="277" y="12"/>
                  </a:lnTo>
                  <a:lnTo>
                    <a:pt x="261" y="24"/>
                  </a:lnTo>
                  <a:lnTo>
                    <a:pt x="245" y="33"/>
                  </a:lnTo>
                  <a:lnTo>
                    <a:pt x="228" y="42"/>
                  </a:lnTo>
                  <a:lnTo>
                    <a:pt x="209" y="50"/>
                  </a:lnTo>
                  <a:lnTo>
                    <a:pt x="189" y="56"/>
                  </a:lnTo>
                  <a:lnTo>
                    <a:pt x="168" y="62"/>
                  </a:lnTo>
                  <a:lnTo>
                    <a:pt x="147" y="65"/>
                  </a:lnTo>
                  <a:lnTo>
                    <a:pt x="147" y="65"/>
                  </a:lnTo>
                  <a:lnTo>
                    <a:pt x="126" y="68"/>
                  </a:lnTo>
                  <a:lnTo>
                    <a:pt x="106" y="69"/>
                  </a:lnTo>
                  <a:lnTo>
                    <a:pt x="86" y="68"/>
                  </a:lnTo>
                  <a:lnTo>
                    <a:pt x="67" y="64"/>
                  </a:lnTo>
                  <a:lnTo>
                    <a:pt x="49" y="61"/>
                  </a:lnTo>
                  <a:lnTo>
                    <a:pt x="31" y="55"/>
                  </a:lnTo>
                  <a:lnTo>
                    <a:pt x="15" y="48"/>
                  </a:lnTo>
                  <a:lnTo>
                    <a:pt x="0" y="40"/>
                  </a:lnTo>
                  <a:lnTo>
                    <a:pt x="28" y="147"/>
                  </a:lnTo>
                  <a:lnTo>
                    <a:pt x="28" y="147"/>
                  </a:lnTo>
                  <a:lnTo>
                    <a:pt x="30" y="152"/>
                  </a:lnTo>
                  <a:lnTo>
                    <a:pt x="32" y="155"/>
                  </a:lnTo>
                  <a:lnTo>
                    <a:pt x="36" y="159"/>
                  </a:lnTo>
                  <a:lnTo>
                    <a:pt x="42" y="162"/>
                  </a:lnTo>
                  <a:lnTo>
                    <a:pt x="47" y="166"/>
                  </a:lnTo>
                  <a:lnTo>
                    <a:pt x="53" y="168"/>
                  </a:lnTo>
                  <a:lnTo>
                    <a:pt x="69" y="171"/>
                  </a:lnTo>
                  <a:lnTo>
                    <a:pt x="88" y="174"/>
                  </a:lnTo>
                  <a:lnTo>
                    <a:pt x="109" y="175"/>
                  </a:lnTo>
                  <a:lnTo>
                    <a:pt x="131" y="173"/>
                  </a:lnTo>
                  <a:lnTo>
                    <a:pt x="156" y="170"/>
                  </a:lnTo>
                  <a:lnTo>
                    <a:pt x="156" y="170"/>
                  </a:lnTo>
                  <a:lnTo>
                    <a:pt x="181" y="164"/>
                  </a:lnTo>
                  <a:lnTo>
                    <a:pt x="204" y="159"/>
                  </a:lnTo>
                  <a:lnTo>
                    <a:pt x="227" y="152"/>
                  </a:lnTo>
                  <a:lnTo>
                    <a:pt x="245" y="144"/>
                  </a:lnTo>
                  <a:lnTo>
                    <a:pt x="261" y="134"/>
                  </a:lnTo>
                  <a:lnTo>
                    <a:pt x="273" y="125"/>
                  </a:lnTo>
                  <a:lnTo>
                    <a:pt x="278" y="120"/>
                  </a:lnTo>
                  <a:lnTo>
                    <a:pt x="281" y="116"/>
                  </a:lnTo>
                  <a:lnTo>
                    <a:pt x="284" y="111"/>
                  </a:lnTo>
                  <a:lnTo>
                    <a:pt x="285" y="107"/>
                  </a:lnTo>
                  <a:lnTo>
                    <a:pt x="291"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54" name="Freeform 30"/>
            <p:cNvSpPr>
              <a:spLocks/>
            </p:cNvSpPr>
            <p:nvPr/>
          </p:nvSpPr>
          <p:spPr bwMode="auto">
            <a:xfrm>
              <a:off x="5099" y="3722"/>
              <a:ext cx="108" cy="181"/>
            </a:xfrm>
            <a:custGeom>
              <a:avLst/>
              <a:gdLst/>
              <a:ahLst/>
              <a:cxnLst>
                <a:cxn ang="0">
                  <a:pos x="86" y="5"/>
                </a:cxn>
                <a:cxn ang="0">
                  <a:pos x="86" y="5"/>
                </a:cxn>
                <a:cxn ang="0">
                  <a:pos x="79" y="13"/>
                </a:cxn>
                <a:cxn ang="0">
                  <a:pos x="72" y="23"/>
                </a:cxn>
                <a:cxn ang="0">
                  <a:pos x="64" y="37"/>
                </a:cxn>
                <a:cxn ang="0">
                  <a:pos x="55" y="56"/>
                </a:cxn>
                <a:cxn ang="0">
                  <a:pos x="51" y="66"/>
                </a:cxn>
                <a:cxn ang="0">
                  <a:pos x="48" y="79"/>
                </a:cxn>
                <a:cxn ang="0">
                  <a:pos x="45" y="92"/>
                </a:cxn>
                <a:cxn ang="0">
                  <a:pos x="43" y="107"/>
                </a:cxn>
                <a:cxn ang="0">
                  <a:pos x="41" y="124"/>
                </a:cxn>
                <a:cxn ang="0">
                  <a:pos x="41" y="141"/>
                </a:cxn>
                <a:cxn ang="0">
                  <a:pos x="41" y="141"/>
                </a:cxn>
                <a:cxn ang="0">
                  <a:pos x="33" y="143"/>
                </a:cxn>
                <a:cxn ang="0">
                  <a:pos x="25" y="146"/>
                </a:cxn>
                <a:cxn ang="0">
                  <a:pos x="17" y="149"/>
                </a:cxn>
                <a:cxn ang="0">
                  <a:pos x="9" y="154"/>
                </a:cxn>
                <a:cxn ang="0">
                  <a:pos x="3" y="161"/>
                </a:cxn>
                <a:cxn ang="0">
                  <a:pos x="1" y="164"/>
                </a:cxn>
                <a:cxn ang="0">
                  <a:pos x="0" y="168"/>
                </a:cxn>
                <a:cxn ang="0">
                  <a:pos x="0" y="172"/>
                </a:cxn>
                <a:cxn ang="0">
                  <a:pos x="1" y="177"/>
                </a:cxn>
                <a:cxn ang="0">
                  <a:pos x="1" y="177"/>
                </a:cxn>
                <a:cxn ang="0">
                  <a:pos x="5" y="179"/>
                </a:cxn>
                <a:cxn ang="0">
                  <a:pos x="11" y="181"/>
                </a:cxn>
                <a:cxn ang="0">
                  <a:pos x="19" y="181"/>
                </a:cxn>
                <a:cxn ang="0">
                  <a:pos x="64" y="161"/>
                </a:cxn>
                <a:cxn ang="0">
                  <a:pos x="64" y="161"/>
                </a:cxn>
                <a:cxn ang="0">
                  <a:pos x="65" y="160"/>
                </a:cxn>
                <a:cxn ang="0">
                  <a:pos x="67" y="156"/>
                </a:cxn>
                <a:cxn ang="0">
                  <a:pos x="68" y="152"/>
                </a:cxn>
                <a:cxn ang="0">
                  <a:pos x="68" y="149"/>
                </a:cxn>
                <a:cxn ang="0">
                  <a:pos x="67" y="146"/>
                </a:cxn>
                <a:cxn ang="0">
                  <a:pos x="59" y="138"/>
                </a:cxn>
                <a:cxn ang="0">
                  <a:pos x="59" y="138"/>
                </a:cxn>
                <a:cxn ang="0">
                  <a:pos x="59" y="125"/>
                </a:cxn>
                <a:cxn ang="0">
                  <a:pos x="59" y="112"/>
                </a:cxn>
                <a:cxn ang="0">
                  <a:pos x="61" y="94"/>
                </a:cxn>
                <a:cxn ang="0">
                  <a:pos x="64" y="85"/>
                </a:cxn>
                <a:cxn ang="0">
                  <a:pos x="66" y="76"/>
                </a:cxn>
                <a:cxn ang="0">
                  <a:pos x="69" y="66"/>
                </a:cxn>
                <a:cxn ang="0">
                  <a:pos x="75" y="56"/>
                </a:cxn>
                <a:cxn ang="0">
                  <a:pos x="81" y="47"/>
                </a:cxn>
                <a:cxn ang="0">
                  <a:pos x="88" y="36"/>
                </a:cxn>
                <a:cxn ang="0">
                  <a:pos x="97" y="28"/>
                </a:cxn>
                <a:cxn ang="0">
                  <a:pos x="108" y="19"/>
                </a:cxn>
                <a:cxn ang="0">
                  <a:pos x="108" y="19"/>
                </a:cxn>
                <a:cxn ang="0">
                  <a:pos x="108" y="14"/>
                </a:cxn>
                <a:cxn ang="0">
                  <a:pos x="108" y="11"/>
                </a:cxn>
                <a:cxn ang="0">
                  <a:pos x="108" y="6"/>
                </a:cxn>
                <a:cxn ang="0">
                  <a:pos x="105" y="2"/>
                </a:cxn>
                <a:cxn ang="0">
                  <a:pos x="103" y="1"/>
                </a:cxn>
                <a:cxn ang="0">
                  <a:pos x="101" y="0"/>
                </a:cxn>
                <a:cxn ang="0">
                  <a:pos x="98" y="0"/>
                </a:cxn>
                <a:cxn ang="0">
                  <a:pos x="95" y="1"/>
                </a:cxn>
                <a:cxn ang="0">
                  <a:pos x="86" y="5"/>
                </a:cxn>
                <a:cxn ang="0">
                  <a:pos x="86" y="5"/>
                </a:cxn>
              </a:cxnLst>
              <a:rect l="0" t="0" r="r" b="b"/>
              <a:pathLst>
                <a:path w="108" h="181">
                  <a:moveTo>
                    <a:pt x="86" y="5"/>
                  </a:moveTo>
                  <a:lnTo>
                    <a:pt x="86" y="5"/>
                  </a:lnTo>
                  <a:lnTo>
                    <a:pt x="79" y="13"/>
                  </a:lnTo>
                  <a:lnTo>
                    <a:pt x="72" y="23"/>
                  </a:lnTo>
                  <a:lnTo>
                    <a:pt x="64" y="37"/>
                  </a:lnTo>
                  <a:lnTo>
                    <a:pt x="55" y="56"/>
                  </a:lnTo>
                  <a:lnTo>
                    <a:pt x="51" y="66"/>
                  </a:lnTo>
                  <a:lnTo>
                    <a:pt x="48" y="79"/>
                  </a:lnTo>
                  <a:lnTo>
                    <a:pt x="45" y="92"/>
                  </a:lnTo>
                  <a:lnTo>
                    <a:pt x="43" y="107"/>
                  </a:lnTo>
                  <a:lnTo>
                    <a:pt x="41" y="124"/>
                  </a:lnTo>
                  <a:lnTo>
                    <a:pt x="41" y="141"/>
                  </a:lnTo>
                  <a:lnTo>
                    <a:pt x="41" y="141"/>
                  </a:lnTo>
                  <a:lnTo>
                    <a:pt x="33" y="143"/>
                  </a:lnTo>
                  <a:lnTo>
                    <a:pt x="25" y="146"/>
                  </a:lnTo>
                  <a:lnTo>
                    <a:pt x="17" y="149"/>
                  </a:lnTo>
                  <a:lnTo>
                    <a:pt x="9" y="154"/>
                  </a:lnTo>
                  <a:lnTo>
                    <a:pt x="3" y="161"/>
                  </a:lnTo>
                  <a:lnTo>
                    <a:pt x="1" y="164"/>
                  </a:lnTo>
                  <a:lnTo>
                    <a:pt x="0" y="168"/>
                  </a:lnTo>
                  <a:lnTo>
                    <a:pt x="0" y="172"/>
                  </a:lnTo>
                  <a:lnTo>
                    <a:pt x="1" y="177"/>
                  </a:lnTo>
                  <a:lnTo>
                    <a:pt x="1" y="177"/>
                  </a:lnTo>
                  <a:lnTo>
                    <a:pt x="5" y="179"/>
                  </a:lnTo>
                  <a:lnTo>
                    <a:pt x="11" y="181"/>
                  </a:lnTo>
                  <a:lnTo>
                    <a:pt x="19" y="181"/>
                  </a:lnTo>
                  <a:lnTo>
                    <a:pt x="64" y="161"/>
                  </a:lnTo>
                  <a:lnTo>
                    <a:pt x="64" y="161"/>
                  </a:lnTo>
                  <a:lnTo>
                    <a:pt x="65" y="160"/>
                  </a:lnTo>
                  <a:lnTo>
                    <a:pt x="67" y="156"/>
                  </a:lnTo>
                  <a:lnTo>
                    <a:pt x="68" y="152"/>
                  </a:lnTo>
                  <a:lnTo>
                    <a:pt x="68" y="149"/>
                  </a:lnTo>
                  <a:lnTo>
                    <a:pt x="67" y="146"/>
                  </a:lnTo>
                  <a:lnTo>
                    <a:pt x="59" y="138"/>
                  </a:lnTo>
                  <a:lnTo>
                    <a:pt x="59" y="138"/>
                  </a:lnTo>
                  <a:lnTo>
                    <a:pt x="59" y="125"/>
                  </a:lnTo>
                  <a:lnTo>
                    <a:pt x="59" y="112"/>
                  </a:lnTo>
                  <a:lnTo>
                    <a:pt x="61" y="94"/>
                  </a:lnTo>
                  <a:lnTo>
                    <a:pt x="64" y="85"/>
                  </a:lnTo>
                  <a:lnTo>
                    <a:pt x="66" y="76"/>
                  </a:lnTo>
                  <a:lnTo>
                    <a:pt x="69" y="66"/>
                  </a:lnTo>
                  <a:lnTo>
                    <a:pt x="75" y="56"/>
                  </a:lnTo>
                  <a:lnTo>
                    <a:pt x="81" y="47"/>
                  </a:lnTo>
                  <a:lnTo>
                    <a:pt x="88" y="36"/>
                  </a:lnTo>
                  <a:lnTo>
                    <a:pt x="97" y="28"/>
                  </a:lnTo>
                  <a:lnTo>
                    <a:pt x="108" y="19"/>
                  </a:lnTo>
                  <a:lnTo>
                    <a:pt x="108" y="19"/>
                  </a:lnTo>
                  <a:lnTo>
                    <a:pt x="108" y="14"/>
                  </a:lnTo>
                  <a:lnTo>
                    <a:pt x="108" y="11"/>
                  </a:lnTo>
                  <a:lnTo>
                    <a:pt x="108" y="6"/>
                  </a:lnTo>
                  <a:lnTo>
                    <a:pt x="105" y="2"/>
                  </a:lnTo>
                  <a:lnTo>
                    <a:pt x="103" y="1"/>
                  </a:lnTo>
                  <a:lnTo>
                    <a:pt x="101" y="0"/>
                  </a:lnTo>
                  <a:lnTo>
                    <a:pt x="98" y="0"/>
                  </a:lnTo>
                  <a:lnTo>
                    <a:pt x="95" y="1"/>
                  </a:lnTo>
                  <a:lnTo>
                    <a:pt x="86" y="5"/>
                  </a:lnTo>
                  <a:lnTo>
                    <a:pt x="86" y="5"/>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55" name="Freeform 31"/>
            <p:cNvSpPr>
              <a:spLocks/>
            </p:cNvSpPr>
            <p:nvPr/>
          </p:nvSpPr>
          <p:spPr bwMode="auto">
            <a:xfrm>
              <a:off x="5263" y="3714"/>
              <a:ext cx="109" cy="180"/>
            </a:xfrm>
            <a:custGeom>
              <a:avLst/>
              <a:gdLst/>
              <a:ahLst/>
              <a:cxnLst>
                <a:cxn ang="0">
                  <a:pos x="23" y="5"/>
                </a:cxn>
                <a:cxn ang="0">
                  <a:pos x="23" y="5"/>
                </a:cxn>
                <a:cxn ang="0">
                  <a:pos x="30" y="13"/>
                </a:cxn>
                <a:cxn ang="0">
                  <a:pos x="37" y="22"/>
                </a:cxn>
                <a:cxn ang="0">
                  <a:pos x="45" y="36"/>
                </a:cxn>
                <a:cxn ang="0">
                  <a:pos x="53" y="56"/>
                </a:cxn>
                <a:cxn ang="0">
                  <a:pos x="57" y="66"/>
                </a:cxn>
                <a:cxn ang="0">
                  <a:pos x="60" y="79"/>
                </a:cxn>
                <a:cxn ang="0">
                  <a:pos x="64" y="92"/>
                </a:cxn>
                <a:cxn ang="0">
                  <a:pos x="66" y="107"/>
                </a:cxn>
                <a:cxn ang="0">
                  <a:pos x="67" y="123"/>
                </a:cxn>
                <a:cxn ang="0">
                  <a:pos x="67" y="140"/>
                </a:cxn>
                <a:cxn ang="0">
                  <a:pos x="67" y="140"/>
                </a:cxn>
                <a:cxn ang="0">
                  <a:pos x="75" y="142"/>
                </a:cxn>
                <a:cxn ang="0">
                  <a:pos x="83" y="146"/>
                </a:cxn>
                <a:cxn ang="0">
                  <a:pos x="92" y="149"/>
                </a:cxn>
                <a:cxn ang="0">
                  <a:pos x="100" y="154"/>
                </a:cxn>
                <a:cxn ang="0">
                  <a:pos x="106" y="161"/>
                </a:cxn>
                <a:cxn ang="0">
                  <a:pos x="108" y="164"/>
                </a:cxn>
                <a:cxn ang="0">
                  <a:pos x="109" y="168"/>
                </a:cxn>
                <a:cxn ang="0">
                  <a:pos x="109" y="172"/>
                </a:cxn>
                <a:cxn ang="0">
                  <a:pos x="108" y="177"/>
                </a:cxn>
                <a:cxn ang="0">
                  <a:pos x="108" y="177"/>
                </a:cxn>
                <a:cxn ang="0">
                  <a:pos x="103" y="179"/>
                </a:cxn>
                <a:cxn ang="0">
                  <a:pos x="97" y="180"/>
                </a:cxn>
                <a:cxn ang="0">
                  <a:pos x="88" y="180"/>
                </a:cxn>
                <a:cxn ang="0">
                  <a:pos x="45" y="160"/>
                </a:cxn>
                <a:cxn ang="0">
                  <a:pos x="45" y="160"/>
                </a:cxn>
                <a:cxn ang="0">
                  <a:pos x="44" y="158"/>
                </a:cxn>
                <a:cxn ang="0">
                  <a:pos x="42" y="156"/>
                </a:cxn>
                <a:cxn ang="0">
                  <a:pos x="40" y="151"/>
                </a:cxn>
                <a:cxn ang="0">
                  <a:pos x="40" y="148"/>
                </a:cxn>
                <a:cxn ang="0">
                  <a:pos x="42" y="146"/>
                </a:cxn>
                <a:cxn ang="0">
                  <a:pos x="49" y="136"/>
                </a:cxn>
                <a:cxn ang="0">
                  <a:pos x="49" y="136"/>
                </a:cxn>
                <a:cxn ang="0">
                  <a:pos x="50" y="125"/>
                </a:cxn>
                <a:cxn ang="0">
                  <a:pos x="50" y="111"/>
                </a:cxn>
                <a:cxn ang="0">
                  <a:pos x="47" y="94"/>
                </a:cxn>
                <a:cxn ang="0">
                  <a:pos x="45" y="85"/>
                </a:cxn>
                <a:cxn ang="0">
                  <a:pos x="43" y="76"/>
                </a:cxn>
                <a:cxn ang="0">
                  <a:pos x="38" y="65"/>
                </a:cxn>
                <a:cxn ang="0">
                  <a:pos x="33" y="56"/>
                </a:cxn>
                <a:cxn ang="0">
                  <a:pos x="28" y="45"/>
                </a:cxn>
                <a:cxn ang="0">
                  <a:pos x="21" y="36"/>
                </a:cxn>
                <a:cxn ang="0">
                  <a:pos x="11" y="27"/>
                </a:cxn>
                <a:cxn ang="0">
                  <a:pos x="1" y="19"/>
                </a:cxn>
                <a:cxn ang="0">
                  <a:pos x="1" y="19"/>
                </a:cxn>
                <a:cxn ang="0">
                  <a:pos x="0" y="14"/>
                </a:cxn>
                <a:cxn ang="0">
                  <a:pos x="1" y="9"/>
                </a:cxn>
                <a:cxn ang="0">
                  <a:pos x="1" y="6"/>
                </a:cxn>
                <a:cxn ang="0">
                  <a:pos x="3" y="2"/>
                </a:cxn>
                <a:cxn ang="0">
                  <a:pos x="5" y="1"/>
                </a:cxn>
                <a:cxn ang="0">
                  <a:pos x="8" y="0"/>
                </a:cxn>
                <a:cxn ang="0">
                  <a:pos x="10" y="0"/>
                </a:cxn>
                <a:cxn ang="0">
                  <a:pos x="14" y="1"/>
                </a:cxn>
                <a:cxn ang="0">
                  <a:pos x="23" y="5"/>
                </a:cxn>
                <a:cxn ang="0">
                  <a:pos x="23" y="5"/>
                </a:cxn>
              </a:cxnLst>
              <a:rect l="0" t="0" r="r" b="b"/>
              <a:pathLst>
                <a:path w="109" h="180">
                  <a:moveTo>
                    <a:pt x="23" y="5"/>
                  </a:moveTo>
                  <a:lnTo>
                    <a:pt x="23" y="5"/>
                  </a:lnTo>
                  <a:lnTo>
                    <a:pt x="30" y="13"/>
                  </a:lnTo>
                  <a:lnTo>
                    <a:pt x="37" y="22"/>
                  </a:lnTo>
                  <a:lnTo>
                    <a:pt x="45" y="36"/>
                  </a:lnTo>
                  <a:lnTo>
                    <a:pt x="53" y="56"/>
                  </a:lnTo>
                  <a:lnTo>
                    <a:pt x="57" y="66"/>
                  </a:lnTo>
                  <a:lnTo>
                    <a:pt x="60" y="79"/>
                  </a:lnTo>
                  <a:lnTo>
                    <a:pt x="64" y="92"/>
                  </a:lnTo>
                  <a:lnTo>
                    <a:pt x="66" y="107"/>
                  </a:lnTo>
                  <a:lnTo>
                    <a:pt x="67" y="123"/>
                  </a:lnTo>
                  <a:lnTo>
                    <a:pt x="67" y="140"/>
                  </a:lnTo>
                  <a:lnTo>
                    <a:pt x="67" y="140"/>
                  </a:lnTo>
                  <a:lnTo>
                    <a:pt x="75" y="142"/>
                  </a:lnTo>
                  <a:lnTo>
                    <a:pt x="83" y="146"/>
                  </a:lnTo>
                  <a:lnTo>
                    <a:pt x="92" y="149"/>
                  </a:lnTo>
                  <a:lnTo>
                    <a:pt x="100" y="154"/>
                  </a:lnTo>
                  <a:lnTo>
                    <a:pt x="106" y="161"/>
                  </a:lnTo>
                  <a:lnTo>
                    <a:pt x="108" y="164"/>
                  </a:lnTo>
                  <a:lnTo>
                    <a:pt x="109" y="168"/>
                  </a:lnTo>
                  <a:lnTo>
                    <a:pt x="109" y="172"/>
                  </a:lnTo>
                  <a:lnTo>
                    <a:pt x="108" y="177"/>
                  </a:lnTo>
                  <a:lnTo>
                    <a:pt x="108" y="177"/>
                  </a:lnTo>
                  <a:lnTo>
                    <a:pt x="103" y="179"/>
                  </a:lnTo>
                  <a:lnTo>
                    <a:pt x="97" y="180"/>
                  </a:lnTo>
                  <a:lnTo>
                    <a:pt x="88" y="180"/>
                  </a:lnTo>
                  <a:lnTo>
                    <a:pt x="45" y="160"/>
                  </a:lnTo>
                  <a:lnTo>
                    <a:pt x="45" y="160"/>
                  </a:lnTo>
                  <a:lnTo>
                    <a:pt x="44" y="158"/>
                  </a:lnTo>
                  <a:lnTo>
                    <a:pt x="42" y="156"/>
                  </a:lnTo>
                  <a:lnTo>
                    <a:pt x="40" y="151"/>
                  </a:lnTo>
                  <a:lnTo>
                    <a:pt x="40" y="148"/>
                  </a:lnTo>
                  <a:lnTo>
                    <a:pt x="42" y="146"/>
                  </a:lnTo>
                  <a:lnTo>
                    <a:pt x="49" y="136"/>
                  </a:lnTo>
                  <a:lnTo>
                    <a:pt x="49" y="136"/>
                  </a:lnTo>
                  <a:lnTo>
                    <a:pt x="50" y="125"/>
                  </a:lnTo>
                  <a:lnTo>
                    <a:pt x="50" y="111"/>
                  </a:lnTo>
                  <a:lnTo>
                    <a:pt x="47" y="94"/>
                  </a:lnTo>
                  <a:lnTo>
                    <a:pt x="45" y="85"/>
                  </a:lnTo>
                  <a:lnTo>
                    <a:pt x="43" y="76"/>
                  </a:lnTo>
                  <a:lnTo>
                    <a:pt x="38" y="65"/>
                  </a:lnTo>
                  <a:lnTo>
                    <a:pt x="33" y="56"/>
                  </a:lnTo>
                  <a:lnTo>
                    <a:pt x="28" y="45"/>
                  </a:lnTo>
                  <a:lnTo>
                    <a:pt x="21" y="36"/>
                  </a:lnTo>
                  <a:lnTo>
                    <a:pt x="11" y="27"/>
                  </a:lnTo>
                  <a:lnTo>
                    <a:pt x="1" y="19"/>
                  </a:lnTo>
                  <a:lnTo>
                    <a:pt x="1" y="19"/>
                  </a:lnTo>
                  <a:lnTo>
                    <a:pt x="0" y="14"/>
                  </a:lnTo>
                  <a:lnTo>
                    <a:pt x="1" y="9"/>
                  </a:lnTo>
                  <a:lnTo>
                    <a:pt x="1" y="6"/>
                  </a:lnTo>
                  <a:lnTo>
                    <a:pt x="3" y="2"/>
                  </a:lnTo>
                  <a:lnTo>
                    <a:pt x="5" y="1"/>
                  </a:lnTo>
                  <a:lnTo>
                    <a:pt x="8" y="0"/>
                  </a:lnTo>
                  <a:lnTo>
                    <a:pt x="10" y="0"/>
                  </a:lnTo>
                  <a:lnTo>
                    <a:pt x="14" y="1"/>
                  </a:lnTo>
                  <a:lnTo>
                    <a:pt x="23" y="5"/>
                  </a:lnTo>
                  <a:lnTo>
                    <a:pt x="23" y="5"/>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56" name="Freeform 32"/>
            <p:cNvSpPr>
              <a:spLocks/>
            </p:cNvSpPr>
            <p:nvPr/>
          </p:nvSpPr>
          <p:spPr bwMode="auto">
            <a:xfrm>
              <a:off x="5014" y="3455"/>
              <a:ext cx="373" cy="234"/>
            </a:xfrm>
            <a:custGeom>
              <a:avLst/>
              <a:gdLst/>
              <a:ahLst/>
              <a:cxnLst>
                <a:cxn ang="0">
                  <a:pos x="373" y="92"/>
                </a:cxn>
                <a:cxn ang="0">
                  <a:pos x="366" y="70"/>
                </a:cxn>
                <a:cxn ang="0">
                  <a:pos x="352" y="50"/>
                </a:cxn>
                <a:cxn ang="0">
                  <a:pos x="332" y="33"/>
                </a:cxn>
                <a:cxn ang="0">
                  <a:pos x="308" y="19"/>
                </a:cxn>
                <a:cxn ang="0">
                  <a:pos x="279" y="9"/>
                </a:cxn>
                <a:cxn ang="0">
                  <a:pos x="245" y="3"/>
                </a:cxn>
                <a:cxn ang="0">
                  <a:pos x="209" y="0"/>
                </a:cxn>
                <a:cxn ang="0">
                  <a:pos x="172" y="3"/>
                </a:cxn>
                <a:cxn ang="0">
                  <a:pos x="153" y="6"/>
                </a:cxn>
                <a:cxn ang="0">
                  <a:pos x="117" y="16"/>
                </a:cxn>
                <a:cxn ang="0">
                  <a:pos x="85" y="28"/>
                </a:cxn>
                <a:cxn ang="0">
                  <a:pos x="57" y="45"/>
                </a:cxn>
                <a:cxn ang="0">
                  <a:pos x="33" y="63"/>
                </a:cxn>
                <a:cxn ang="0">
                  <a:pos x="16" y="84"/>
                </a:cxn>
                <a:cxn ang="0">
                  <a:pos x="4" y="106"/>
                </a:cxn>
                <a:cxn ang="0">
                  <a:pos x="0" y="130"/>
                </a:cxn>
                <a:cxn ang="0">
                  <a:pos x="0" y="141"/>
                </a:cxn>
                <a:cxn ang="0">
                  <a:pos x="7" y="165"/>
                </a:cxn>
                <a:cxn ang="0">
                  <a:pos x="21" y="184"/>
                </a:cxn>
                <a:cxn ang="0">
                  <a:pos x="40" y="202"/>
                </a:cxn>
                <a:cxn ang="0">
                  <a:pos x="65" y="216"/>
                </a:cxn>
                <a:cxn ang="0">
                  <a:pos x="95" y="225"/>
                </a:cxn>
                <a:cxn ang="0">
                  <a:pos x="128" y="232"/>
                </a:cxn>
                <a:cxn ang="0">
                  <a:pos x="164" y="234"/>
                </a:cxn>
                <a:cxn ang="0">
                  <a:pos x="202" y="232"/>
                </a:cxn>
                <a:cxn ang="0">
                  <a:pos x="221" y="229"/>
                </a:cxn>
                <a:cxn ang="0">
                  <a:pos x="257" y="219"/>
                </a:cxn>
                <a:cxn ang="0">
                  <a:pos x="288" y="207"/>
                </a:cxn>
                <a:cxn ang="0">
                  <a:pos x="317" y="190"/>
                </a:cxn>
                <a:cxn ang="0">
                  <a:pos x="341" y="172"/>
                </a:cxn>
                <a:cxn ang="0">
                  <a:pos x="358" y="151"/>
                </a:cxn>
                <a:cxn ang="0">
                  <a:pos x="370" y="128"/>
                </a:cxn>
                <a:cxn ang="0">
                  <a:pos x="373" y="105"/>
                </a:cxn>
                <a:cxn ang="0">
                  <a:pos x="373" y="92"/>
                </a:cxn>
              </a:cxnLst>
              <a:rect l="0" t="0" r="r" b="b"/>
              <a:pathLst>
                <a:path w="373" h="234">
                  <a:moveTo>
                    <a:pt x="373" y="92"/>
                  </a:moveTo>
                  <a:lnTo>
                    <a:pt x="373" y="92"/>
                  </a:lnTo>
                  <a:lnTo>
                    <a:pt x="371" y="81"/>
                  </a:lnTo>
                  <a:lnTo>
                    <a:pt x="366" y="70"/>
                  </a:lnTo>
                  <a:lnTo>
                    <a:pt x="360" y="60"/>
                  </a:lnTo>
                  <a:lnTo>
                    <a:pt x="352" y="50"/>
                  </a:lnTo>
                  <a:lnTo>
                    <a:pt x="343" y="41"/>
                  </a:lnTo>
                  <a:lnTo>
                    <a:pt x="332" y="33"/>
                  </a:lnTo>
                  <a:lnTo>
                    <a:pt x="321" y="26"/>
                  </a:lnTo>
                  <a:lnTo>
                    <a:pt x="308" y="19"/>
                  </a:lnTo>
                  <a:lnTo>
                    <a:pt x="294" y="13"/>
                  </a:lnTo>
                  <a:lnTo>
                    <a:pt x="279" y="9"/>
                  </a:lnTo>
                  <a:lnTo>
                    <a:pt x="263" y="5"/>
                  </a:lnTo>
                  <a:lnTo>
                    <a:pt x="245" y="3"/>
                  </a:lnTo>
                  <a:lnTo>
                    <a:pt x="228" y="0"/>
                  </a:lnTo>
                  <a:lnTo>
                    <a:pt x="209" y="0"/>
                  </a:lnTo>
                  <a:lnTo>
                    <a:pt x="190" y="0"/>
                  </a:lnTo>
                  <a:lnTo>
                    <a:pt x="172" y="3"/>
                  </a:lnTo>
                  <a:lnTo>
                    <a:pt x="172" y="3"/>
                  </a:lnTo>
                  <a:lnTo>
                    <a:pt x="153" y="6"/>
                  </a:lnTo>
                  <a:lnTo>
                    <a:pt x="135" y="10"/>
                  </a:lnTo>
                  <a:lnTo>
                    <a:pt x="117" y="16"/>
                  </a:lnTo>
                  <a:lnTo>
                    <a:pt x="101" y="21"/>
                  </a:lnTo>
                  <a:lnTo>
                    <a:pt x="85" y="28"/>
                  </a:lnTo>
                  <a:lnTo>
                    <a:pt x="69" y="35"/>
                  </a:lnTo>
                  <a:lnTo>
                    <a:pt x="57" y="45"/>
                  </a:lnTo>
                  <a:lnTo>
                    <a:pt x="44" y="54"/>
                  </a:lnTo>
                  <a:lnTo>
                    <a:pt x="33" y="63"/>
                  </a:lnTo>
                  <a:lnTo>
                    <a:pt x="24" y="74"/>
                  </a:lnTo>
                  <a:lnTo>
                    <a:pt x="16" y="84"/>
                  </a:lnTo>
                  <a:lnTo>
                    <a:pt x="9" y="95"/>
                  </a:lnTo>
                  <a:lnTo>
                    <a:pt x="4" y="106"/>
                  </a:lnTo>
                  <a:lnTo>
                    <a:pt x="1" y="118"/>
                  </a:lnTo>
                  <a:lnTo>
                    <a:pt x="0" y="130"/>
                  </a:lnTo>
                  <a:lnTo>
                    <a:pt x="0" y="141"/>
                  </a:lnTo>
                  <a:lnTo>
                    <a:pt x="0" y="141"/>
                  </a:lnTo>
                  <a:lnTo>
                    <a:pt x="3" y="153"/>
                  </a:lnTo>
                  <a:lnTo>
                    <a:pt x="7" y="165"/>
                  </a:lnTo>
                  <a:lnTo>
                    <a:pt x="12" y="174"/>
                  </a:lnTo>
                  <a:lnTo>
                    <a:pt x="21" y="184"/>
                  </a:lnTo>
                  <a:lnTo>
                    <a:pt x="30" y="194"/>
                  </a:lnTo>
                  <a:lnTo>
                    <a:pt x="40" y="202"/>
                  </a:lnTo>
                  <a:lnTo>
                    <a:pt x="52" y="209"/>
                  </a:lnTo>
                  <a:lnTo>
                    <a:pt x="65" y="216"/>
                  </a:lnTo>
                  <a:lnTo>
                    <a:pt x="80" y="220"/>
                  </a:lnTo>
                  <a:lnTo>
                    <a:pt x="95" y="225"/>
                  </a:lnTo>
                  <a:lnTo>
                    <a:pt x="111" y="230"/>
                  </a:lnTo>
                  <a:lnTo>
                    <a:pt x="128" y="232"/>
                  </a:lnTo>
                  <a:lnTo>
                    <a:pt x="145" y="233"/>
                  </a:lnTo>
                  <a:lnTo>
                    <a:pt x="164" y="234"/>
                  </a:lnTo>
                  <a:lnTo>
                    <a:pt x="182" y="233"/>
                  </a:lnTo>
                  <a:lnTo>
                    <a:pt x="202" y="232"/>
                  </a:lnTo>
                  <a:lnTo>
                    <a:pt x="202" y="232"/>
                  </a:lnTo>
                  <a:lnTo>
                    <a:pt x="221" y="229"/>
                  </a:lnTo>
                  <a:lnTo>
                    <a:pt x="239" y="224"/>
                  </a:lnTo>
                  <a:lnTo>
                    <a:pt x="257" y="219"/>
                  </a:lnTo>
                  <a:lnTo>
                    <a:pt x="273" y="214"/>
                  </a:lnTo>
                  <a:lnTo>
                    <a:pt x="288" y="207"/>
                  </a:lnTo>
                  <a:lnTo>
                    <a:pt x="303" y="198"/>
                  </a:lnTo>
                  <a:lnTo>
                    <a:pt x="317" y="190"/>
                  </a:lnTo>
                  <a:lnTo>
                    <a:pt x="329" y="181"/>
                  </a:lnTo>
                  <a:lnTo>
                    <a:pt x="341" y="172"/>
                  </a:lnTo>
                  <a:lnTo>
                    <a:pt x="350" y="161"/>
                  </a:lnTo>
                  <a:lnTo>
                    <a:pt x="358" y="151"/>
                  </a:lnTo>
                  <a:lnTo>
                    <a:pt x="364" y="139"/>
                  </a:lnTo>
                  <a:lnTo>
                    <a:pt x="370" y="128"/>
                  </a:lnTo>
                  <a:lnTo>
                    <a:pt x="372" y="117"/>
                  </a:lnTo>
                  <a:lnTo>
                    <a:pt x="373" y="105"/>
                  </a:lnTo>
                  <a:lnTo>
                    <a:pt x="373" y="92"/>
                  </a:lnTo>
                  <a:lnTo>
                    <a:pt x="373" y="9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57" name="Freeform 33"/>
            <p:cNvSpPr>
              <a:spLocks/>
            </p:cNvSpPr>
            <p:nvPr/>
          </p:nvSpPr>
          <p:spPr bwMode="auto">
            <a:xfrm>
              <a:off x="5067" y="3551"/>
              <a:ext cx="51" cy="49"/>
            </a:xfrm>
            <a:custGeom>
              <a:avLst/>
              <a:gdLst/>
              <a:ahLst/>
              <a:cxnLst>
                <a:cxn ang="0">
                  <a:pos x="29" y="43"/>
                </a:cxn>
                <a:cxn ang="0">
                  <a:pos x="29" y="43"/>
                </a:cxn>
                <a:cxn ang="0">
                  <a:pos x="39" y="42"/>
                </a:cxn>
                <a:cxn ang="0">
                  <a:pos x="47" y="42"/>
                </a:cxn>
                <a:cxn ang="0">
                  <a:pos x="47" y="42"/>
                </a:cxn>
                <a:cxn ang="0">
                  <a:pos x="49" y="37"/>
                </a:cxn>
                <a:cxn ang="0">
                  <a:pos x="49" y="37"/>
                </a:cxn>
                <a:cxn ang="0">
                  <a:pos x="51" y="32"/>
                </a:cxn>
                <a:cxn ang="0">
                  <a:pos x="51" y="27"/>
                </a:cxn>
                <a:cxn ang="0">
                  <a:pos x="51" y="21"/>
                </a:cxn>
                <a:cxn ang="0">
                  <a:pos x="50" y="16"/>
                </a:cxn>
                <a:cxn ang="0">
                  <a:pos x="48" y="12"/>
                </a:cxn>
                <a:cxn ang="0">
                  <a:pos x="44" y="8"/>
                </a:cxn>
                <a:cxn ang="0">
                  <a:pos x="41" y="5"/>
                </a:cxn>
                <a:cxn ang="0">
                  <a:pos x="36" y="2"/>
                </a:cxn>
                <a:cxn ang="0">
                  <a:pos x="36" y="2"/>
                </a:cxn>
                <a:cxn ang="0">
                  <a:pos x="32" y="0"/>
                </a:cxn>
                <a:cxn ang="0">
                  <a:pos x="27" y="0"/>
                </a:cxn>
                <a:cxn ang="0">
                  <a:pos x="22" y="1"/>
                </a:cxn>
                <a:cxn ang="0">
                  <a:pos x="16" y="3"/>
                </a:cxn>
                <a:cxn ang="0">
                  <a:pos x="13" y="6"/>
                </a:cxn>
                <a:cxn ang="0">
                  <a:pos x="8" y="9"/>
                </a:cxn>
                <a:cxn ang="0">
                  <a:pos x="5" y="14"/>
                </a:cxn>
                <a:cxn ang="0">
                  <a:pos x="2" y="19"/>
                </a:cxn>
                <a:cxn ang="0">
                  <a:pos x="2" y="19"/>
                </a:cxn>
                <a:cxn ang="0">
                  <a:pos x="0" y="27"/>
                </a:cxn>
                <a:cxn ang="0">
                  <a:pos x="0" y="35"/>
                </a:cxn>
                <a:cxn ang="0">
                  <a:pos x="2" y="43"/>
                </a:cxn>
                <a:cxn ang="0">
                  <a:pos x="7" y="49"/>
                </a:cxn>
                <a:cxn ang="0">
                  <a:pos x="7" y="49"/>
                </a:cxn>
                <a:cxn ang="0">
                  <a:pos x="16" y="45"/>
                </a:cxn>
                <a:cxn ang="0">
                  <a:pos x="29" y="43"/>
                </a:cxn>
                <a:cxn ang="0">
                  <a:pos x="29" y="43"/>
                </a:cxn>
              </a:cxnLst>
              <a:rect l="0" t="0" r="r" b="b"/>
              <a:pathLst>
                <a:path w="51" h="49">
                  <a:moveTo>
                    <a:pt x="29" y="43"/>
                  </a:moveTo>
                  <a:lnTo>
                    <a:pt x="29" y="43"/>
                  </a:lnTo>
                  <a:lnTo>
                    <a:pt x="39" y="42"/>
                  </a:lnTo>
                  <a:lnTo>
                    <a:pt x="47" y="42"/>
                  </a:lnTo>
                  <a:lnTo>
                    <a:pt x="47" y="42"/>
                  </a:lnTo>
                  <a:lnTo>
                    <a:pt x="49" y="37"/>
                  </a:lnTo>
                  <a:lnTo>
                    <a:pt x="49" y="37"/>
                  </a:lnTo>
                  <a:lnTo>
                    <a:pt x="51" y="32"/>
                  </a:lnTo>
                  <a:lnTo>
                    <a:pt x="51" y="27"/>
                  </a:lnTo>
                  <a:lnTo>
                    <a:pt x="51" y="21"/>
                  </a:lnTo>
                  <a:lnTo>
                    <a:pt x="50" y="16"/>
                  </a:lnTo>
                  <a:lnTo>
                    <a:pt x="48" y="12"/>
                  </a:lnTo>
                  <a:lnTo>
                    <a:pt x="44" y="8"/>
                  </a:lnTo>
                  <a:lnTo>
                    <a:pt x="41" y="5"/>
                  </a:lnTo>
                  <a:lnTo>
                    <a:pt x="36" y="2"/>
                  </a:lnTo>
                  <a:lnTo>
                    <a:pt x="36" y="2"/>
                  </a:lnTo>
                  <a:lnTo>
                    <a:pt x="32" y="0"/>
                  </a:lnTo>
                  <a:lnTo>
                    <a:pt x="27" y="0"/>
                  </a:lnTo>
                  <a:lnTo>
                    <a:pt x="22" y="1"/>
                  </a:lnTo>
                  <a:lnTo>
                    <a:pt x="16" y="3"/>
                  </a:lnTo>
                  <a:lnTo>
                    <a:pt x="13" y="6"/>
                  </a:lnTo>
                  <a:lnTo>
                    <a:pt x="8" y="9"/>
                  </a:lnTo>
                  <a:lnTo>
                    <a:pt x="5" y="14"/>
                  </a:lnTo>
                  <a:lnTo>
                    <a:pt x="2" y="19"/>
                  </a:lnTo>
                  <a:lnTo>
                    <a:pt x="2" y="19"/>
                  </a:lnTo>
                  <a:lnTo>
                    <a:pt x="0" y="27"/>
                  </a:lnTo>
                  <a:lnTo>
                    <a:pt x="0" y="35"/>
                  </a:lnTo>
                  <a:lnTo>
                    <a:pt x="2" y="43"/>
                  </a:lnTo>
                  <a:lnTo>
                    <a:pt x="7" y="49"/>
                  </a:lnTo>
                  <a:lnTo>
                    <a:pt x="7" y="49"/>
                  </a:lnTo>
                  <a:lnTo>
                    <a:pt x="16" y="45"/>
                  </a:lnTo>
                  <a:lnTo>
                    <a:pt x="29" y="43"/>
                  </a:lnTo>
                  <a:lnTo>
                    <a:pt x="29" y="43"/>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58" name="Freeform 34"/>
            <p:cNvSpPr>
              <a:spLocks/>
            </p:cNvSpPr>
            <p:nvPr/>
          </p:nvSpPr>
          <p:spPr bwMode="auto">
            <a:xfrm>
              <a:off x="5204" y="3535"/>
              <a:ext cx="53" cy="50"/>
            </a:xfrm>
            <a:custGeom>
              <a:avLst/>
              <a:gdLst/>
              <a:ahLst/>
              <a:cxnLst>
                <a:cxn ang="0">
                  <a:pos x="14" y="50"/>
                </a:cxn>
                <a:cxn ang="0">
                  <a:pos x="14" y="50"/>
                </a:cxn>
                <a:cxn ang="0">
                  <a:pos x="26" y="47"/>
                </a:cxn>
                <a:cxn ang="0">
                  <a:pos x="39" y="45"/>
                </a:cxn>
                <a:cxn ang="0">
                  <a:pos x="39" y="45"/>
                </a:cxn>
                <a:cxn ang="0">
                  <a:pos x="49" y="44"/>
                </a:cxn>
                <a:cxn ang="0">
                  <a:pos x="49" y="44"/>
                </a:cxn>
                <a:cxn ang="0">
                  <a:pos x="52" y="37"/>
                </a:cxn>
                <a:cxn ang="0">
                  <a:pos x="53" y="30"/>
                </a:cxn>
                <a:cxn ang="0">
                  <a:pos x="52" y="22"/>
                </a:cxn>
                <a:cxn ang="0">
                  <a:pos x="48" y="15"/>
                </a:cxn>
                <a:cxn ang="0">
                  <a:pos x="48" y="15"/>
                </a:cxn>
                <a:cxn ang="0">
                  <a:pos x="45" y="10"/>
                </a:cxn>
                <a:cxn ang="0">
                  <a:pos x="41" y="5"/>
                </a:cxn>
                <a:cxn ang="0">
                  <a:pos x="37" y="3"/>
                </a:cxn>
                <a:cxn ang="0">
                  <a:pos x="32" y="1"/>
                </a:cxn>
                <a:cxn ang="0">
                  <a:pos x="27" y="0"/>
                </a:cxn>
                <a:cxn ang="0">
                  <a:pos x="21" y="0"/>
                </a:cxn>
                <a:cxn ang="0">
                  <a:pos x="17" y="1"/>
                </a:cxn>
                <a:cxn ang="0">
                  <a:pos x="12" y="2"/>
                </a:cxn>
                <a:cxn ang="0">
                  <a:pos x="12" y="2"/>
                </a:cxn>
                <a:cxn ang="0">
                  <a:pos x="9" y="5"/>
                </a:cxn>
                <a:cxn ang="0">
                  <a:pos x="5" y="9"/>
                </a:cxn>
                <a:cxn ang="0">
                  <a:pos x="3" y="14"/>
                </a:cxn>
                <a:cxn ang="0">
                  <a:pos x="2" y="18"/>
                </a:cxn>
                <a:cxn ang="0">
                  <a:pos x="0" y="24"/>
                </a:cxn>
                <a:cxn ang="0">
                  <a:pos x="0" y="29"/>
                </a:cxn>
                <a:cxn ang="0">
                  <a:pos x="3" y="35"/>
                </a:cxn>
                <a:cxn ang="0">
                  <a:pos x="5" y="39"/>
                </a:cxn>
                <a:cxn ang="0">
                  <a:pos x="5" y="39"/>
                </a:cxn>
                <a:cxn ang="0">
                  <a:pos x="10" y="45"/>
                </a:cxn>
                <a:cxn ang="0">
                  <a:pos x="14" y="50"/>
                </a:cxn>
                <a:cxn ang="0">
                  <a:pos x="14" y="50"/>
                </a:cxn>
              </a:cxnLst>
              <a:rect l="0" t="0" r="r" b="b"/>
              <a:pathLst>
                <a:path w="53" h="50">
                  <a:moveTo>
                    <a:pt x="14" y="50"/>
                  </a:moveTo>
                  <a:lnTo>
                    <a:pt x="14" y="50"/>
                  </a:lnTo>
                  <a:lnTo>
                    <a:pt x="26" y="47"/>
                  </a:lnTo>
                  <a:lnTo>
                    <a:pt x="39" y="45"/>
                  </a:lnTo>
                  <a:lnTo>
                    <a:pt x="39" y="45"/>
                  </a:lnTo>
                  <a:lnTo>
                    <a:pt x="49" y="44"/>
                  </a:lnTo>
                  <a:lnTo>
                    <a:pt x="49" y="44"/>
                  </a:lnTo>
                  <a:lnTo>
                    <a:pt x="52" y="37"/>
                  </a:lnTo>
                  <a:lnTo>
                    <a:pt x="53" y="30"/>
                  </a:lnTo>
                  <a:lnTo>
                    <a:pt x="52" y="22"/>
                  </a:lnTo>
                  <a:lnTo>
                    <a:pt x="48" y="15"/>
                  </a:lnTo>
                  <a:lnTo>
                    <a:pt x="48" y="15"/>
                  </a:lnTo>
                  <a:lnTo>
                    <a:pt x="45" y="10"/>
                  </a:lnTo>
                  <a:lnTo>
                    <a:pt x="41" y="5"/>
                  </a:lnTo>
                  <a:lnTo>
                    <a:pt x="37" y="3"/>
                  </a:lnTo>
                  <a:lnTo>
                    <a:pt x="32" y="1"/>
                  </a:lnTo>
                  <a:lnTo>
                    <a:pt x="27" y="0"/>
                  </a:lnTo>
                  <a:lnTo>
                    <a:pt x="21" y="0"/>
                  </a:lnTo>
                  <a:lnTo>
                    <a:pt x="17" y="1"/>
                  </a:lnTo>
                  <a:lnTo>
                    <a:pt x="12" y="2"/>
                  </a:lnTo>
                  <a:lnTo>
                    <a:pt x="12" y="2"/>
                  </a:lnTo>
                  <a:lnTo>
                    <a:pt x="9" y="5"/>
                  </a:lnTo>
                  <a:lnTo>
                    <a:pt x="5" y="9"/>
                  </a:lnTo>
                  <a:lnTo>
                    <a:pt x="3" y="14"/>
                  </a:lnTo>
                  <a:lnTo>
                    <a:pt x="2" y="18"/>
                  </a:lnTo>
                  <a:lnTo>
                    <a:pt x="0" y="24"/>
                  </a:lnTo>
                  <a:lnTo>
                    <a:pt x="0" y="29"/>
                  </a:lnTo>
                  <a:lnTo>
                    <a:pt x="3" y="35"/>
                  </a:lnTo>
                  <a:lnTo>
                    <a:pt x="5" y="39"/>
                  </a:lnTo>
                  <a:lnTo>
                    <a:pt x="5" y="39"/>
                  </a:lnTo>
                  <a:lnTo>
                    <a:pt x="10" y="45"/>
                  </a:lnTo>
                  <a:lnTo>
                    <a:pt x="14" y="50"/>
                  </a:lnTo>
                  <a:lnTo>
                    <a:pt x="14" y="5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59" name="Freeform 35"/>
            <p:cNvSpPr>
              <a:spLocks/>
            </p:cNvSpPr>
            <p:nvPr/>
          </p:nvSpPr>
          <p:spPr bwMode="auto">
            <a:xfrm>
              <a:off x="5083" y="3572"/>
              <a:ext cx="24" cy="36"/>
            </a:xfrm>
            <a:custGeom>
              <a:avLst/>
              <a:gdLst/>
              <a:ahLst/>
              <a:cxnLst>
                <a:cxn ang="0">
                  <a:pos x="24" y="16"/>
                </a:cxn>
                <a:cxn ang="0">
                  <a:pos x="24" y="16"/>
                </a:cxn>
                <a:cxn ang="0">
                  <a:pos x="21" y="9"/>
                </a:cxn>
                <a:cxn ang="0">
                  <a:pos x="18" y="4"/>
                </a:cxn>
                <a:cxn ang="0">
                  <a:pos x="14" y="1"/>
                </a:cxn>
                <a:cxn ang="0">
                  <a:pos x="12" y="0"/>
                </a:cxn>
                <a:cxn ang="0">
                  <a:pos x="10" y="0"/>
                </a:cxn>
                <a:cxn ang="0">
                  <a:pos x="10" y="0"/>
                </a:cxn>
                <a:cxn ang="0">
                  <a:pos x="7" y="1"/>
                </a:cxn>
                <a:cxn ang="0">
                  <a:pos x="5" y="2"/>
                </a:cxn>
                <a:cxn ang="0">
                  <a:pos x="2" y="7"/>
                </a:cxn>
                <a:cxn ang="0">
                  <a:pos x="0" y="13"/>
                </a:cxn>
                <a:cxn ang="0">
                  <a:pos x="0" y="20"/>
                </a:cxn>
                <a:cxn ang="0">
                  <a:pos x="0" y="20"/>
                </a:cxn>
                <a:cxn ang="0">
                  <a:pos x="2" y="25"/>
                </a:cxn>
                <a:cxn ang="0">
                  <a:pos x="5" y="31"/>
                </a:cxn>
                <a:cxn ang="0">
                  <a:pos x="10" y="35"/>
                </a:cxn>
                <a:cxn ang="0">
                  <a:pos x="12" y="35"/>
                </a:cxn>
                <a:cxn ang="0">
                  <a:pos x="14" y="36"/>
                </a:cxn>
                <a:cxn ang="0">
                  <a:pos x="14" y="36"/>
                </a:cxn>
                <a:cxn ang="0">
                  <a:pos x="17" y="35"/>
                </a:cxn>
                <a:cxn ang="0">
                  <a:pos x="18" y="34"/>
                </a:cxn>
                <a:cxn ang="0">
                  <a:pos x="21" y="29"/>
                </a:cxn>
                <a:cxn ang="0">
                  <a:pos x="24" y="23"/>
                </a:cxn>
                <a:cxn ang="0">
                  <a:pos x="24" y="16"/>
                </a:cxn>
                <a:cxn ang="0">
                  <a:pos x="24" y="16"/>
                </a:cxn>
              </a:cxnLst>
              <a:rect l="0" t="0" r="r" b="b"/>
              <a:pathLst>
                <a:path w="24" h="36">
                  <a:moveTo>
                    <a:pt x="24" y="16"/>
                  </a:moveTo>
                  <a:lnTo>
                    <a:pt x="24" y="16"/>
                  </a:lnTo>
                  <a:lnTo>
                    <a:pt x="21" y="9"/>
                  </a:lnTo>
                  <a:lnTo>
                    <a:pt x="18" y="4"/>
                  </a:lnTo>
                  <a:lnTo>
                    <a:pt x="14" y="1"/>
                  </a:lnTo>
                  <a:lnTo>
                    <a:pt x="12" y="0"/>
                  </a:lnTo>
                  <a:lnTo>
                    <a:pt x="10" y="0"/>
                  </a:lnTo>
                  <a:lnTo>
                    <a:pt x="10" y="0"/>
                  </a:lnTo>
                  <a:lnTo>
                    <a:pt x="7" y="1"/>
                  </a:lnTo>
                  <a:lnTo>
                    <a:pt x="5" y="2"/>
                  </a:lnTo>
                  <a:lnTo>
                    <a:pt x="2" y="7"/>
                  </a:lnTo>
                  <a:lnTo>
                    <a:pt x="0" y="13"/>
                  </a:lnTo>
                  <a:lnTo>
                    <a:pt x="0" y="20"/>
                  </a:lnTo>
                  <a:lnTo>
                    <a:pt x="0" y="20"/>
                  </a:lnTo>
                  <a:lnTo>
                    <a:pt x="2" y="25"/>
                  </a:lnTo>
                  <a:lnTo>
                    <a:pt x="5" y="31"/>
                  </a:lnTo>
                  <a:lnTo>
                    <a:pt x="10" y="35"/>
                  </a:lnTo>
                  <a:lnTo>
                    <a:pt x="12" y="35"/>
                  </a:lnTo>
                  <a:lnTo>
                    <a:pt x="14" y="36"/>
                  </a:lnTo>
                  <a:lnTo>
                    <a:pt x="14" y="36"/>
                  </a:lnTo>
                  <a:lnTo>
                    <a:pt x="17" y="35"/>
                  </a:lnTo>
                  <a:lnTo>
                    <a:pt x="18" y="34"/>
                  </a:lnTo>
                  <a:lnTo>
                    <a:pt x="21" y="29"/>
                  </a:lnTo>
                  <a:lnTo>
                    <a:pt x="24" y="23"/>
                  </a:lnTo>
                  <a:lnTo>
                    <a:pt x="24" y="16"/>
                  </a:lnTo>
                  <a:lnTo>
                    <a:pt x="24" y="16"/>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60" name="Freeform 36"/>
            <p:cNvSpPr>
              <a:spLocks/>
            </p:cNvSpPr>
            <p:nvPr/>
          </p:nvSpPr>
          <p:spPr bwMode="auto">
            <a:xfrm>
              <a:off x="5220" y="3556"/>
              <a:ext cx="23" cy="34"/>
            </a:xfrm>
            <a:custGeom>
              <a:avLst/>
              <a:gdLst/>
              <a:ahLst/>
              <a:cxnLst>
                <a:cxn ang="0">
                  <a:pos x="23" y="15"/>
                </a:cxn>
                <a:cxn ang="0">
                  <a:pos x="23" y="15"/>
                </a:cxn>
                <a:cxn ang="0">
                  <a:pos x="21" y="9"/>
                </a:cxn>
                <a:cxn ang="0">
                  <a:pos x="18" y="3"/>
                </a:cxn>
                <a:cxn ang="0">
                  <a:pos x="14" y="0"/>
                </a:cxn>
                <a:cxn ang="0">
                  <a:pos x="11" y="0"/>
                </a:cxn>
                <a:cxn ang="0">
                  <a:pos x="9" y="0"/>
                </a:cxn>
                <a:cxn ang="0">
                  <a:pos x="9" y="0"/>
                </a:cxn>
                <a:cxn ang="0">
                  <a:pos x="7" y="0"/>
                </a:cxn>
                <a:cxn ang="0">
                  <a:pos x="4" y="1"/>
                </a:cxn>
                <a:cxn ang="0">
                  <a:pos x="2" y="5"/>
                </a:cxn>
                <a:cxn ang="0">
                  <a:pos x="0" y="11"/>
                </a:cxn>
                <a:cxn ang="0">
                  <a:pos x="0" y="18"/>
                </a:cxn>
                <a:cxn ang="0">
                  <a:pos x="0" y="18"/>
                </a:cxn>
                <a:cxn ang="0">
                  <a:pos x="2" y="25"/>
                </a:cxn>
                <a:cxn ang="0">
                  <a:pos x="4" y="30"/>
                </a:cxn>
                <a:cxn ang="0">
                  <a:pos x="9" y="33"/>
                </a:cxn>
                <a:cxn ang="0">
                  <a:pos x="11" y="34"/>
                </a:cxn>
                <a:cxn ang="0">
                  <a:pos x="14" y="34"/>
                </a:cxn>
                <a:cxn ang="0">
                  <a:pos x="14" y="34"/>
                </a:cxn>
                <a:cxn ang="0">
                  <a:pos x="16" y="33"/>
                </a:cxn>
                <a:cxn ang="0">
                  <a:pos x="18" y="32"/>
                </a:cxn>
                <a:cxn ang="0">
                  <a:pos x="22" y="29"/>
                </a:cxn>
                <a:cxn ang="0">
                  <a:pos x="23" y="22"/>
                </a:cxn>
                <a:cxn ang="0">
                  <a:pos x="23" y="15"/>
                </a:cxn>
                <a:cxn ang="0">
                  <a:pos x="23" y="15"/>
                </a:cxn>
              </a:cxnLst>
              <a:rect l="0" t="0" r="r" b="b"/>
              <a:pathLst>
                <a:path w="23" h="34">
                  <a:moveTo>
                    <a:pt x="23" y="15"/>
                  </a:moveTo>
                  <a:lnTo>
                    <a:pt x="23" y="15"/>
                  </a:lnTo>
                  <a:lnTo>
                    <a:pt x="21" y="9"/>
                  </a:lnTo>
                  <a:lnTo>
                    <a:pt x="18" y="3"/>
                  </a:lnTo>
                  <a:lnTo>
                    <a:pt x="14" y="0"/>
                  </a:lnTo>
                  <a:lnTo>
                    <a:pt x="11" y="0"/>
                  </a:lnTo>
                  <a:lnTo>
                    <a:pt x="9" y="0"/>
                  </a:lnTo>
                  <a:lnTo>
                    <a:pt x="9" y="0"/>
                  </a:lnTo>
                  <a:lnTo>
                    <a:pt x="7" y="0"/>
                  </a:lnTo>
                  <a:lnTo>
                    <a:pt x="4" y="1"/>
                  </a:lnTo>
                  <a:lnTo>
                    <a:pt x="2" y="5"/>
                  </a:lnTo>
                  <a:lnTo>
                    <a:pt x="0" y="11"/>
                  </a:lnTo>
                  <a:lnTo>
                    <a:pt x="0" y="18"/>
                  </a:lnTo>
                  <a:lnTo>
                    <a:pt x="0" y="18"/>
                  </a:lnTo>
                  <a:lnTo>
                    <a:pt x="2" y="25"/>
                  </a:lnTo>
                  <a:lnTo>
                    <a:pt x="4" y="30"/>
                  </a:lnTo>
                  <a:lnTo>
                    <a:pt x="9" y="33"/>
                  </a:lnTo>
                  <a:lnTo>
                    <a:pt x="11" y="34"/>
                  </a:lnTo>
                  <a:lnTo>
                    <a:pt x="14" y="34"/>
                  </a:lnTo>
                  <a:lnTo>
                    <a:pt x="14" y="34"/>
                  </a:lnTo>
                  <a:lnTo>
                    <a:pt x="16" y="33"/>
                  </a:lnTo>
                  <a:lnTo>
                    <a:pt x="18" y="32"/>
                  </a:lnTo>
                  <a:lnTo>
                    <a:pt x="22" y="29"/>
                  </a:lnTo>
                  <a:lnTo>
                    <a:pt x="23" y="22"/>
                  </a:lnTo>
                  <a:lnTo>
                    <a:pt x="23" y="15"/>
                  </a:lnTo>
                  <a:lnTo>
                    <a:pt x="23" y="15"/>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61" name="Freeform 37"/>
            <p:cNvSpPr>
              <a:spLocks/>
            </p:cNvSpPr>
            <p:nvPr/>
          </p:nvSpPr>
          <p:spPr bwMode="auto">
            <a:xfrm>
              <a:off x="5092" y="3679"/>
              <a:ext cx="25" cy="7"/>
            </a:xfrm>
            <a:custGeom>
              <a:avLst/>
              <a:gdLst/>
              <a:ahLst/>
              <a:cxnLst>
                <a:cxn ang="0">
                  <a:pos x="11" y="0"/>
                </a:cxn>
                <a:cxn ang="0">
                  <a:pos x="25" y="3"/>
                </a:cxn>
                <a:cxn ang="0">
                  <a:pos x="10" y="7"/>
                </a:cxn>
                <a:cxn ang="0">
                  <a:pos x="0" y="2"/>
                </a:cxn>
                <a:cxn ang="0">
                  <a:pos x="11" y="0"/>
                </a:cxn>
              </a:cxnLst>
              <a:rect l="0" t="0" r="r" b="b"/>
              <a:pathLst>
                <a:path w="25" h="7">
                  <a:moveTo>
                    <a:pt x="11" y="0"/>
                  </a:moveTo>
                  <a:lnTo>
                    <a:pt x="25" y="3"/>
                  </a:lnTo>
                  <a:lnTo>
                    <a:pt x="10" y="7"/>
                  </a:lnTo>
                  <a:lnTo>
                    <a:pt x="0" y="2"/>
                  </a:lnTo>
                  <a:lnTo>
                    <a:pt x="11"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62" name="Freeform 38"/>
            <p:cNvSpPr>
              <a:spLocks/>
            </p:cNvSpPr>
            <p:nvPr/>
          </p:nvSpPr>
          <p:spPr bwMode="auto">
            <a:xfrm>
              <a:off x="5101" y="3628"/>
              <a:ext cx="126" cy="14"/>
            </a:xfrm>
            <a:custGeom>
              <a:avLst/>
              <a:gdLst/>
              <a:ahLst/>
              <a:cxnLst>
                <a:cxn ang="0">
                  <a:pos x="126" y="14"/>
                </a:cxn>
                <a:cxn ang="0">
                  <a:pos x="126" y="14"/>
                </a:cxn>
                <a:cxn ang="0">
                  <a:pos x="114" y="9"/>
                </a:cxn>
                <a:cxn ang="0">
                  <a:pos x="101" y="6"/>
                </a:cxn>
                <a:cxn ang="0">
                  <a:pos x="84" y="2"/>
                </a:cxn>
                <a:cxn ang="0">
                  <a:pos x="65" y="0"/>
                </a:cxn>
                <a:cxn ang="0">
                  <a:pos x="55" y="0"/>
                </a:cxn>
                <a:cxn ang="0">
                  <a:pos x="44" y="1"/>
                </a:cxn>
                <a:cxn ang="0">
                  <a:pos x="32" y="2"/>
                </a:cxn>
                <a:cxn ang="0">
                  <a:pos x="22" y="4"/>
                </a:cxn>
                <a:cxn ang="0">
                  <a:pos x="10" y="8"/>
                </a:cxn>
                <a:cxn ang="0">
                  <a:pos x="0" y="13"/>
                </a:cxn>
                <a:cxn ang="0">
                  <a:pos x="0" y="13"/>
                </a:cxn>
                <a:cxn ang="0">
                  <a:pos x="9" y="11"/>
                </a:cxn>
                <a:cxn ang="0">
                  <a:pos x="36" y="9"/>
                </a:cxn>
                <a:cxn ang="0">
                  <a:pos x="55" y="8"/>
                </a:cxn>
                <a:cxn ang="0">
                  <a:pos x="76" y="9"/>
                </a:cxn>
                <a:cxn ang="0">
                  <a:pos x="100" y="10"/>
                </a:cxn>
                <a:cxn ang="0">
                  <a:pos x="126" y="14"/>
                </a:cxn>
                <a:cxn ang="0">
                  <a:pos x="126" y="14"/>
                </a:cxn>
              </a:cxnLst>
              <a:rect l="0" t="0" r="r" b="b"/>
              <a:pathLst>
                <a:path w="126" h="14">
                  <a:moveTo>
                    <a:pt x="126" y="14"/>
                  </a:moveTo>
                  <a:lnTo>
                    <a:pt x="126" y="14"/>
                  </a:lnTo>
                  <a:lnTo>
                    <a:pt x="114" y="9"/>
                  </a:lnTo>
                  <a:lnTo>
                    <a:pt x="101" y="6"/>
                  </a:lnTo>
                  <a:lnTo>
                    <a:pt x="84" y="2"/>
                  </a:lnTo>
                  <a:lnTo>
                    <a:pt x="65" y="0"/>
                  </a:lnTo>
                  <a:lnTo>
                    <a:pt x="55" y="0"/>
                  </a:lnTo>
                  <a:lnTo>
                    <a:pt x="44" y="1"/>
                  </a:lnTo>
                  <a:lnTo>
                    <a:pt x="32" y="2"/>
                  </a:lnTo>
                  <a:lnTo>
                    <a:pt x="22" y="4"/>
                  </a:lnTo>
                  <a:lnTo>
                    <a:pt x="10" y="8"/>
                  </a:lnTo>
                  <a:lnTo>
                    <a:pt x="0" y="13"/>
                  </a:lnTo>
                  <a:lnTo>
                    <a:pt x="0" y="13"/>
                  </a:lnTo>
                  <a:lnTo>
                    <a:pt x="9" y="11"/>
                  </a:lnTo>
                  <a:lnTo>
                    <a:pt x="36" y="9"/>
                  </a:lnTo>
                  <a:lnTo>
                    <a:pt x="55" y="8"/>
                  </a:lnTo>
                  <a:lnTo>
                    <a:pt x="76" y="9"/>
                  </a:lnTo>
                  <a:lnTo>
                    <a:pt x="100" y="10"/>
                  </a:lnTo>
                  <a:lnTo>
                    <a:pt x="126" y="14"/>
                  </a:lnTo>
                  <a:lnTo>
                    <a:pt x="126" y="14"/>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63" name="Freeform 39"/>
            <p:cNvSpPr>
              <a:spLocks/>
            </p:cNvSpPr>
            <p:nvPr/>
          </p:nvSpPr>
          <p:spPr bwMode="auto">
            <a:xfrm>
              <a:off x="5334" y="3438"/>
              <a:ext cx="101" cy="261"/>
            </a:xfrm>
            <a:custGeom>
              <a:avLst/>
              <a:gdLst/>
              <a:ahLst/>
              <a:cxnLst>
                <a:cxn ang="0">
                  <a:pos x="24" y="198"/>
                </a:cxn>
                <a:cxn ang="0">
                  <a:pos x="24" y="198"/>
                </a:cxn>
                <a:cxn ang="0">
                  <a:pos x="33" y="186"/>
                </a:cxn>
                <a:cxn ang="0">
                  <a:pos x="54" y="162"/>
                </a:cxn>
                <a:cxn ang="0">
                  <a:pos x="66" y="147"/>
                </a:cxn>
                <a:cxn ang="0">
                  <a:pos x="75" y="134"/>
                </a:cxn>
                <a:cxn ang="0">
                  <a:pos x="81" y="125"/>
                </a:cxn>
                <a:cxn ang="0">
                  <a:pos x="82" y="120"/>
                </a:cxn>
                <a:cxn ang="0">
                  <a:pos x="81" y="118"/>
                </a:cxn>
                <a:cxn ang="0">
                  <a:pos x="81" y="118"/>
                </a:cxn>
                <a:cxn ang="0">
                  <a:pos x="79" y="105"/>
                </a:cxn>
                <a:cxn ang="0">
                  <a:pos x="76" y="91"/>
                </a:cxn>
                <a:cxn ang="0">
                  <a:pos x="72" y="74"/>
                </a:cxn>
                <a:cxn ang="0">
                  <a:pos x="67" y="58"/>
                </a:cxn>
                <a:cxn ang="0">
                  <a:pos x="60" y="44"/>
                </a:cxn>
                <a:cxn ang="0">
                  <a:pos x="55" y="38"/>
                </a:cxn>
                <a:cxn ang="0">
                  <a:pos x="52" y="33"/>
                </a:cxn>
                <a:cxn ang="0">
                  <a:pos x="47" y="29"/>
                </a:cxn>
                <a:cxn ang="0">
                  <a:pos x="42" y="28"/>
                </a:cxn>
                <a:cxn ang="0">
                  <a:pos x="42" y="28"/>
                </a:cxn>
                <a:cxn ang="0">
                  <a:pos x="40" y="30"/>
                </a:cxn>
                <a:cxn ang="0">
                  <a:pos x="35" y="34"/>
                </a:cxn>
                <a:cxn ang="0">
                  <a:pos x="31" y="36"/>
                </a:cxn>
                <a:cxn ang="0">
                  <a:pos x="28" y="36"/>
                </a:cxn>
                <a:cxn ang="0">
                  <a:pos x="23" y="35"/>
                </a:cxn>
                <a:cxn ang="0">
                  <a:pos x="19" y="31"/>
                </a:cxn>
                <a:cxn ang="0">
                  <a:pos x="0" y="31"/>
                </a:cxn>
                <a:cxn ang="0">
                  <a:pos x="0" y="31"/>
                </a:cxn>
                <a:cxn ang="0">
                  <a:pos x="0" y="27"/>
                </a:cxn>
                <a:cxn ang="0">
                  <a:pos x="0" y="22"/>
                </a:cxn>
                <a:cxn ang="0">
                  <a:pos x="2" y="17"/>
                </a:cxn>
                <a:cxn ang="0">
                  <a:pos x="5" y="12"/>
                </a:cxn>
                <a:cxn ang="0">
                  <a:pos x="12" y="7"/>
                </a:cxn>
                <a:cxn ang="0">
                  <a:pos x="23" y="2"/>
                </a:cxn>
                <a:cxn ang="0">
                  <a:pos x="37" y="0"/>
                </a:cxn>
                <a:cxn ang="0">
                  <a:pos x="68" y="21"/>
                </a:cxn>
                <a:cxn ang="0">
                  <a:pos x="68" y="21"/>
                </a:cxn>
                <a:cxn ang="0">
                  <a:pos x="76" y="37"/>
                </a:cxn>
                <a:cxn ang="0">
                  <a:pos x="83" y="55"/>
                </a:cxn>
                <a:cxn ang="0">
                  <a:pos x="92" y="74"/>
                </a:cxn>
                <a:cxn ang="0">
                  <a:pos x="97" y="95"/>
                </a:cxn>
                <a:cxn ang="0">
                  <a:pos x="100" y="106"/>
                </a:cxn>
                <a:cxn ang="0">
                  <a:pos x="101" y="116"/>
                </a:cxn>
                <a:cxn ang="0">
                  <a:pos x="101" y="125"/>
                </a:cxn>
                <a:cxn ang="0">
                  <a:pos x="101" y="133"/>
                </a:cxn>
                <a:cxn ang="0">
                  <a:pos x="99" y="140"/>
                </a:cxn>
                <a:cxn ang="0">
                  <a:pos x="94" y="144"/>
                </a:cxn>
                <a:cxn ang="0">
                  <a:pos x="21" y="261"/>
                </a:cxn>
                <a:cxn ang="0">
                  <a:pos x="24" y="198"/>
                </a:cxn>
              </a:cxnLst>
              <a:rect l="0" t="0" r="r" b="b"/>
              <a:pathLst>
                <a:path w="101" h="261">
                  <a:moveTo>
                    <a:pt x="24" y="198"/>
                  </a:moveTo>
                  <a:lnTo>
                    <a:pt x="24" y="198"/>
                  </a:lnTo>
                  <a:lnTo>
                    <a:pt x="33" y="186"/>
                  </a:lnTo>
                  <a:lnTo>
                    <a:pt x="54" y="162"/>
                  </a:lnTo>
                  <a:lnTo>
                    <a:pt x="66" y="147"/>
                  </a:lnTo>
                  <a:lnTo>
                    <a:pt x="75" y="134"/>
                  </a:lnTo>
                  <a:lnTo>
                    <a:pt x="81" y="125"/>
                  </a:lnTo>
                  <a:lnTo>
                    <a:pt x="82" y="120"/>
                  </a:lnTo>
                  <a:lnTo>
                    <a:pt x="81" y="118"/>
                  </a:lnTo>
                  <a:lnTo>
                    <a:pt x="81" y="118"/>
                  </a:lnTo>
                  <a:lnTo>
                    <a:pt x="79" y="105"/>
                  </a:lnTo>
                  <a:lnTo>
                    <a:pt x="76" y="91"/>
                  </a:lnTo>
                  <a:lnTo>
                    <a:pt x="72" y="74"/>
                  </a:lnTo>
                  <a:lnTo>
                    <a:pt x="67" y="58"/>
                  </a:lnTo>
                  <a:lnTo>
                    <a:pt x="60" y="44"/>
                  </a:lnTo>
                  <a:lnTo>
                    <a:pt x="55" y="38"/>
                  </a:lnTo>
                  <a:lnTo>
                    <a:pt x="52" y="33"/>
                  </a:lnTo>
                  <a:lnTo>
                    <a:pt x="47" y="29"/>
                  </a:lnTo>
                  <a:lnTo>
                    <a:pt x="42" y="28"/>
                  </a:lnTo>
                  <a:lnTo>
                    <a:pt x="42" y="28"/>
                  </a:lnTo>
                  <a:lnTo>
                    <a:pt x="40" y="30"/>
                  </a:lnTo>
                  <a:lnTo>
                    <a:pt x="35" y="34"/>
                  </a:lnTo>
                  <a:lnTo>
                    <a:pt x="31" y="36"/>
                  </a:lnTo>
                  <a:lnTo>
                    <a:pt x="28" y="36"/>
                  </a:lnTo>
                  <a:lnTo>
                    <a:pt x="23" y="35"/>
                  </a:lnTo>
                  <a:lnTo>
                    <a:pt x="19" y="31"/>
                  </a:lnTo>
                  <a:lnTo>
                    <a:pt x="0" y="31"/>
                  </a:lnTo>
                  <a:lnTo>
                    <a:pt x="0" y="31"/>
                  </a:lnTo>
                  <a:lnTo>
                    <a:pt x="0" y="27"/>
                  </a:lnTo>
                  <a:lnTo>
                    <a:pt x="0" y="22"/>
                  </a:lnTo>
                  <a:lnTo>
                    <a:pt x="2" y="17"/>
                  </a:lnTo>
                  <a:lnTo>
                    <a:pt x="5" y="12"/>
                  </a:lnTo>
                  <a:lnTo>
                    <a:pt x="12" y="7"/>
                  </a:lnTo>
                  <a:lnTo>
                    <a:pt x="23" y="2"/>
                  </a:lnTo>
                  <a:lnTo>
                    <a:pt x="37" y="0"/>
                  </a:lnTo>
                  <a:lnTo>
                    <a:pt x="68" y="21"/>
                  </a:lnTo>
                  <a:lnTo>
                    <a:pt x="68" y="21"/>
                  </a:lnTo>
                  <a:lnTo>
                    <a:pt x="76" y="37"/>
                  </a:lnTo>
                  <a:lnTo>
                    <a:pt x="83" y="55"/>
                  </a:lnTo>
                  <a:lnTo>
                    <a:pt x="92" y="74"/>
                  </a:lnTo>
                  <a:lnTo>
                    <a:pt x="97" y="95"/>
                  </a:lnTo>
                  <a:lnTo>
                    <a:pt x="100" y="106"/>
                  </a:lnTo>
                  <a:lnTo>
                    <a:pt x="101" y="116"/>
                  </a:lnTo>
                  <a:lnTo>
                    <a:pt x="101" y="125"/>
                  </a:lnTo>
                  <a:lnTo>
                    <a:pt x="101" y="133"/>
                  </a:lnTo>
                  <a:lnTo>
                    <a:pt x="99" y="140"/>
                  </a:lnTo>
                  <a:lnTo>
                    <a:pt x="94" y="144"/>
                  </a:lnTo>
                  <a:lnTo>
                    <a:pt x="21" y="261"/>
                  </a:lnTo>
                  <a:lnTo>
                    <a:pt x="24" y="198"/>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64" name="Freeform 40"/>
            <p:cNvSpPr>
              <a:spLocks/>
            </p:cNvSpPr>
            <p:nvPr/>
          </p:nvSpPr>
          <p:spPr bwMode="auto">
            <a:xfrm>
              <a:off x="4825" y="3778"/>
              <a:ext cx="293" cy="249"/>
            </a:xfrm>
            <a:custGeom>
              <a:avLst/>
              <a:gdLst/>
              <a:ahLst/>
              <a:cxnLst>
                <a:cxn ang="0">
                  <a:pos x="71" y="0"/>
                </a:cxn>
                <a:cxn ang="0">
                  <a:pos x="0" y="22"/>
                </a:cxn>
                <a:cxn ang="0">
                  <a:pos x="37" y="228"/>
                </a:cxn>
                <a:cxn ang="0">
                  <a:pos x="221" y="249"/>
                </a:cxn>
                <a:cxn ang="0">
                  <a:pos x="275" y="196"/>
                </a:cxn>
                <a:cxn ang="0">
                  <a:pos x="293" y="9"/>
                </a:cxn>
                <a:cxn ang="0">
                  <a:pos x="71" y="0"/>
                </a:cxn>
              </a:cxnLst>
              <a:rect l="0" t="0" r="r" b="b"/>
              <a:pathLst>
                <a:path w="293" h="249">
                  <a:moveTo>
                    <a:pt x="71" y="0"/>
                  </a:moveTo>
                  <a:lnTo>
                    <a:pt x="0" y="22"/>
                  </a:lnTo>
                  <a:lnTo>
                    <a:pt x="37" y="228"/>
                  </a:lnTo>
                  <a:lnTo>
                    <a:pt x="221" y="249"/>
                  </a:lnTo>
                  <a:lnTo>
                    <a:pt x="275" y="196"/>
                  </a:lnTo>
                  <a:lnTo>
                    <a:pt x="293" y="9"/>
                  </a:lnTo>
                  <a:lnTo>
                    <a:pt x="71" y="0"/>
                  </a:lnTo>
                  <a:close/>
                </a:path>
              </a:pathLst>
            </a:custGeom>
            <a:solidFill>
              <a:schemeClr val="tx2">
                <a:lumMod val="60000"/>
                <a:lumOff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65" name="Freeform 41"/>
            <p:cNvSpPr>
              <a:spLocks/>
            </p:cNvSpPr>
            <p:nvPr/>
          </p:nvSpPr>
          <p:spPr bwMode="auto">
            <a:xfrm>
              <a:off x="4725" y="3632"/>
              <a:ext cx="199" cy="181"/>
            </a:xfrm>
            <a:custGeom>
              <a:avLst/>
              <a:gdLst/>
              <a:ahLst/>
              <a:cxnLst>
                <a:cxn ang="0">
                  <a:pos x="105" y="181"/>
                </a:cxn>
                <a:cxn ang="0">
                  <a:pos x="0" y="41"/>
                </a:cxn>
                <a:cxn ang="0">
                  <a:pos x="138" y="0"/>
                </a:cxn>
                <a:cxn ang="0">
                  <a:pos x="199" y="152"/>
                </a:cxn>
                <a:cxn ang="0">
                  <a:pos x="105" y="181"/>
                </a:cxn>
              </a:cxnLst>
              <a:rect l="0" t="0" r="r" b="b"/>
              <a:pathLst>
                <a:path w="199" h="181">
                  <a:moveTo>
                    <a:pt x="105" y="181"/>
                  </a:moveTo>
                  <a:lnTo>
                    <a:pt x="0" y="41"/>
                  </a:lnTo>
                  <a:lnTo>
                    <a:pt x="138" y="0"/>
                  </a:lnTo>
                  <a:lnTo>
                    <a:pt x="199" y="152"/>
                  </a:lnTo>
                  <a:lnTo>
                    <a:pt x="105" y="181"/>
                  </a:lnTo>
                  <a:close/>
                </a:path>
              </a:pathLst>
            </a:custGeom>
            <a:solidFill>
              <a:schemeClr val="tx2">
                <a:lumMod val="60000"/>
                <a:lumOff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66" name="Freeform 42"/>
            <p:cNvSpPr>
              <a:spLocks/>
            </p:cNvSpPr>
            <p:nvPr/>
          </p:nvSpPr>
          <p:spPr bwMode="auto">
            <a:xfrm>
              <a:off x="4846" y="3795"/>
              <a:ext cx="249" cy="41"/>
            </a:xfrm>
            <a:custGeom>
              <a:avLst/>
              <a:gdLst/>
              <a:ahLst/>
              <a:cxnLst>
                <a:cxn ang="0">
                  <a:pos x="0" y="24"/>
                </a:cxn>
                <a:cxn ang="0">
                  <a:pos x="52" y="0"/>
                </a:cxn>
                <a:cxn ang="0">
                  <a:pos x="249" y="4"/>
                </a:cxn>
                <a:cxn ang="0">
                  <a:pos x="175" y="41"/>
                </a:cxn>
                <a:cxn ang="0">
                  <a:pos x="0" y="24"/>
                </a:cxn>
              </a:cxnLst>
              <a:rect l="0" t="0" r="r" b="b"/>
              <a:pathLst>
                <a:path w="249" h="41">
                  <a:moveTo>
                    <a:pt x="0" y="24"/>
                  </a:moveTo>
                  <a:lnTo>
                    <a:pt x="52" y="0"/>
                  </a:lnTo>
                  <a:lnTo>
                    <a:pt x="249" y="4"/>
                  </a:lnTo>
                  <a:lnTo>
                    <a:pt x="175" y="41"/>
                  </a:lnTo>
                  <a:lnTo>
                    <a:pt x="0" y="24"/>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67" name="Freeform 43"/>
            <p:cNvSpPr>
              <a:spLocks/>
            </p:cNvSpPr>
            <p:nvPr/>
          </p:nvSpPr>
          <p:spPr bwMode="auto">
            <a:xfrm>
              <a:off x="5002" y="3653"/>
              <a:ext cx="134" cy="85"/>
            </a:xfrm>
            <a:custGeom>
              <a:avLst/>
              <a:gdLst/>
              <a:ahLst/>
              <a:cxnLst>
                <a:cxn ang="0">
                  <a:pos x="134" y="83"/>
                </a:cxn>
                <a:cxn ang="0">
                  <a:pos x="134" y="83"/>
                </a:cxn>
                <a:cxn ang="0">
                  <a:pos x="91" y="84"/>
                </a:cxn>
                <a:cxn ang="0">
                  <a:pos x="48" y="85"/>
                </a:cxn>
                <a:cxn ang="0">
                  <a:pos x="48" y="85"/>
                </a:cxn>
                <a:cxn ang="0">
                  <a:pos x="38" y="85"/>
                </a:cxn>
                <a:cxn ang="0">
                  <a:pos x="24" y="84"/>
                </a:cxn>
                <a:cxn ang="0">
                  <a:pos x="12" y="81"/>
                </a:cxn>
                <a:cxn ang="0">
                  <a:pos x="7" y="78"/>
                </a:cxn>
                <a:cxn ang="0">
                  <a:pos x="2" y="76"/>
                </a:cxn>
                <a:cxn ang="0">
                  <a:pos x="2" y="76"/>
                </a:cxn>
                <a:cxn ang="0">
                  <a:pos x="1" y="73"/>
                </a:cxn>
                <a:cxn ang="0">
                  <a:pos x="0" y="70"/>
                </a:cxn>
                <a:cxn ang="0">
                  <a:pos x="1" y="66"/>
                </a:cxn>
                <a:cxn ang="0">
                  <a:pos x="2" y="61"/>
                </a:cxn>
                <a:cxn ang="0">
                  <a:pos x="6" y="52"/>
                </a:cxn>
                <a:cxn ang="0">
                  <a:pos x="12" y="40"/>
                </a:cxn>
                <a:cxn ang="0">
                  <a:pos x="19" y="29"/>
                </a:cxn>
                <a:cxn ang="0">
                  <a:pos x="27" y="20"/>
                </a:cxn>
                <a:cxn ang="0">
                  <a:pos x="38" y="6"/>
                </a:cxn>
                <a:cxn ang="0">
                  <a:pos x="38" y="6"/>
                </a:cxn>
                <a:cxn ang="0">
                  <a:pos x="42" y="3"/>
                </a:cxn>
                <a:cxn ang="0">
                  <a:pos x="45" y="2"/>
                </a:cxn>
                <a:cxn ang="0">
                  <a:pos x="49" y="0"/>
                </a:cxn>
                <a:cxn ang="0">
                  <a:pos x="52" y="0"/>
                </a:cxn>
                <a:cxn ang="0">
                  <a:pos x="59" y="2"/>
                </a:cxn>
                <a:cxn ang="0">
                  <a:pos x="64" y="5"/>
                </a:cxn>
                <a:cxn ang="0">
                  <a:pos x="67" y="11"/>
                </a:cxn>
                <a:cxn ang="0">
                  <a:pos x="67" y="13"/>
                </a:cxn>
                <a:cxn ang="0">
                  <a:pos x="67" y="16"/>
                </a:cxn>
                <a:cxn ang="0">
                  <a:pos x="66" y="19"/>
                </a:cxn>
                <a:cxn ang="0">
                  <a:pos x="65" y="21"/>
                </a:cxn>
                <a:cxn ang="0">
                  <a:pos x="63" y="24"/>
                </a:cxn>
                <a:cxn ang="0">
                  <a:pos x="59" y="25"/>
                </a:cxn>
                <a:cxn ang="0">
                  <a:pos x="59" y="25"/>
                </a:cxn>
                <a:cxn ang="0">
                  <a:pos x="56" y="26"/>
                </a:cxn>
                <a:cxn ang="0">
                  <a:pos x="52" y="26"/>
                </a:cxn>
                <a:cxn ang="0">
                  <a:pos x="47" y="26"/>
                </a:cxn>
                <a:cxn ang="0">
                  <a:pos x="44" y="26"/>
                </a:cxn>
                <a:cxn ang="0">
                  <a:pos x="42" y="27"/>
                </a:cxn>
                <a:cxn ang="0">
                  <a:pos x="38" y="28"/>
                </a:cxn>
                <a:cxn ang="0">
                  <a:pos x="36" y="32"/>
                </a:cxn>
                <a:cxn ang="0">
                  <a:pos x="36" y="32"/>
                </a:cxn>
                <a:cxn ang="0">
                  <a:pos x="23" y="47"/>
                </a:cxn>
                <a:cxn ang="0">
                  <a:pos x="16" y="56"/>
                </a:cxn>
                <a:cxn ang="0">
                  <a:pos x="13" y="63"/>
                </a:cxn>
                <a:cxn ang="0">
                  <a:pos x="13" y="63"/>
                </a:cxn>
                <a:cxn ang="0">
                  <a:pos x="19" y="64"/>
                </a:cxn>
                <a:cxn ang="0">
                  <a:pos x="28" y="64"/>
                </a:cxn>
                <a:cxn ang="0">
                  <a:pos x="49" y="62"/>
                </a:cxn>
                <a:cxn ang="0">
                  <a:pos x="70" y="59"/>
                </a:cxn>
                <a:cxn ang="0">
                  <a:pos x="85" y="55"/>
                </a:cxn>
                <a:cxn ang="0">
                  <a:pos x="85" y="55"/>
                </a:cxn>
                <a:cxn ang="0">
                  <a:pos x="90" y="54"/>
                </a:cxn>
                <a:cxn ang="0">
                  <a:pos x="95" y="53"/>
                </a:cxn>
                <a:cxn ang="0">
                  <a:pos x="100" y="54"/>
                </a:cxn>
                <a:cxn ang="0">
                  <a:pos x="105" y="55"/>
                </a:cxn>
                <a:cxn ang="0">
                  <a:pos x="108" y="57"/>
                </a:cxn>
                <a:cxn ang="0">
                  <a:pos x="112" y="60"/>
                </a:cxn>
                <a:cxn ang="0">
                  <a:pos x="114" y="64"/>
                </a:cxn>
                <a:cxn ang="0">
                  <a:pos x="115" y="69"/>
                </a:cxn>
                <a:cxn ang="0">
                  <a:pos x="134" y="83"/>
                </a:cxn>
              </a:cxnLst>
              <a:rect l="0" t="0" r="r" b="b"/>
              <a:pathLst>
                <a:path w="134" h="85">
                  <a:moveTo>
                    <a:pt x="134" y="83"/>
                  </a:moveTo>
                  <a:lnTo>
                    <a:pt x="134" y="83"/>
                  </a:lnTo>
                  <a:lnTo>
                    <a:pt x="91" y="84"/>
                  </a:lnTo>
                  <a:lnTo>
                    <a:pt x="48" y="85"/>
                  </a:lnTo>
                  <a:lnTo>
                    <a:pt x="48" y="85"/>
                  </a:lnTo>
                  <a:lnTo>
                    <a:pt x="38" y="85"/>
                  </a:lnTo>
                  <a:lnTo>
                    <a:pt x="24" y="84"/>
                  </a:lnTo>
                  <a:lnTo>
                    <a:pt x="12" y="81"/>
                  </a:lnTo>
                  <a:lnTo>
                    <a:pt x="7" y="78"/>
                  </a:lnTo>
                  <a:lnTo>
                    <a:pt x="2" y="76"/>
                  </a:lnTo>
                  <a:lnTo>
                    <a:pt x="2" y="76"/>
                  </a:lnTo>
                  <a:lnTo>
                    <a:pt x="1" y="73"/>
                  </a:lnTo>
                  <a:lnTo>
                    <a:pt x="0" y="70"/>
                  </a:lnTo>
                  <a:lnTo>
                    <a:pt x="1" y="66"/>
                  </a:lnTo>
                  <a:lnTo>
                    <a:pt x="2" y="61"/>
                  </a:lnTo>
                  <a:lnTo>
                    <a:pt x="6" y="52"/>
                  </a:lnTo>
                  <a:lnTo>
                    <a:pt x="12" y="40"/>
                  </a:lnTo>
                  <a:lnTo>
                    <a:pt x="19" y="29"/>
                  </a:lnTo>
                  <a:lnTo>
                    <a:pt x="27" y="20"/>
                  </a:lnTo>
                  <a:lnTo>
                    <a:pt x="38" y="6"/>
                  </a:lnTo>
                  <a:lnTo>
                    <a:pt x="38" y="6"/>
                  </a:lnTo>
                  <a:lnTo>
                    <a:pt x="42" y="3"/>
                  </a:lnTo>
                  <a:lnTo>
                    <a:pt x="45" y="2"/>
                  </a:lnTo>
                  <a:lnTo>
                    <a:pt x="49" y="0"/>
                  </a:lnTo>
                  <a:lnTo>
                    <a:pt x="52" y="0"/>
                  </a:lnTo>
                  <a:lnTo>
                    <a:pt x="59" y="2"/>
                  </a:lnTo>
                  <a:lnTo>
                    <a:pt x="64" y="5"/>
                  </a:lnTo>
                  <a:lnTo>
                    <a:pt x="67" y="11"/>
                  </a:lnTo>
                  <a:lnTo>
                    <a:pt x="67" y="13"/>
                  </a:lnTo>
                  <a:lnTo>
                    <a:pt x="67" y="16"/>
                  </a:lnTo>
                  <a:lnTo>
                    <a:pt x="66" y="19"/>
                  </a:lnTo>
                  <a:lnTo>
                    <a:pt x="65" y="21"/>
                  </a:lnTo>
                  <a:lnTo>
                    <a:pt x="63" y="24"/>
                  </a:lnTo>
                  <a:lnTo>
                    <a:pt x="59" y="25"/>
                  </a:lnTo>
                  <a:lnTo>
                    <a:pt x="59" y="25"/>
                  </a:lnTo>
                  <a:lnTo>
                    <a:pt x="56" y="26"/>
                  </a:lnTo>
                  <a:lnTo>
                    <a:pt x="52" y="26"/>
                  </a:lnTo>
                  <a:lnTo>
                    <a:pt x="47" y="26"/>
                  </a:lnTo>
                  <a:lnTo>
                    <a:pt x="44" y="26"/>
                  </a:lnTo>
                  <a:lnTo>
                    <a:pt x="42" y="27"/>
                  </a:lnTo>
                  <a:lnTo>
                    <a:pt x="38" y="28"/>
                  </a:lnTo>
                  <a:lnTo>
                    <a:pt x="36" y="32"/>
                  </a:lnTo>
                  <a:lnTo>
                    <a:pt x="36" y="32"/>
                  </a:lnTo>
                  <a:lnTo>
                    <a:pt x="23" y="47"/>
                  </a:lnTo>
                  <a:lnTo>
                    <a:pt x="16" y="56"/>
                  </a:lnTo>
                  <a:lnTo>
                    <a:pt x="13" y="63"/>
                  </a:lnTo>
                  <a:lnTo>
                    <a:pt x="13" y="63"/>
                  </a:lnTo>
                  <a:lnTo>
                    <a:pt x="19" y="64"/>
                  </a:lnTo>
                  <a:lnTo>
                    <a:pt x="28" y="64"/>
                  </a:lnTo>
                  <a:lnTo>
                    <a:pt x="49" y="62"/>
                  </a:lnTo>
                  <a:lnTo>
                    <a:pt x="70" y="59"/>
                  </a:lnTo>
                  <a:lnTo>
                    <a:pt x="85" y="55"/>
                  </a:lnTo>
                  <a:lnTo>
                    <a:pt x="85" y="55"/>
                  </a:lnTo>
                  <a:lnTo>
                    <a:pt x="90" y="54"/>
                  </a:lnTo>
                  <a:lnTo>
                    <a:pt x="95" y="53"/>
                  </a:lnTo>
                  <a:lnTo>
                    <a:pt x="100" y="54"/>
                  </a:lnTo>
                  <a:lnTo>
                    <a:pt x="105" y="55"/>
                  </a:lnTo>
                  <a:lnTo>
                    <a:pt x="108" y="57"/>
                  </a:lnTo>
                  <a:lnTo>
                    <a:pt x="112" y="60"/>
                  </a:lnTo>
                  <a:lnTo>
                    <a:pt x="114" y="64"/>
                  </a:lnTo>
                  <a:lnTo>
                    <a:pt x="115" y="69"/>
                  </a:lnTo>
                  <a:lnTo>
                    <a:pt x="134" y="83"/>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68" name="Freeform 44"/>
            <p:cNvSpPr>
              <a:spLocks/>
            </p:cNvSpPr>
            <p:nvPr/>
          </p:nvSpPr>
          <p:spPr bwMode="auto">
            <a:xfrm>
              <a:off x="4879" y="3375"/>
              <a:ext cx="128" cy="133"/>
            </a:xfrm>
            <a:custGeom>
              <a:avLst/>
              <a:gdLst/>
              <a:ahLst/>
              <a:cxnLst>
                <a:cxn ang="0">
                  <a:pos x="121" y="19"/>
                </a:cxn>
                <a:cxn ang="0">
                  <a:pos x="108" y="6"/>
                </a:cxn>
                <a:cxn ang="0">
                  <a:pos x="89" y="0"/>
                </a:cxn>
                <a:cxn ang="0">
                  <a:pos x="81" y="0"/>
                </a:cxn>
                <a:cxn ang="0">
                  <a:pos x="66" y="1"/>
                </a:cxn>
                <a:cxn ang="0">
                  <a:pos x="48" y="6"/>
                </a:cxn>
                <a:cxn ang="0">
                  <a:pos x="33" y="14"/>
                </a:cxn>
                <a:cxn ang="0">
                  <a:pos x="25" y="19"/>
                </a:cxn>
                <a:cxn ang="0">
                  <a:pos x="15" y="28"/>
                </a:cxn>
                <a:cxn ang="0">
                  <a:pos x="7" y="40"/>
                </a:cxn>
                <a:cxn ang="0">
                  <a:pos x="3" y="48"/>
                </a:cxn>
                <a:cxn ang="0">
                  <a:pos x="1" y="56"/>
                </a:cxn>
                <a:cxn ang="0">
                  <a:pos x="0" y="65"/>
                </a:cxn>
                <a:cxn ang="0">
                  <a:pos x="3" y="75"/>
                </a:cxn>
                <a:cxn ang="0">
                  <a:pos x="8" y="79"/>
                </a:cxn>
                <a:cxn ang="0">
                  <a:pos x="17" y="84"/>
                </a:cxn>
                <a:cxn ang="0">
                  <a:pos x="23" y="84"/>
                </a:cxn>
                <a:cxn ang="0">
                  <a:pos x="26" y="84"/>
                </a:cxn>
                <a:cxn ang="0">
                  <a:pos x="38" y="80"/>
                </a:cxn>
                <a:cxn ang="0">
                  <a:pos x="43" y="70"/>
                </a:cxn>
                <a:cxn ang="0">
                  <a:pos x="42" y="64"/>
                </a:cxn>
                <a:cxn ang="0">
                  <a:pos x="33" y="57"/>
                </a:cxn>
                <a:cxn ang="0">
                  <a:pos x="26" y="56"/>
                </a:cxn>
                <a:cxn ang="0">
                  <a:pos x="22" y="57"/>
                </a:cxn>
                <a:cxn ang="0">
                  <a:pos x="24" y="51"/>
                </a:cxn>
                <a:cxn ang="0">
                  <a:pos x="24" y="51"/>
                </a:cxn>
                <a:cxn ang="0">
                  <a:pos x="37" y="37"/>
                </a:cxn>
                <a:cxn ang="0">
                  <a:pos x="43" y="34"/>
                </a:cxn>
                <a:cxn ang="0">
                  <a:pos x="62" y="24"/>
                </a:cxn>
                <a:cxn ang="0">
                  <a:pos x="81" y="22"/>
                </a:cxn>
                <a:cxn ang="0">
                  <a:pos x="87" y="22"/>
                </a:cxn>
                <a:cxn ang="0">
                  <a:pos x="97" y="26"/>
                </a:cxn>
                <a:cxn ang="0">
                  <a:pos x="103" y="31"/>
                </a:cxn>
                <a:cxn ang="0">
                  <a:pos x="106" y="36"/>
                </a:cxn>
                <a:cxn ang="0">
                  <a:pos x="107" y="49"/>
                </a:cxn>
                <a:cxn ang="0">
                  <a:pos x="106" y="56"/>
                </a:cxn>
                <a:cxn ang="0">
                  <a:pos x="100" y="69"/>
                </a:cxn>
                <a:cxn ang="0">
                  <a:pos x="90" y="79"/>
                </a:cxn>
                <a:cxn ang="0">
                  <a:pos x="83" y="83"/>
                </a:cxn>
                <a:cxn ang="0">
                  <a:pos x="58" y="86"/>
                </a:cxn>
                <a:cxn ang="0">
                  <a:pos x="68" y="102"/>
                </a:cxn>
                <a:cxn ang="0">
                  <a:pos x="88" y="129"/>
                </a:cxn>
                <a:cxn ang="0">
                  <a:pos x="90" y="130"/>
                </a:cxn>
                <a:cxn ang="0">
                  <a:pos x="83" y="104"/>
                </a:cxn>
                <a:cxn ang="0">
                  <a:pos x="92" y="101"/>
                </a:cxn>
                <a:cxn ang="0">
                  <a:pos x="102" y="98"/>
                </a:cxn>
                <a:cxn ang="0">
                  <a:pos x="117" y="82"/>
                </a:cxn>
                <a:cxn ang="0">
                  <a:pos x="125" y="62"/>
                </a:cxn>
                <a:cxn ang="0">
                  <a:pos x="128" y="51"/>
                </a:cxn>
                <a:cxn ang="0">
                  <a:pos x="125" y="29"/>
                </a:cxn>
                <a:cxn ang="0">
                  <a:pos x="121" y="19"/>
                </a:cxn>
              </a:cxnLst>
              <a:rect l="0" t="0" r="r" b="b"/>
              <a:pathLst>
                <a:path w="128" h="133">
                  <a:moveTo>
                    <a:pt x="121" y="19"/>
                  </a:moveTo>
                  <a:lnTo>
                    <a:pt x="121" y="19"/>
                  </a:lnTo>
                  <a:lnTo>
                    <a:pt x="115" y="12"/>
                  </a:lnTo>
                  <a:lnTo>
                    <a:pt x="108" y="6"/>
                  </a:lnTo>
                  <a:lnTo>
                    <a:pt x="100" y="2"/>
                  </a:lnTo>
                  <a:lnTo>
                    <a:pt x="89" y="0"/>
                  </a:lnTo>
                  <a:lnTo>
                    <a:pt x="89" y="0"/>
                  </a:lnTo>
                  <a:lnTo>
                    <a:pt x="81" y="0"/>
                  </a:lnTo>
                  <a:lnTo>
                    <a:pt x="74" y="0"/>
                  </a:lnTo>
                  <a:lnTo>
                    <a:pt x="66" y="1"/>
                  </a:lnTo>
                  <a:lnTo>
                    <a:pt x="57" y="3"/>
                  </a:lnTo>
                  <a:lnTo>
                    <a:pt x="48" y="6"/>
                  </a:lnTo>
                  <a:lnTo>
                    <a:pt x="40" y="9"/>
                  </a:lnTo>
                  <a:lnTo>
                    <a:pt x="33" y="14"/>
                  </a:lnTo>
                  <a:lnTo>
                    <a:pt x="25" y="19"/>
                  </a:lnTo>
                  <a:lnTo>
                    <a:pt x="25" y="19"/>
                  </a:lnTo>
                  <a:lnTo>
                    <a:pt x="19" y="23"/>
                  </a:lnTo>
                  <a:lnTo>
                    <a:pt x="15" y="28"/>
                  </a:lnTo>
                  <a:lnTo>
                    <a:pt x="10" y="34"/>
                  </a:lnTo>
                  <a:lnTo>
                    <a:pt x="7" y="40"/>
                  </a:lnTo>
                  <a:lnTo>
                    <a:pt x="7" y="40"/>
                  </a:lnTo>
                  <a:lnTo>
                    <a:pt x="3" y="48"/>
                  </a:lnTo>
                  <a:lnTo>
                    <a:pt x="1" y="56"/>
                  </a:lnTo>
                  <a:lnTo>
                    <a:pt x="1" y="56"/>
                  </a:lnTo>
                  <a:lnTo>
                    <a:pt x="0" y="61"/>
                  </a:lnTo>
                  <a:lnTo>
                    <a:pt x="0" y="65"/>
                  </a:lnTo>
                  <a:lnTo>
                    <a:pt x="1" y="70"/>
                  </a:lnTo>
                  <a:lnTo>
                    <a:pt x="3" y="75"/>
                  </a:lnTo>
                  <a:lnTo>
                    <a:pt x="3" y="75"/>
                  </a:lnTo>
                  <a:lnTo>
                    <a:pt x="8" y="79"/>
                  </a:lnTo>
                  <a:lnTo>
                    <a:pt x="12" y="82"/>
                  </a:lnTo>
                  <a:lnTo>
                    <a:pt x="17" y="84"/>
                  </a:lnTo>
                  <a:lnTo>
                    <a:pt x="23" y="84"/>
                  </a:lnTo>
                  <a:lnTo>
                    <a:pt x="23" y="84"/>
                  </a:lnTo>
                  <a:lnTo>
                    <a:pt x="26" y="84"/>
                  </a:lnTo>
                  <a:lnTo>
                    <a:pt x="26" y="84"/>
                  </a:lnTo>
                  <a:lnTo>
                    <a:pt x="33" y="83"/>
                  </a:lnTo>
                  <a:lnTo>
                    <a:pt x="38" y="80"/>
                  </a:lnTo>
                  <a:lnTo>
                    <a:pt x="42" y="76"/>
                  </a:lnTo>
                  <a:lnTo>
                    <a:pt x="43" y="70"/>
                  </a:lnTo>
                  <a:lnTo>
                    <a:pt x="43" y="70"/>
                  </a:lnTo>
                  <a:lnTo>
                    <a:pt x="42" y="64"/>
                  </a:lnTo>
                  <a:lnTo>
                    <a:pt x="38" y="59"/>
                  </a:lnTo>
                  <a:lnTo>
                    <a:pt x="33" y="57"/>
                  </a:lnTo>
                  <a:lnTo>
                    <a:pt x="26" y="56"/>
                  </a:lnTo>
                  <a:lnTo>
                    <a:pt x="26" y="56"/>
                  </a:lnTo>
                  <a:lnTo>
                    <a:pt x="22" y="57"/>
                  </a:lnTo>
                  <a:lnTo>
                    <a:pt x="22" y="57"/>
                  </a:lnTo>
                  <a:lnTo>
                    <a:pt x="24" y="52"/>
                  </a:lnTo>
                  <a:lnTo>
                    <a:pt x="24" y="51"/>
                  </a:lnTo>
                  <a:lnTo>
                    <a:pt x="24" y="51"/>
                  </a:lnTo>
                  <a:lnTo>
                    <a:pt x="24" y="51"/>
                  </a:lnTo>
                  <a:lnTo>
                    <a:pt x="30" y="44"/>
                  </a:lnTo>
                  <a:lnTo>
                    <a:pt x="37" y="37"/>
                  </a:lnTo>
                  <a:lnTo>
                    <a:pt x="37" y="37"/>
                  </a:lnTo>
                  <a:lnTo>
                    <a:pt x="43" y="34"/>
                  </a:lnTo>
                  <a:lnTo>
                    <a:pt x="50" y="30"/>
                  </a:lnTo>
                  <a:lnTo>
                    <a:pt x="62" y="24"/>
                  </a:lnTo>
                  <a:lnTo>
                    <a:pt x="75" y="22"/>
                  </a:lnTo>
                  <a:lnTo>
                    <a:pt x="81" y="22"/>
                  </a:lnTo>
                  <a:lnTo>
                    <a:pt x="87" y="22"/>
                  </a:lnTo>
                  <a:lnTo>
                    <a:pt x="87" y="22"/>
                  </a:lnTo>
                  <a:lnTo>
                    <a:pt x="93" y="23"/>
                  </a:lnTo>
                  <a:lnTo>
                    <a:pt x="97" y="26"/>
                  </a:lnTo>
                  <a:lnTo>
                    <a:pt x="101" y="29"/>
                  </a:lnTo>
                  <a:lnTo>
                    <a:pt x="103" y="31"/>
                  </a:lnTo>
                  <a:lnTo>
                    <a:pt x="103" y="31"/>
                  </a:lnTo>
                  <a:lnTo>
                    <a:pt x="106" y="36"/>
                  </a:lnTo>
                  <a:lnTo>
                    <a:pt x="107" y="42"/>
                  </a:lnTo>
                  <a:lnTo>
                    <a:pt x="107" y="49"/>
                  </a:lnTo>
                  <a:lnTo>
                    <a:pt x="106" y="56"/>
                  </a:lnTo>
                  <a:lnTo>
                    <a:pt x="106" y="56"/>
                  </a:lnTo>
                  <a:lnTo>
                    <a:pt x="103" y="62"/>
                  </a:lnTo>
                  <a:lnTo>
                    <a:pt x="100" y="69"/>
                  </a:lnTo>
                  <a:lnTo>
                    <a:pt x="95" y="75"/>
                  </a:lnTo>
                  <a:lnTo>
                    <a:pt x="90" y="79"/>
                  </a:lnTo>
                  <a:lnTo>
                    <a:pt x="90" y="79"/>
                  </a:lnTo>
                  <a:lnTo>
                    <a:pt x="83" y="83"/>
                  </a:lnTo>
                  <a:lnTo>
                    <a:pt x="76" y="84"/>
                  </a:lnTo>
                  <a:lnTo>
                    <a:pt x="58" y="86"/>
                  </a:lnTo>
                  <a:lnTo>
                    <a:pt x="68" y="102"/>
                  </a:lnTo>
                  <a:lnTo>
                    <a:pt x="68" y="102"/>
                  </a:lnTo>
                  <a:lnTo>
                    <a:pt x="76" y="112"/>
                  </a:lnTo>
                  <a:lnTo>
                    <a:pt x="88" y="129"/>
                  </a:lnTo>
                  <a:lnTo>
                    <a:pt x="88" y="129"/>
                  </a:lnTo>
                  <a:lnTo>
                    <a:pt x="90" y="130"/>
                  </a:lnTo>
                  <a:lnTo>
                    <a:pt x="94" y="133"/>
                  </a:lnTo>
                  <a:lnTo>
                    <a:pt x="83" y="104"/>
                  </a:lnTo>
                  <a:lnTo>
                    <a:pt x="83" y="104"/>
                  </a:lnTo>
                  <a:lnTo>
                    <a:pt x="92" y="101"/>
                  </a:lnTo>
                  <a:lnTo>
                    <a:pt x="102" y="98"/>
                  </a:lnTo>
                  <a:lnTo>
                    <a:pt x="102" y="98"/>
                  </a:lnTo>
                  <a:lnTo>
                    <a:pt x="110" y="91"/>
                  </a:lnTo>
                  <a:lnTo>
                    <a:pt x="117" y="82"/>
                  </a:lnTo>
                  <a:lnTo>
                    <a:pt x="122" y="72"/>
                  </a:lnTo>
                  <a:lnTo>
                    <a:pt x="125" y="62"/>
                  </a:lnTo>
                  <a:lnTo>
                    <a:pt x="125" y="62"/>
                  </a:lnTo>
                  <a:lnTo>
                    <a:pt x="128" y="51"/>
                  </a:lnTo>
                  <a:lnTo>
                    <a:pt x="128" y="40"/>
                  </a:lnTo>
                  <a:lnTo>
                    <a:pt x="125" y="29"/>
                  </a:lnTo>
                  <a:lnTo>
                    <a:pt x="124" y="24"/>
                  </a:lnTo>
                  <a:lnTo>
                    <a:pt x="121" y="19"/>
                  </a:lnTo>
                  <a:lnTo>
                    <a:pt x="121" y="19"/>
                  </a:lnTo>
                  <a:close/>
                </a:path>
              </a:pathLst>
            </a:custGeom>
            <a:solidFill>
              <a:schemeClr val="tx2">
                <a:lumMod val="60000"/>
                <a:lumOff val="40000"/>
              </a:schemeClr>
            </a:solidFill>
            <a:ln w="9525">
              <a:solidFill>
                <a:schemeClr val="tx2">
                  <a:lumMod val="60000"/>
                  <a:lumOff val="40000"/>
                </a:schemeClr>
              </a:solid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69" name="Freeform 45"/>
            <p:cNvSpPr>
              <a:spLocks/>
            </p:cNvSpPr>
            <p:nvPr/>
          </p:nvSpPr>
          <p:spPr bwMode="auto">
            <a:xfrm>
              <a:off x="4973" y="3517"/>
              <a:ext cx="29" cy="28"/>
            </a:xfrm>
            <a:custGeom>
              <a:avLst/>
              <a:gdLst/>
              <a:ahLst/>
              <a:cxnLst>
                <a:cxn ang="0">
                  <a:pos x="29" y="14"/>
                </a:cxn>
                <a:cxn ang="0">
                  <a:pos x="29" y="14"/>
                </a:cxn>
                <a:cxn ang="0">
                  <a:pos x="28" y="20"/>
                </a:cxn>
                <a:cxn ang="0">
                  <a:pos x="25" y="23"/>
                </a:cxn>
                <a:cxn ang="0">
                  <a:pos x="21" y="27"/>
                </a:cxn>
                <a:cxn ang="0">
                  <a:pos x="15" y="28"/>
                </a:cxn>
                <a:cxn ang="0">
                  <a:pos x="15" y="28"/>
                </a:cxn>
                <a:cxn ang="0">
                  <a:pos x="9" y="27"/>
                </a:cxn>
                <a:cxn ang="0">
                  <a:pos x="5" y="23"/>
                </a:cxn>
                <a:cxn ang="0">
                  <a:pos x="1" y="20"/>
                </a:cxn>
                <a:cxn ang="0">
                  <a:pos x="0" y="14"/>
                </a:cxn>
                <a:cxn ang="0">
                  <a:pos x="0" y="14"/>
                </a:cxn>
                <a:cxn ang="0">
                  <a:pos x="1" y="8"/>
                </a:cxn>
                <a:cxn ang="0">
                  <a:pos x="5" y="5"/>
                </a:cxn>
                <a:cxn ang="0">
                  <a:pos x="9" y="1"/>
                </a:cxn>
                <a:cxn ang="0">
                  <a:pos x="15" y="0"/>
                </a:cxn>
                <a:cxn ang="0">
                  <a:pos x="15" y="0"/>
                </a:cxn>
                <a:cxn ang="0">
                  <a:pos x="21" y="1"/>
                </a:cxn>
                <a:cxn ang="0">
                  <a:pos x="25" y="5"/>
                </a:cxn>
                <a:cxn ang="0">
                  <a:pos x="28" y="8"/>
                </a:cxn>
                <a:cxn ang="0">
                  <a:pos x="29" y="14"/>
                </a:cxn>
                <a:cxn ang="0">
                  <a:pos x="29" y="14"/>
                </a:cxn>
              </a:cxnLst>
              <a:rect l="0" t="0" r="r" b="b"/>
              <a:pathLst>
                <a:path w="29" h="28">
                  <a:moveTo>
                    <a:pt x="29" y="14"/>
                  </a:moveTo>
                  <a:lnTo>
                    <a:pt x="29" y="14"/>
                  </a:lnTo>
                  <a:lnTo>
                    <a:pt x="28" y="20"/>
                  </a:lnTo>
                  <a:lnTo>
                    <a:pt x="25" y="23"/>
                  </a:lnTo>
                  <a:lnTo>
                    <a:pt x="21" y="27"/>
                  </a:lnTo>
                  <a:lnTo>
                    <a:pt x="15" y="28"/>
                  </a:lnTo>
                  <a:lnTo>
                    <a:pt x="15" y="28"/>
                  </a:lnTo>
                  <a:lnTo>
                    <a:pt x="9" y="27"/>
                  </a:lnTo>
                  <a:lnTo>
                    <a:pt x="5" y="23"/>
                  </a:lnTo>
                  <a:lnTo>
                    <a:pt x="1" y="20"/>
                  </a:lnTo>
                  <a:lnTo>
                    <a:pt x="0" y="14"/>
                  </a:lnTo>
                  <a:lnTo>
                    <a:pt x="0" y="14"/>
                  </a:lnTo>
                  <a:lnTo>
                    <a:pt x="1" y="8"/>
                  </a:lnTo>
                  <a:lnTo>
                    <a:pt x="5" y="5"/>
                  </a:lnTo>
                  <a:lnTo>
                    <a:pt x="9" y="1"/>
                  </a:lnTo>
                  <a:lnTo>
                    <a:pt x="15" y="0"/>
                  </a:lnTo>
                  <a:lnTo>
                    <a:pt x="15" y="0"/>
                  </a:lnTo>
                  <a:lnTo>
                    <a:pt x="21" y="1"/>
                  </a:lnTo>
                  <a:lnTo>
                    <a:pt x="25" y="5"/>
                  </a:lnTo>
                  <a:lnTo>
                    <a:pt x="28" y="8"/>
                  </a:lnTo>
                  <a:lnTo>
                    <a:pt x="29" y="14"/>
                  </a:lnTo>
                  <a:lnTo>
                    <a:pt x="29" y="14"/>
                  </a:lnTo>
                  <a:close/>
                </a:path>
              </a:pathLst>
            </a:custGeom>
            <a:solidFill>
              <a:schemeClr val="tx2">
                <a:lumMod val="60000"/>
                <a:lumOff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1"/>
          <p:cNvGrpSpPr>
            <a:grpSpLocks/>
          </p:cNvGrpSpPr>
          <p:nvPr/>
        </p:nvGrpSpPr>
        <p:grpSpPr bwMode="auto">
          <a:xfrm>
            <a:off x="0" y="0"/>
            <a:ext cx="9143999" cy="1556792"/>
            <a:chOff x="-6" y="3399"/>
            <a:chExt cx="12197" cy="4253"/>
          </a:xfrm>
        </p:grpSpPr>
        <p:grpSp>
          <p:nvGrpSpPr>
            <p:cNvPr id="5" name="Group 2"/>
            <p:cNvGrpSpPr>
              <a:grpSpLocks/>
            </p:cNvGrpSpPr>
            <p:nvPr/>
          </p:nvGrpSpPr>
          <p:grpSpPr bwMode="auto">
            <a:xfrm>
              <a:off x="-6" y="3717"/>
              <a:ext cx="12189" cy="3550"/>
              <a:chOff x="18" y="7468"/>
              <a:chExt cx="12189" cy="3550"/>
            </a:xfrm>
          </p:grpSpPr>
          <p:sp>
            <p:nvSpPr>
              <p:cNvPr id="16387" name="Freeform 3"/>
              <p:cNvSpPr>
                <a:spLocks/>
              </p:cNvSpPr>
              <p:nvPr/>
            </p:nvSpPr>
            <p:spPr bwMode="auto">
              <a:xfrm>
                <a:off x="18" y="7837"/>
                <a:ext cx="7132" cy="2863"/>
              </a:xfrm>
              <a:custGeom>
                <a:avLst/>
                <a:gdLst/>
                <a:ahLst/>
                <a:cxnLst>
                  <a:cxn ang="0">
                    <a:pos x="0" y="0"/>
                  </a:cxn>
                  <a:cxn ang="0">
                    <a:pos x="17" y="2863"/>
                  </a:cxn>
                  <a:cxn ang="0">
                    <a:pos x="7132" y="2578"/>
                  </a:cxn>
                  <a:cxn ang="0">
                    <a:pos x="7132" y="200"/>
                  </a:cxn>
                  <a:cxn ang="0">
                    <a:pos x="0" y="0"/>
                  </a:cxn>
                </a:cxnLst>
                <a:rect l="0" t="0" r="r" b="b"/>
                <a:pathLst>
                  <a:path w="7132" h="2863">
                    <a:moveTo>
                      <a:pt x="0" y="0"/>
                    </a:moveTo>
                    <a:lnTo>
                      <a:pt x="17" y="2863"/>
                    </a:lnTo>
                    <a:lnTo>
                      <a:pt x="7132" y="2578"/>
                    </a:lnTo>
                    <a:lnTo>
                      <a:pt x="7132" y="200"/>
                    </a:lnTo>
                    <a:lnTo>
                      <a:pt x="0" y="0"/>
                    </a:lnTo>
                    <a:close/>
                  </a:path>
                </a:pathLst>
              </a:custGeom>
              <a:solidFill>
                <a:srgbClr val="A7BFDE">
                  <a:alpha val="5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388" name="Freeform 4"/>
              <p:cNvSpPr>
                <a:spLocks/>
              </p:cNvSpPr>
              <p:nvPr/>
            </p:nvSpPr>
            <p:spPr bwMode="auto">
              <a:xfrm>
                <a:off x="7150" y="7468"/>
                <a:ext cx="3466" cy="3550"/>
              </a:xfrm>
              <a:custGeom>
                <a:avLst/>
                <a:gdLst/>
                <a:ahLst/>
                <a:cxnLst>
                  <a:cxn ang="0">
                    <a:pos x="0" y="569"/>
                  </a:cxn>
                  <a:cxn ang="0">
                    <a:pos x="0" y="2930"/>
                  </a:cxn>
                  <a:cxn ang="0">
                    <a:pos x="3466" y="3550"/>
                  </a:cxn>
                  <a:cxn ang="0">
                    <a:pos x="3466" y="0"/>
                  </a:cxn>
                  <a:cxn ang="0">
                    <a:pos x="0" y="569"/>
                  </a:cxn>
                </a:cxnLst>
                <a:rect l="0" t="0" r="r" b="b"/>
                <a:pathLst>
                  <a:path w="3466" h="3550">
                    <a:moveTo>
                      <a:pt x="0" y="569"/>
                    </a:moveTo>
                    <a:lnTo>
                      <a:pt x="0" y="2930"/>
                    </a:lnTo>
                    <a:lnTo>
                      <a:pt x="3466" y="3550"/>
                    </a:lnTo>
                    <a:lnTo>
                      <a:pt x="3466" y="0"/>
                    </a:lnTo>
                    <a:lnTo>
                      <a:pt x="0" y="569"/>
                    </a:lnTo>
                    <a:close/>
                  </a:path>
                </a:pathLst>
              </a:custGeom>
              <a:solidFill>
                <a:srgbClr val="D3DFEE">
                  <a:alpha val="5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389" name="Freeform 5"/>
              <p:cNvSpPr>
                <a:spLocks/>
              </p:cNvSpPr>
              <p:nvPr/>
            </p:nvSpPr>
            <p:spPr bwMode="auto">
              <a:xfrm>
                <a:off x="10616" y="7468"/>
                <a:ext cx="1591" cy="3550"/>
              </a:xfrm>
              <a:custGeom>
                <a:avLst/>
                <a:gdLst/>
                <a:ahLst/>
                <a:cxnLst>
                  <a:cxn ang="0">
                    <a:pos x="0" y="0"/>
                  </a:cxn>
                  <a:cxn ang="0">
                    <a:pos x="0" y="3550"/>
                  </a:cxn>
                  <a:cxn ang="0">
                    <a:pos x="1591" y="2746"/>
                  </a:cxn>
                  <a:cxn ang="0">
                    <a:pos x="1591" y="737"/>
                  </a:cxn>
                  <a:cxn ang="0">
                    <a:pos x="0" y="0"/>
                  </a:cxn>
                </a:cxnLst>
                <a:rect l="0" t="0" r="r" b="b"/>
                <a:pathLst>
                  <a:path w="1591" h="3550">
                    <a:moveTo>
                      <a:pt x="0" y="0"/>
                    </a:moveTo>
                    <a:lnTo>
                      <a:pt x="0" y="3550"/>
                    </a:lnTo>
                    <a:lnTo>
                      <a:pt x="1591" y="2746"/>
                    </a:lnTo>
                    <a:lnTo>
                      <a:pt x="1591" y="737"/>
                    </a:lnTo>
                    <a:lnTo>
                      <a:pt x="0" y="0"/>
                    </a:lnTo>
                    <a:close/>
                  </a:path>
                </a:pathLst>
              </a:custGeom>
              <a:solidFill>
                <a:srgbClr val="A7BFDE">
                  <a:alpha val="5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16390" name="Freeform 6"/>
            <p:cNvSpPr>
              <a:spLocks/>
            </p:cNvSpPr>
            <p:nvPr/>
          </p:nvSpPr>
          <p:spPr bwMode="auto">
            <a:xfrm>
              <a:off x="8071" y="4069"/>
              <a:ext cx="4120" cy="2913"/>
            </a:xfrm>
            <a:custGeom>
              <a:avLst/>
              <a:gdLst/>
              <a:ahLst/>
              <a:cxnLst>
                <a:cxn ang="0">
                  <a:pos x="1" y="251"/>
                </a:cxn>
                <a:cxn ang="0">
                  <a:pos x="0" y="2662"/>
                </a:cxn>
                <a:cxn ang="0">
                  <a:pos x="4120" y="2913"/>
                </a:cxn>
                <a:cxn ang="0">
                  <a:pos x="4120" y="0"/>
                </a:cxn>
                <a:cxn ang="0">
                  <a:pos x="1" y="251"/>
                </a:cxn>
              </a:cxnLst>
              <a:rect l="0" t="0" r="r" b="b"/>
              <a:pathLst>
                <a:path w="4120" h="2913">
                  <a:moveTo>
                    <a:pt x="1" y="251"/>
                  </a:moveTo>
                  <a:lnTo>
                    <a:pt x="0" y="2662"/>
                  </a:lnTo>
                  <a:lnTo>
                    <a:pt x="4120" y="2913"/>
                  </a:lnTo>
                  <a:lnTo>
                    <a:pt x="4120" y="0"/>
                  </a:lnTo>
                  <a:lnTo>
                    <a:pt x="1" y="251"/>
                  </a:lnTo>
                  <a:close/>
                </a:path>
              </a:pathLst>
            </a:custGeom>
            <a:solidFill>
              <a:srgbClr val="D8D8D8"/>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391" name="Freeform 7"/>
            <p:cNvSpPr>
              <a:spLocks/>
            </p:cNvSpPr>
            <p:nvPr/>
          </p:nvSpPr>
          <p:spPr bwMode="auto">
            <a:xfrm>
              <a:off x="4104" y="3399"/>
              <a:ext cx="3985" cy="4236"/>
            </a:xfrm>
            <a:custGeom>
              <a:avLst/>
              <a:gdLst/>
              <a:ahLst/>
              <a:cxnLst>
                <a:cxn ang="0">
                  <a:pos x="0" y="0"/>
                </a:cxn>
                <a:cxn ang="0">
                  <a:pos x="0" y="4236"/>
                </a:cxn>
                <a:cxn ang="0">
                  <a:pos x="3985" y="3349"/>
                </a:cxn>
                <a:cxn ang="0">
                  <a:pos x="3985" y="921"/>
                </a:cxn>
                <a:cxn ang="0">
                  <a:pos x="0" y="0"/>
                </a:cxn>
              </a:cxnLst>
              <a:rect l="0" t="0" r="r" b="b"/>
              <a:pathLst>
                <a:path w="3985" h="4236">
                  <a:moveTo>
                    <a:pt x="0" y="0"/>
                  </a:moveTo>
                  <a:lnTo>
                    <a:pt x="0" y="4236"/>
                  </a:lnTo>
                  <a:lnTo>
                    <a:pt x="3985" y="3349"/>
                  </a:lnTo>
                  <a:lnTo>
                    <a:pt x="3985" y="921"/>
                  </a:lnTo>
                  <a:lnTo>
                    <a:pt x="0" y="0"/>
                  </a:lnTo>
                  <a:close/>
                </a:path>
              </a:pathLst>
            </a:custGeom>
            <a:solidFill>
              <a:srgbClr val="BFBFB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392" name="Freeform 8"/>
            <p:cNvSpPr>
              <a:spLocks/>
            </p:cNvSpPr>
            <p:nvPr/>
          </p:nvSpPr>
          <p:spPr bwMode="auto">
            <a:xfrm>
              <a:off x="18" y="3399"/>
              <a:ext cx="4086" cy="4253"/>
            </a:xfrm>
            <a:custGeom>
              <a:avLst/>
              <a:gdLst/>
              <a:ahLst/>
              <a:cxnLst>
                <a:cxn ang="0">
                  <a:pos x="4086" y="0"/>
                </a:cxn>
                <a:cxn ang="0">
                  <a:pos x="4084" y="4253"/>
                </a:cxn>
                <a:cxn ang="0">
                  <a:pos x="0" y="3198"/>
                </a:cxn>
                <a:cxn ang="0">
                  <a:pos x="0" y="1072"/>
                </a:cxn>
                <a:cxn ang="0">
                  <a:pos x="4086" y="0"/>
                </a:cxn>
              </a:cxnLst>
              <a:rect l="0" t="0" r="r" b="b"/>
              <a:pathLst>
                <a:path w="4086" h="4253">
                  <a:moveTo>
                    <a:pt x="4086" y="0"/>
                  </a:moveTo>
                  <a:lnTo>
                    <a:pt x="4084" y="4253"/>
                  </a:lnTo>
                  <a:lnTo>
                    <a:pt x="0" y="3198"/>
                  </a:lnTo>
                  <a:lnTo>
                    <a:pt x="0" y="1072"/>
                  </a:lnTo>
                  <a:lnTo>
                    <a:pt x="4086" y="0"/>
                  </a:lnTo>
                  <a:close/>
                </a:path>
              </a:pathLst>
            </a:custGeom>
            <a:solidFill>
              <a:srgbClr val="D8D8D8"/>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393" name="Freeform 9"/>
            <p:cNvSpPr>
              <a:spLocks/>
            </p:cNvSpPr>
            <p:nvPr/>
          </p:nvSpPr>
          <p:spPr bwMode="auto">
            <a:xfrm>
              <a:off x="17" y="3617"/>
              <a:ext cx="2076" cy="3851"/>
            </a:xfrm>
            <a:custGeom>
              <a:avLst/>
              <a:gdLst/>
              <a:ahLst/>
              <a:cxnLst>
                <a:cxn ang="0">
                  <a:pos x="0" y="921"/>
                </a:cxn>
                <a:cxn ang="0">
                  <a:pos x="2060" y="0"/>
                </a:cxn>
                <a:cxn ang="0">
                  <a:pos x="2076" y="3851"/>
                </a:cxn>
                <a:cxn ang="0">
                  <a:pos x="0" y="2981"/>
                </a:cxn>
                <a:cxn ang="0">
                  <a:pos x="0" y="921"/>
                </a:cxn>
              </a:cxnLst>
              <a:rect l="0" t="0" r="r" b="b"/>
              <a:pathLst>
                <a:path w="2076" h="3851">
                  <a:moveTo>
                    <a:pt x="0" y="921"/>
                  </a:moveTo>
                  <a:lnTo>
                    <a:pt x="2060" y="0"/>
                  </a:lnTo>
                  <a:lnTo>
                    <a:pt x="2076" y="3851"/>
                  </a:lnTo>
                  <a:lnTo>
                    <a:pt x="0" y="2981"/>
                  </a:lnTo>
                  <a:lnTo>
                    <a:pt x="0" y="921"/>
                  </a:lnTo>
                  <a:close/>
                </a:path>
              </a:pathLst>
            </a:custGeom>
            <a:solidFill>
              <a:srgbClr val="D3DFEE">
                <a:alpha val="7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394" name="Freeform 10"/>
            <p:cNvSpPr>
              <a:spLocks/>
            </p:cNvSpPr>
            <p:nvPr/>
          </p:nvSpPr>
          <p:spPr bwMode="auto">
            <a:xfrm>
              <a:off x="2077" y="3617"/>
              <a:ext cx="6011" cy="3835"/>
            </a:xfrm>
            <a:custGeom>
              <a:avLst/>
              <a:gdLst/>
              <a:ahLst/>
              <a:cxnLst>
                <a:cxn ang="0">
                  <a:pos x="0" y="0"/>
                </a:cxn>
                <a:cxn ang="0">
                  <a:pos x="17" y="3835"/>
                </a:cxn>
                <a:cxn ang="0">
                  <a:pos x="6011" y="2629"/>
                </a:cxn>
                <a:cxn ang="0">
                  <a:pos x="6011" y="1239"/>
                </a:cxn>
                <a:cxn ang="0">
                  <a:pos x="0" y="0"/>
                </a:cxn>
              </a:cxnLst>
              <a:rect l="0" t="0" r="r" b="b"/>
              <a:pathLst>
                <a:path w="6011" h="3835">
                  <a:moveTo>
                    <a:pt x="0" y="0"/>
                  </a:moveTo>
                  <a:lnTo>
                    <a:pt x="17" y="3835"/>
                  </a:lnTo>
                  <a:lnTo>
                    <a:pt x="6011" y="2629"/>
                  </a:lnTo>
                  <a:lnTo>
                    <a:pt x="6011" y="1239"/>
                  </a:lnTo>
                  <a:lnTo>
                    <a:pt x="0" y="0"/>
                  </a:lnTo>
                  <a:close/>
                </a:path>
              </a:pathLst>
            </a:custGeom>
            <a:solidFill>
              <a:srgbClr val="A7BFDE">
                <a:alpha val="7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395" name="Freeform 11"/>
            <p:cNvSpPr>
              <a:spLocks/>
            </p:cNvSpPr>
            <p:nvPr/>
          </p:nvSpPr>
          <p:spPr bwMode="auto">
            <a:xfrm>
              <a:off x="8088" y="3835"/>
              <a:ext cx="4102" cy="3432"/>
            </a:xfrm>
            <a:custGeom>
              <a:avLst/>
              <a:gdLst/>
              <a:ahLst/>
              <a:cxnLst>
                <a:cxn ang="0">
                  <a:pos x="0" y="1038"/>
                </a:cxn>
                <a:cxn ang="0">
                  <a:pos x="0" y="2411"/>
                </a:cxn>
                <a:cxn ang="0">
                  <a:pos x="4102" y="3432"/>
                </a:cxn>
                <a:cxn ang="0">
                  <a:pos x="4102" y="0"/>
                </a:cxn>
                <a:cxn ang="0">
                  <a:pos x="0" y="1038"/>
                </a:cxn>
              </a:cxnLst>
              <a:rect l="0" t="0" r="r" b="b"/>
              <a:pathLst>
                <a:path w="4102" h="3432">
                  <a:moveTo>
                    <a:pt x="0" y="1038"/>
                  </a:moveTo>
                  <a:lnTo>
                    <a:pt x="0" y="2411"/>
                  </a:lnTo>
                  <a:lnTo>
                    <a:pt x="4102" y="3432"/>
                  </a:lnTo>
                  <a:lnTo>
                    <a:pt x="4102" y="0"/>
                  </a:lnTo>
                  <a:lnTo>
                    <a:pt x="0" y="1038"/>
                  </a:lnTo>
                  <a:close/>
                </a:path>
              </a:pathLst>
            </a:custGeom>
            <a:solidFill>
              <a:srgbClr val="D3DFEE">
                <a:alpha val="7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title"/>
          </p:nvPr>
        </p:nvSpPr>
        <p:spPr/>
        <p:txBody>
          <a:bodyPr/>
          <a:lstStyle/>
          <a:p>
            <a:r>
              <a:rPr lang="en-CA" dirty="0" smtClean="0"/>
              <a:t>Utilization Rates</a:t>
            </a:r>
            <a:endParaRPr lang="en-US" dirty="0"/>
          </a:p>
        </p:txBody>
      </p:sp>
      <p:sp>
        <p:nvSpPr>
          <p:cNvPr id="17" name="Content Placeholder 16"/>
          <p:cNvSpPr>
            <a:spLocks noGrp="1"/>
          </p:cNvSpPr>
          <p:nvPr>
            <p:ph idx="1"/>
          </p:nvPr>
        </p:nvSpPr>
        <p:spPr>
          <a:xfrm>
            <a:off x="251520" y="1700808"/>
            <a:ext cx="8640960" cy="4896544"/>
          </a:xfrm>
        </p:spPr>
        <p:txBody>
          <a:bodyPr>
            <a:normAutofit/>
          </a:bodyPr>
          <a:lstStyle/>
          <a:p>
            <a:pPr>
              <a:buNone/>
            </a:pPr>
            <a:r>
              <a:rPr lang="en-CA" sz="2400" b="1" i="1" dirty="0" smtClean="0"/>
              <a:t>Classroom Utilization</a:t>
            </a:r>
          </a:p>
          <a:p>
            <a:pPr>
              <a:buNone/>
            </a:pPr>
            <a:r>
              <a:rPr lang="en-CA" sz="2000" dirty="0" smtClean="0"/>
              <a:t>			</a:t>
            </a:r>
            <a:r>
              <a:rPr lang="en-CA" sz="2000" b="1" dirty="0" smtClean="0"/>
              <a:t>Fall 2009	Fall 2010	</a:t>
            </a:r>
            <a:r>
              <a:rPr lang="en-CA" sz="2000" dirty="0" smtClean="0">
                <a:effectLst>
                  <a:outerShdw blurRad="38100" dist="38100" dir="2700000" algn="tl">
                    <a:srgbClr val="000000">
                      <a:alpha val="43137"/>
                    </a:srgbClr>
                  </a:outerShdw>
                </a:effectLst>
              </a:rPr>
              <a:t>Fall 2011</a:t>
            </a:r>
            <a:r>
              <a:rPr lang="en-CA" sz="2000" b="1" dirty="0" smtClean="0"/>
              <a:t>	Target</a:t>
            </a:r>
          </a:p>
          <a:p>
            <a:pPr>
              <a:buNone/>
            </a:pPr>
            <a:r>
              <a:rPr lang="en-CA" sz="2000" b="1" dirty="0" smtClean="0"/>
              <a:t>8-hr Day:</a:t>
            </a:r>
            <a:r>
              <a:rPr lang="en-CA" sz="2000" dirty="0" smtClean="0"/>
              <a:t>	73%		75%		</a:t>
            </a:r>
            <a:r>
              <a:rPr lang="en-CA" sz="2000" dirty="0" smtClean="0">
                <a:effectLst>
                  <a:outerShdw blurRad="38100" dist="38100" dir="2700000" algn="tl">
                    <a:srgbClr val="000000">
                      <a:alpha val="43137"/>
                    </a:srgbClr>
                  </a:outerShdw>
                </a:effectLst>
              </a:rPr>
              <a:t>73%</a:t>
            </a:r>
            <a:r>
              <a:rPr lang="en-CA" sz="2000" dirty="0" smtClean="0"/>
              <a:t>		75%</a:t>
            </a:r>
          </a:p>
          <a:p>
            <a:pPr>
              <a:buNone/>
            </a:pPr>
            <a:r>
              <a:rPr lang="en-CA" sz="2000" b="1" dirty="0" smtClean="0"/>
              <a:t>Evening:	</a:t>
            </a:r>
            <a:r>
              <a:rPr lang="en-CA" sz="2000" dirty="0" smtClean="0"/>
              <a:t>	25%		27%		</a:t>
            </a:r>
            <a:r>
              <a:rPr lang="en-CA" sz="2000" dirty="0" smtClean="0">
                <a:effectLst>
                  <a:outerShdw blurRad="38100" dist="38100" dir="2700000" algn="tl">
                    <a:srgbClr val="000000">
                      <a:alpha val="43137"/>
                    </a:srgbClr>
                  </a:outerShdw>
                </a:effectLst>
              </a:rPr>
              <a:t>29%</a:t>
            </a:r>
            <a:r>
              <a:rPr lang="en-CA" sz="2000" dirty="0" smtClean="0"/>
              <a:t>		75%</a:t>
            </a:r>
          </a:p>
          <a:p>
            <a:pPr>
              <a:buNone/>
            </a:pPr>
            <a:r>
              <a:rPr lang="en-CA" sz="2000" b="1" dirty="0" smtClean="0"/>
              <a:t>13-hr Day:</a:t>
            </a:r>
            <a:r>
              <a:rPr lang="en-CA" sz="2000" dirty="0" smtClean="0"/>
              <a:t>	51%		55%		</a:t>
            </a:r>
            <a:r>
              <a:rPr lang="en-CA" sz="2000" dirty="0" smtClean="0">
                <a:effectLst>
                  <a:outerShdw blurRad="38100" dist="38100" dir="2700000" algn="tl">
                    <a:srgbClr val="000000">
                      <a:alpha val="43137"/>
                    </a:srgbClr>
                  </a:outerShdw>
                </a:effectLst>
              </a:rPr>
              <a:t>53%</a:t>
            </a:r>
            <a:r>
              <a:rPr lang="en-CA" sz="2000" dirty="0" smtClean="0"/>
              <a:t>		75%</a:t>
            </a:r>
          </a:p>
          <a:p>
            <a:pPr>
              <a:buNone/>
            </a:pPr>
            <a:endParaRPr lang="en-CA" sz="2000" dirty="0" smtClean="0"/>
          </a:p>
          <a:p>
            <a:pPr>
              <a:buNone/>
            </a:pPr>
            <a:r>
              <a:rPr lang="en-CA" sz="2400" b="1" i="1" dirty="0" smtClean="0"/>
              <a:t>Seat Utilization</a:t>
            </a:r>
          </a:p>
          <a:p>
            <a:pPr>
              <a:buNone/>
            </a:pPr>
            <a:r>
              <a:rPr lang="en-CA" sz="2000" dirty="0" smtClean="0"/>
              <a:t>			</a:t>
            </a:r>
            <a:r>
              <a:rPr lang="en-CA" sz="2000" b="1" dirty="0" smtClean="0"/>
              <a:t>Fall 2009	Fall 2010	</a:t>
            </a:r>
            <a:r>
              <a:rPr lang="en-CA" sz="2000" dirty="0" smtClean="0">
                <a:effectLst>
                  <a:outerShdw blurRad="38100" dist="38100" dir="2700000" algn="tl">
                    <a:srgbClr val="000000">
                      <a:alpha val="43137"/>
                    </a:srgbClr>
                  </a:outerShdw>
                </a:effectLst>
              </a:rPr>
              <a:t>Fall 2011</a:t>
            </a:r>
            <a:r>
              <a:rPr lang="en-CA" sz="2000" b="1" dirty="0" smtClean="0"/>
              <a:t>	Target</a:t>
            </a:r>
          </a:p>
          <a:p>
            <a:pPr>
              <a:buNone/>
            </a:pPr>
            <a:r>
              <a:rPr lang="en-CA" sz="2000" b="1" dirty="0" smtClean="0"/>
              <a:t>8-hr Day:</a:t>
            </a:r>
            <a:r>
              <a:rPr lang="en-CA" sz="2000" dirty="0" smtClean="0"/>
              <a:t>	62%		61%		</a:t>
            </a:r>
            <a:r>
              <a:rPr lang="en-CA" sz="2000" dirty="0" smtClean="0">
                <a:effectLst>
                  <a:outerShdw blurRad="38100" dist="38100" dir="2700000" algn="tl">
                    <a:srgbClr val="000000">
                      <a:alpha val="43137"/>
                    </a:srgbClr>
                  </a:outerShdw>
                </a:effectLst>
              </a:rPr>
              <a:t>64%</a:t>
            </a:r>
            <a:r>
              <a:rPr lang="en-CA" sz="2000" dirty="0" smtClean="0"/>
              <a:t>		85%</a:t>
            </a:r>
          </a:p>
          <a:p>
            <a:pPr>
              <a:buNone/>
            </a:pPr>
            <a:r>
              <a:rPr lang="en-CA" sz="2000" b="1" dirty="0" smtClean="0"/>
              <a:t>Evening:	</a:t>
            </a:r>
            <a:r>
              <a:rPr lang="en-CA" sz="2000" dirty="0" smtClean="0"/>
              <a:t>	59%		61%		</a:t>
            </a:r>
            <a:r>
              <a:rPr lang="en-CA" sz="2000" dirty="0" smtClean="0">
                <a:effectLst>
                  <a:outerShdw blurRad="38100" dist="38100" dir="2700000" algn="tl">
                    <a:srgbClr val="000000">
                      <a:alpha val="43137"/>
                    </a:srgbClr>
                  </a:outerShdw>
                </a:effectLst>
              </a:rPr>
              <a:t>56%</a:t>
            </a:r>
            <a:r>
              <a:rPr lang="en-CA" sz="2000" dirty="0" smtClean="0"/>
              <a:t>		85%</a:t>
            </a:r>
          </a:p>
          <a:p>
            <a:pPr>
              <a:buNone/>
            </a:pPr>
            <a:r>
              <a:rPr lang="en-CA" sz="2000" b="1" dirty="0" smtClean="0"/>
              <a:t>13-hr Day:</a:t>
            </a:r>
            <a:r>
              <a:rPr lang="en-CA" sz="2000" dirty="0" smtClean="0"/>
              <a:t>	62%		61%		</a:t>
            </a:r>
            <a:r>
              <a:rPr lang="en-CA" sz="2000" dirty="0" smtClean="0">
                <a:effectLst>
                  <a:outerShdw blurRad="38100" dist="38100" dir="2700000" algn="tl">
                    <a:srgbClr val="000000">
                      <a:alpha val="43137"/>
                    </a:srgbClr>
                  </a:outerShdw>
                </a:effectLst>
              </a:rPr>
              <a:t>62%</a:t>
            </a:r>
            <a:r>
              <a:rPr lang="en-CA" sz="2000" dirty="0" smtClean="0"/>
              <a:t>		85%</a:t>
            </a:r>
          </a:p>
          <a:p>
            <a:pPr>
              <a:buNone/>
            </a:pPr>
            <a:endParaRPr lang="en-CA" sz="2000" dirty="0" smtClean="0"/>
          </a:p>
          <a:p>
            <a:pPr>
              <a:buNone/>
            </a:pPr>
            <a:r>
              <a:rPr lang="en-CA" sz="1400" dirty="0" smtClean="0"/>
              <a:t>	</a:t>
            </a:r>
            <a:endParaRPr lang="en-US" sz="1400" dirty="0"/>
          </a:p>
        </p:txBody>
      </p:sp>
    </p:spTree>
  </p:cSld>
  <p:clrMapOvr>
    <a:masterClrMapping/>
  </p:clrMapOvr>
  <p:transition>
    <p:newsflash/>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1"/>
          <p:cNvGrpSpPr>
            <a:grpSpLocks/>
          </p:cNvGrpSpPr>
          <p:nvPr/>
        </p:nvGrpSpPr>
        <p:grpSpPr bwMode="auto">
          <a:xfrm>
            <a:off x="0" y="0"/>
            <a:ext cx="9143999" cy="1556792"/>
            <a:chOff x="-6" y="3399"/>
            <a:chExt cx="12197" cy="4253"/>
          </a:xfrm>
        </p:grpSpPr>
        <p:grpSp>
          <p:nvGrpSpPr>
            <p:cNvPr id="4" name="Group 2"/>
            <p:cNvGrpSpPr>
              <a:grpSpLocks/>
            </p:cNvGrpSpPr>
            <p:nvPr/>
          </p:nvGrpSpPr>
          <p:grpSpPr bwMode="auto">
            <a:xfrm>
              <a:off x="-6" y="3717"/>
              <a:ext cx="12189" cy="3550"/>
              <a:chOff x="18" y="7468"/>
              <a:chExt cx="12189" cy="3550"/>
            </a:xfrm>
          </p:grpSpPr>
          <p:sp>
            <p:nvSpPr>
              <p:cNvPr id="16387" name="Freeform 3"/>
              <p:cNvSpPr>
                <a:spLocks/>
              </p:cNvSpPr>
              <p:nvPr/>
            </p:nvSpPr>
            <p:spPr bwMode="auto">
              <a:xfrm>
                <a:off x="18" y="7837"/>
                <a:ext cx="7132" cy="2863"/>
              </a:xfrm>
              <a:custGeom>
                <a:avLst/>
                <a:gdLst/>
                <a:ahLst/>
                <a:cxnLst>
                  <a:cxn ang="0">
                    <a:pos x="0" y="0"/>
                  </a:cxn>
                  <a:cxn ang="0">
                    <a:pos x="17" y="2863"/>
                  </a:cxn>
                  <a:cxn ang="0">
                    <a:pos x="7132" y="2578"/>
                  </a:cxn>
                  <a:cxn ang="0">
                    <a:pos x="7132" y="200"/>
                  </a:cxn>
                  <a:cxn ang="0">
                    <a:pos x="0" y="0"/>
                  </a:cxn>
                </a:cxnLst>
                <a:rect l="0" t="0" r="r" b="b"/>
                <a:pathLst>
                  <a:path w="7132" h="2863">
                    <a:moveTo>
                      <a:pt x="0" y="0"/>
                    </a:moveTo>
                    <a:lnTo>
                      <a:pt x="17" y="2863"/>
                    </a:lnTo>
                    <a:lnTo>
                      <a:pt x="7132" y="2578"/>
                    </a:lnTo>
                    <a:lnTo>
                      <a:pt x="7132" y="200"/>
                    </a:lnTo>
                    <a:lnTo>
                      <a:pt x="0" y="0"/>
                    </a:lnTo>
                    <a:close/>
                  </a:path>
                </a:pathLst>
              </a:custGeom>
              <a:solidFill>
                <a:srgbClr val="A7BFDE">
                  <a:alpha val="5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388" name="Freeform 4"/>
              <p:cNvSpPr>
                <a:spLocks/>
              </p:cNvSpPr>
              <p:nvPr/>
            </p:nvSpPr>
            <p:spPr bwMode="auto">
              <a:xfrm>
                <a:off x="7150" y="7468"/>
                <a:ext cx="3466" cy="3550"/>
              </a:xfrm>
              <a:custGeom>
                <a:avLst/>
                <a:gdLst/>
                <a:ahLst/>
                <a:cxnLst>
                  <a:cxn ang="0">
                    <a:pos x="0" y="569"/>
                  </a:cxn>
                  <a:cxn ang="0">
                    <a:pos x="0" y="2930"/>
                  </a:cxn>
                  <a:cxn ang="0">
                    <a:pos x="3466" y="3550"/>
                  </a:cxn>
                  <a:cxn ang="0">
                    <a:pos x="3466" y="0"/>
                  </a:cxn>
                  <a:cxn ang="0">
                    <a:pos x="0" y="569"/>
                  </a:cxn>
                </a:cxnLst>
                <a:rect l="0" t="0" r="r" b="b"/>
                <a:pathLst>
                  <a:path w="3466" h="3550">
                    <a:moveTo>
                      <a:pt x="0" y="569"/>
                    </a:moveTo>
                    <a:lnTo>
                      <a:pt x="0" y="2930"/>
                    </a:lnTo>
                    <a:lnTo>
                      <a:pt x="3466" y="3550"/>
                    </a:lnTo>
                    <a:lnTo>
                      <a:pt x="3466" y="0"/>
                    </a:lnTo>
                    <a:lnTo>
                      <a:pt x="0" y="569"/>
                    </a:lnTo>
                    <a:close/>
                  </a:path>
                </a:pathLst>
              </a:custGeom>
              <a:solidFill>
                <a:srgbClr val="D3DFEE">
                  <a:alpha val="5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389" name="Freeform 5"/>
              <p:cNvSpPr>
                <a:spLocks/>
              </p:cNvSpPr>
              <p:nvPr/>
            </p:nvSpPr>
            <p:spPr bwMode="auto">
              <a:xfrm>
                <a:off x="10616" y="7468"/>
                <a:ext cx="1591" cy="3550"/>
              </a:xfrm>
              <a:custGeom>
                <a:avLst/>
                <a:gdLst/>
                <a:ahLst/>
                <a:cxnLst>
                  <a:cxn ang="0">
                    <a:pos x="0" y="0"/>
                  </a:cxn>
                  <a:cxn ang="0">
                    <a:pos x="0" y="3550"/>
                  </a:cxn>
                  <a:cxn ang="0">
                    <a:pos x="1591" y="2746"/>
                  </a:cxn>
                  <a:cxn ang="0">
                    <a:pos x="1591" y="737"/>
                  </a:cxn>
                  <a:cxn ang="0">
                    <a:pos x="0" y="0"/>
                  </a:cxn>
                </a:cxnLst>
                <a:rect l="0" t="0" r="r" b="b"/>
                <a:pathLst>
                  <a:path w="1591" h="3550">
                    <a:moveTo>
                      <a:pt x="0" y="0"/>
                    </a:moveTo>
                    <a:lnTo>
                      <a:pt x="0" y="3550"/>
                    </a:lnTo>
                    <a:lnTo>
                      <a:pt x="1591" y="2746"/>
                    </a:lnTo>
                    <a:lnTo>
                      <a:pt x="1591" y="737"/>
                    </a:lnTo>
                    <a:lnTo>
                      <a:pt x="0" y="0"/>
                    </a:lnTo>
                    <a:close/>
                  </a:path>
                </a:pathLst>
              </a:custGeom>
              <a:solidFill>
                <a:srgbClr val="A7BFDE">
                  <a:alpha val="5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16390" name="Freeform 6"/>
            <p:cNvSpPr>
              <a:spLocks/>
            </p:cNvSpPr>
            <p:nvPr/>
          </p:nvSpPr>
          <p:spPr bwMode="auto">
            <a:xfrm>
              <a:off x="8071" y="4069"/>
              <a:ext cx="4120" cy="2913"/>
            </a:xfrm>
            <a:custGeom>
              <a:avLst/>
              <a:gdLst/>
              <a:ahLst/>
              <a:cxnLst>
                <a:cxn ang="0">
                  <a:pos x="1" y="251"/>
                </a:cxn>
                <a:cxn ang="0">
                  <a:pos x="0" y="2662"/>
                </a:cxn>
                <a:cxn ang="0">
                  <a:pos x="4120" y="2913"/>
                </a:cxn>
                <a:cxn ang="0">
                  <a:pos x="4120" y="0"/>
                </a:cxn>
                <a:cxn ang="0">
                  <a:pos x="1" y="251"/>
                </a:cxn>
              </a:cxnLst>
              <a:rect l="0" t="0" r="r" b="b"/>
              <a:pathLst>
                <a:path w="4120" h="2913">
                  <a:moveTo>
                    <a:pt x="1" y="251"/>
                  </a:moveTo>
                  <a:lnTo>
                    <a:pt x="0" y="2662"/>
                  </a:lnTo>
                  <a:lnTo>
                    <a:pt x="4120" y="2913"/>
                  </a:lnTo>
                  <a:lnTo>
                    <a:pt x="4120" y="0"/>
                  </a:lnTo>
                  <a:lnTo>
                    <a:pt x="1" y="251"/>
                  </a:lnTo>
                  <a:close/>
                </a:path>
              </a:pathLst>
            </a:custGeom>
            <a:solidFill>
              <a:srgbClr val="D8D8D8"/>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391" name="Freeform 7"/>
            <p:cNvSpPr>
              <a:spLocks/>
            </p:cNvSpPr>
            <p:nvPr/>
          </p:nvSpPr>
          <p:spPr bwMode="auto">
            <a:xfrm>
              <a:off x="4104" y="3399"/>
              <a:ext cx="3985" cy="4236"/>
            </a:xfrm>
            <a:custGeom>
              <a:avLst/>
              <a:gdLst/>
              <a:ahLst/>
              <a:cxnLst>
                <a:cxn ang="0">
                  <a:pos x="0" y="0"/>
                </a:cxn>
                <a:cxn ang="0">
                  <a:pos x="0" y="4236"/>
                </a:cxn>
                <a:cxn ang="0">
                  <a:pos x="3985" y="3349"/>
                </a:cxn>
                <a:cxn ang="0">
                  <a:pos x="3985" y="921"/>
                </a:cxn>
                <a:cxn ang="0">
                  <a:pos x="0" y="0"/>
                </a:cxn>
              </a:cxnLst>
              <a:rect l="0" t="0" r="r" b="b"/>
              <a:pathLst>
                <a:path w="3985" h="4236">
                  <a:moveTo>
                    <a:pt x="0" y="0"/>
                  </a:moveTo>
                  <a:lnTo>
                    <a:pt x="0" y="4236"/>
                  </a:lnTo>
                  <a:lnTo>
                    <a:pt x="3985" y="3349"/>
                  </a:lnTo>
                  <a:lnTo>
                    <a:pt x="3985" y="921"/>
                  </a:lnTo>
                  <a:lnTo>
                    <a:pt x="0" y="0"/>
                  </a:lnTo>
                  <a:close/>
                </a:path>
              </a:pathLst>
            </a:custGeom>
            <a:solidFill>
              <a:srgbClr val="BFBFB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392" name="Freeform 8"/>
            <p:cNvSpPr>
              <a:spLocks/>
            </p:cNvSpPr>
            <p:nvPr/>
          </p:nvSpPr>
          <p:spPr bwMode="auto">
            <a:xfrm>
              <a:off x="18" y="3399"/>
              <a:ext cx="4086" cy="4253"/>
            </a:xfrm>
            <a:custGeom>
              <a:avLst/>
              <a:gdLst/>
              <a:ahLst/>
              <a:cxnLst>
                <a:cxn ang="0">
                  <a:pos x="4086" y="0"/>
                </a:cxn>
                <a:cxn ang="0">
                  <a:pos x="4084" y="4253"/>
                </a:cxn>
                <a:cxn ang="0">
                  <a:pos x="0" y="3198"/>
                </a:cxn>
                <a:cxn ang="0">
                  <a:pos x="0" y="1072"/>
                </a:cxn>
                <a:cxn ang="0">
                  <a:pos x="4086" y="0"/>
                </a:cxn>
              </a:cxnLst>
              <a:rect l="0" t="0" r="r" b="b"/>
              <a:pathLst>
                <a:path w="4086" h="4253">
                  <a:moveTo>
                    <a:pt x="4086" y="0"/>
                  </a:moveTo>
                  <a:lnTo>
                    <a:pt x="4084" y="4253"/>
                  </a:lnTo>
                  <a:lnTo>
                    <a:pt x="0" y="3198"/>
                  </a:lnTo>
                  <a:lnTo>
                    <a:pt x="0" y="1072"/>
                  </a:lnTo>
                  <a:lnTo>
                    <a:pt x="4086" y="0"/>
                  </a:lnTo>
                  <a:close/>
                </a:path>
              </a:pathLst>
            </a:custGeom>
            <a:solidFill>
              <a:srgbClr val="D8D8D8"/>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393" name="Freeform 9"/>
            <p:cNvSpPr>
              <a:spLocks/>
            </p:cNvSpPr>
            <p:nvPr/>
          </p:nvSpPr>
          <p:spPr bwMode="auto">
            <a:xfrm>
              <a:off x="17" y="3617"/>
              <a:ext cx="2076" cy="3851"/>
            </a:xfrm>
            <a:custGeom>
              <a:avLst/>
              <a:gdLst/>
              <a:ahLst/>
              <a:cxnLst>
                <a:cxn ang="0">
                  <a:pos x="0" y="921"/>
                </a:cxn>
                <a:cxn ang="0">
                  <a:pos x="2060" y="0"/>
                </a:cxn>
                <a:cxn ang="0">
                  <a:pos x="2076" y="3851"/>
                </a:cxn>
                <a:cxn ang="0">
                  <a:pos x="0" y="2981"/>
                </a:cxn>
                <a:cxn ang="0">
                  <a:pos x="0" y="921"/>
                </a:cxn>
              </a:cxnLst>
              <a:rect l="0" t="0" r="r" b="b"/>
              <a:pathLst>
                <a:path w="2076" h="3851">
                  <a:moveTo>
                    <a:pt x="0" y="921"/>
                  </a:moveTo>
                  <a:lnTo>
                    <a:pt x="2060" y="0"/>
                  </a:lnTo>
                  <a:lnTo>
                    <a:pt x="2076" y="3851"/>
                  </a:lnTo>
                  <a:lnTo>
                    <a:pt x="0" y="2981"/>
                  </a:lnTo>
                  <a:lnTo>
                    <a:pt x="0" y="921"/>
                  </a:lnTo>
                  <a:close/>
                </a:path>
              </a:pathLst>
            </a:custGeom>
            <a:solidFill>
              <a:srgbClr val="D3DFEE">
                <a:alpha val="7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394" name="Freeform 10"/>
            <p:cNvSpPr>
              <a:spLocks/>
            </p:cNvSpPr>
            <p:nvPr/>
          </p:nvSpPr>
          <p:spPr bwMode="auto">
            <a:xfrm>
              <a:off x="2077" y="3617"/>
              <a:ext cx="6011" cy="3835"/>
            </a:xfrm>
            <a:custGeom>
              <a:avLst/>
              <a:gdLst/>
              <a:ahLst/>
              <a:cxnLst>
                <a:cxn ang="0">
                  <a:pos x="0" y="0"/>
                </a:cxn>
                <a:cxn ang="0">
                  <a:pos x="17" y="3835"/>
                </a:cxn>
                <a:cxn ang="0">
                  <a:pos x="6011" y="2629"/>
                </a:cxn>
                <a:cxn ang="0">
                  <a:pos x="6011" y="1239"/>
                </a:cxn>
                <a:cxn ang="0">
                  <a:pos x="0" y="0"/>
                </a:cxn>
              </a:cxnLst>
              <a:rect l="0" t="0" r="r" b="b"/>
              <a:pathLst>
                <a:path w="6011" h="3835">
                  <a:moveTo>
                    <a:pt x="0" y="0"/>
                  </a:moveTo>
                  <a:lnTo>
                    <a:pt x="17" y="3835"/>
                  </a:lnTo>
                  <a:lnTo>
                    <a:pt x="6011" y="2629"/>
                  </a:lnTo>
                  <a:lnTo>
                    <a:pt x="6011" y="1239"/>
                  </a:lnTo>
                  <a:lnTo>
                    <a:pt x="0" y="0"/>
                  </a:lnTo>
                  <a:close/>
                </a:path>
              </a:pathLst>
            </a:custGeom>
            <a:solidFill>
              <a:srgbClr val="A7BFDE">
                <a:alpha val="7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395" name="Freeform 11"/>
            <p:cNvSpPr>
              <a:spLocks/>
            </p:cNvSpPr>
            <p:nvPr/>
          </p:nvSpPr>
          <p:spPr bwMode="auto">
            <a:xfrm>
              <a:off x="8088" y="3835"/>
              <a:ext cx="4102" cy="3432"/>
            </a:xfrm>
            <a:custGeom>
              <a:avLst/>
              <a:gdLst/>
              <a:ahLst/>
              <a:cxnLst>
                <a:cxn ang="0">
                  <a:pos x="0" y="1038"/>
                </a:cxn>
                <a:cxn ang="0">
                  <a:pos x="0" y="2411"/>
                </a:cxn>
                <a:cxn ang="0">
                  <a:pos x="4102" y="3432"/>
                </a:cxn>
                <a:cxn ang="0">
                  <a:pos x="4102" y="0"/>
                </a:cxn>
                <a:cxn ang="0">
                  <a:pos x="0" y="1038"/>
                </a:cxn>
              </a:cxnLst>
              <a:rect l="0" t="0" r="r" b="b"/>
              <a:pathLst>
                <a:path w="4102" h="3432">
                  <a:moveTo>
                    <a:pt x="0" y="1038"/>
                  </a:moveTo>
                  <a:lnTo>
                    <a:pt x="0" y="2411"/>
                  </a:lnTo>
                  <a:lnTo>
                    <a:pt x="4102" y="3432"/>
                  </a:lnTo>
                  <a:lnTo>
                    <a:pt x="4102" y="0"/>
                  </a:lnTo>
                  <a:lnTo>
                    <a:pt x="0" y="1038"/>
                  </a:lnTo>
                  <a:close/>
                </a:path>
              </a:pathLst>
            </a:custGeom>
            <a:solidFill>
              <a:srgbClr val="D3DFEE">
                <a:alpha val="7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title"/>
          </p:nvPr>
        </p:nvSpPr>
        <p:spPr/>
        <p:txBody>
          <a:bodyPr/>
          <a:lstStyle/>
          <a:p>
            <a:r>
              <a:rPr lang="en-CA" dirty="0" smtClean="0"/>
              <a:t>A closer look at Seat Utilization</a:t>
            </a:r>
            <a:endParaRPr lang="en-US" dirty="0"/>
          </a:p>
        </p:txBody>
      </p:sp>
      <p:sp>
        <p:nvSpPr>
          <p:cNvPr id="17" name="Content Placeholder 16"/>
          <p:cNvSpPr>
            <a:spLocks noGrp="1"/>
          </p:cNvSpPr>
          <p:nvPr>
            <p:ph idx="1"/>
          </p:nvPr>
        </p:nvSpPr>
        <p:spPr>
          <a:xfrm>
            <a:off x="251520" y="1700808"/>
            <a:ext cx="8640960" cy="2664296"/>
          </a:xfrm>
        </p:spPr>
        <p:txBody>
          <a:bodyPr>
            <a:normAutofit/>
          </a:bodyPr>
          <a:lstStyle/>
          <a:p>
            <a:pPr>
              <a:buNone/>
            </a:pPr>
            <a:r>
              <a:rPr lang="en-CA" sz="2400" b="1" dirty="0" smtClean="0"/>
              <a:t>Seat Utilization by Division</a:t>
            </a:r>
          </a:p>
          <a:p>
            <a:pPr>
              <a:buNone/>
            </a:pPr>
            <a:r>
              <a:rPr lang="en-CA" sz="2000" dirty="0" smtClean="0"/>
              <a:t>			</a:t>
            </a:r>
          </a:p>
          <a:p>
            <a:pPr>
              <a:buNone/>
            </a:pPr>
            <a:r>
              <a:rPr lang="en-CA" sz="1400" dirty="0" smtClean="0"/>
              <a:t>	</a:t>
            </a:r>
            <a:endParaRPr lang="en-US" sz="1400" dirty="0"/>
          </a:p>
        </p:txBody>
      </p:sp>
      <p:pic>
        <p:nvPicPr>
          <p:cNvPr id="15" name="Picture 14"/>
          <p:cNvPicPr/>
          <p:nvPr/>
        </p:nvPicPr>
        <p:blipFill>
          <a:blip r:embed="rId3" cstate="print"/>
          <a:srcRect/>
          <a:stretch>
            <a:fillRect/>
          </a:stretch>
        </p:blipFill>
        <p:spPr bwMode="auto">
          <a:xfrm>
            <a:off x="1979712" y="2276872"/>
            <a:ext cx="5328592" cy="3168352"/>
          </a:xfrm>
          <a:prstGeom prst="rect">
            <a:avLst/>
          </a:prstGeom>
          <a:noFill/>
          <a:ln w="12700">
            <a:solidFill>
              <a:schemeClr val="tx1"/>
            </a:solidFill>
            <a:miter lim="800000"/>
            <a:headEnd/>
            <a:tailEnd/>
          </a:ln>
        </p:spPr>
      </p:pic>
      <p:sp>
        <p:nvSpPr>
          <p:cNvPr id="18" name="TextBox 17"/>
          <p:cNvSpPr txBox="1"/>
          <p:nvPr/>
        </p:nvSpPr>
        <p:spPr>
          <a:xfrm>
            <a:off x="7380312" y="3068960"/>
            <a:ext cx="1296144" cy="369332"/>
          </a:xfrm>
          <a:prstGeom prst="rect">
            <a:avLst/>
          </a:prstGeom>
          <a:noFill/>
        </p:spPr>
        <p:txBody>
          <a:bodyPr wrap="square" rtlCol="0">
            <a:spAutoFit/>
          </a:bodyPr>
          <a:lstStyle/>
          <a:p>
            <a:r>
              <a:rPr lang="en-CA" b="1" dirty="0" smtClean="0"/>
              <a:t>Target 85%</a:t>
            </a:r>
            <a:endParaRPr lang="en-US" b="1" dirty="0"/>
          </a:p>
        </p:txBody>
      </p:sp>
    </p:spTree>
  </p:cSld>
  <p:clrMapOvr>
    <a:masterClrMapping/>
  </p:clrMapOvr>
  <p:transition>
    <p:newsflash/>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1"/>
          <p:cNvGrpSpPr>
            <a:grpSpLocks/>
          </p:cNvGrpSpPr>
          <p:nvPr/>
        </p:nvGrpSpPr>
        <p:grpSpPr bwMode="auto">
          <a:xfrm>
            <a:off x="0" y="0"/>
            <a:ext cx="9144000" cy="1412776"/>
            <a:chOff x="-6" y="3399"/>
            <a:chExt cx="12197" cy="4253"/>
          </a:xfrm>
        </p:grpSpPr>
        <p:grpSp>
          <p:nvGrpSpPr>
            <p:cNvPr id="4" name="Group 2"/>
            <p:cNvGrpSpPr>
              <a:grpSpLocks/>
            </p:cNvGrpSpPr>
            <p:nvPr/>
          </p:nvGrpSpPr>
          <p:grpSpPr bwMode="auto">
            <a:xfrm>
              <a:off x="-6" y="3717"/>
              <a:ext cx="12189" cy="3550"/>
              <a:chOff x="18" y="7468"/>
              <a:chExt cx="12189" cy="3550"/>
            </a:xfrm>
          </p:grpSpPr>
          <p:sp>
            <p:nvSpPr>
              <p:cNvPr id="16387" name="Freeform 3"/>
              <p:cNvSpPr>
                <a:spLocks/>
              </p:cNvSpPr>
              <p:nvPr/>
            </p:nvSpPr>
            <p:spPr bwMode="auto">
              <a:xfrm>
                <a:off x="18" y="7837"/>
                <a:ext cx="7132" cy="2863"/>
              </a:xfrm>
              <a:custGeom>
                <a:avLst/>
                <a:gdLst/>
                <a:ahLst/>
                <a:cxnLst>
                  <a:cxn ang="0">
                    <a:pos x="0" y="0"/>
                  </a:cxn>
                  <a:cxn ang="0">
                    <a:pos x="17" y="2863"/>
                  </a:cxn>
                  <a:cxn ang="0">
                    <a:pos x="7132" y="2578"/>
                  </a:cxn>
                  <a:cxn ang="0">
                    <a:pos x="7132" y="200"/>
                  </a:cxn>
                  <a:cxn ang="0">
                    <a:pos x="0" y="0"/>
                  </a:cxn>
                </a:cxnLst>
                <a:rect l="0" t="0" r="r" b="b"/>
                <a:pathLst>
                  <a:path w="7132" h="2863">
                    <a:moveTo>
                      <a:pt x="0" y="0"/>
                    </a:moveTo>
                    <a:lnTo>
                      <a:pt x="17" y="2863"/>
                    </a:lnTo>
                    <a:lnTo>
                      <a:pt x="7132" y="2578"/>
                    </a:lnTo>
                    <a:lnTo>
                      <a:pt x="7132" y="200"/>
                    </a:lnTo>
                    <a:lnTo>
                      <a:pt x="0" y="0"/>
                    </a:lnTo>
                    <a:close/>
                  </a:path>
                </a:pathLst>
              </a:custGeom>
              <a:solidFill>
                <a:srgbClr val="A7BFDE">
                  <a:alpha val="5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388" name="Freeform 4"/>
              <p:cNvSpPr>
                <a:spLocks/>
              </p:cNvSpPr>
              <p:nvPr/>
            </p:nvSpPr>
            <p:spPr bwMode="auto">
              <a:xfrm>
                <a:off x="7150" y="7468"/>
                <a:ext cx="3466" cy="3550"/>
              </a:xfrm>
              <a:custGeom>
                <a:avLst/>
                <a:gdLst/>
                <a:ahLst/>
                <a:cxnLst>
                  <a:cxn ang="0">
                    <a:pos x="0" y="569"/>
                  </a:cxn>
                  <a:cxn ang="0">
                    <a:pos x="0" y="2930"/>
                  </a:cxn>
                  <a:cxn ang="0">
                    <a:pos x="3466" y="3550"/>
                  </a:cxn>
                  <a:cxn ang="0">
                    <a:pos x="3466" y="0"/>
                  </a:cxn>
                  <a:cxn ang="0">
                    <a:pos x="0" y="569"/>
                  </a:cxn>
                </a:cxnLst>
                <a:rect l="0" t="0" r="r" b="b"/>
                <a:pathLst>
                  <a:path w="3466" h="3550">
                    <a:moveTo>
                      <a:pt x="0" y="569"/>
                    </a:moveTo>
                    <a:lnTo>
                      <a:pt x="0" y="2930"/>
                    </a:lnTo>
                    <a:lnTo>
                      <a:pt x="3466" y="3550"/>
                    </a:lnTo>
                    <a:lnTo>
                      <a:pt x="3466" y="0"/>
                    </a:lnTo>
                    <a:lnTo>
                      <a:pt x="0" y="569"/>
                    </a:lnTo>
                    <a:close/>
                  </a:path>
                </a:pathLst>
              </a:custGeom>
              <a:solidFill>
                <a:srgbClr val="D3DFEE">
                  <a:alpha val="5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389" name="Freeform 5"/>
              <p:cNvSpPr>
                <a:spLocks/>
              </p:cNvSpPr>
              <p:nvPr/>
            </p:nvSpPr>
            <p:spPr bwMode="auto">
              <a:xfrm>
                <a:off x="10616" y="7468"/>
                <a:ext cx="1591" cy="3550"/>
              </a:xfrm>
              <a:custGeom>
                <a:avLst/>
                <a:gdLst/>
                <a:ahLst/>
                <a:cxnLst>
                  <a:cxn ang="0">
                    <a:pos x="0" y="0"/>
                  </a:cxn>
                  <a:cxn ang="0">
                    <a:pos x="0" y="3550"/>
                  </a:cxn>
                  <a:cxn ang="0">
                    <a:pos x="1591" y="2746"/>
                  </a:cxn>
                  <a:cxn ang="0">
                    <a:pos x="1591" y="737"/>
                  </a:cxn>
                  <a:cxn ang="0">
                    <a:pos x="0" y="0"/>
                  </a:cxn>
                </a:cxnLst>
                <a:rect l="0" t="0" r="r" b="b"/>
                <a:pathLst>
                  <a:path w="1591" h="3550">
                    <a:moveTo>
                      <a:pt x="0" y="0"/>
                    </a:moveTo>
                    <a:lnTo>
                      <a:pt x="0" y="3550"/>
                    </a:lnTo>
                    <a:lnTo>
                      <a:pt x="1591" y="2746"/>
                    </a:lnTo>
                    <a:lnTo>
                      <a:pt x="1591" y="737"/>
                    </a:lnTo>
                    <a:lnTo>
                      <a:pt x="0" y="0"/>
                    </a:lnTo>
                    <a:close/>
                  </a:path>
                </a:pathLst>
              </a:custGeom>
              <a:solidFill>
                <a:srgbClr val="A7BFDE">
                  <a:alpha val="5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16390" name="Freeform 6"/>
            <p:cNvSpPr>
              <a:spLocks/>
            </p:cNvSpPr>
            <p:nvPr/>
          </p:nvSpPr>
          <p:spPr bwMode="auto">
            <a:xfrm>
              <a:off x="8071" y="4069"/>
              <a:ext cx="4120" cy="2913"/>
            </a:xfrm>
            <a:custGeom>
              <a:avLst/>
              <a:gdLst/>
              <a:ahLst/>
              <a:cxnLst>
                <a:cxn ang="0">
                  <a:pos x="1" y="251"/>
                </a:cxn>
                <a:cxn ang="0">
                  <a:pos x="0" y="2662"/>
                </a:cxn>
                <a:cxn ang="0">
                  <a:pos x="4120" y="2913"/>
                </a:cxn>
                <a:cxn ang="0">
                  <a:pos x="4120" y="0"/>
                </a:cxn>
                <a:cxn ang="0">
                  <a:pos x="1" y="251"/>
                </a:cxn>
              </a:cxnLst>
              <a:rect l="0" t="0" r="r" b="b"/>
              <a:pathLst>
                <a:path w="4120" h="2913">
                  <a:moveTo>
                    <a:pt x="1" y="251"/>
                  </a:moveTo>
                  <a:lnTo>
                    <a:pt x="0" y="2662"/>
                  </a:lnTo>
                  <a:lnTo>
                    <a:pt x="4120" y="2913"/>
                  </a:lnTo>
                  <a:lnTo>
                    <a:pt x="4120" y="0"/>
                  </a:lnTo>
                  <a:lnTo>
                    <a:pt x="1" y="251"/>
                  </a:lnTo>
                  <a:close/>
                </a:path>
              </a:pathLst>
            </a:custGeom>
            <a:solidFill>
              <a:srgbClr val="D8D8D8"/>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391" name="Freeform 7"/>
            <p:cNvSpPr>
              <a:spLocks/>
            </p:cNvSpPr>
            <p:nvPr/>
          </p:nvSpPr>
          <p:spPr bwMode="auto">
            <a:xfrm>
              <a:off x="4104" y="3399"/>
              <a:ext cx="3985" cy="4236"/>
            </a:xfrm>
            <a:custGeom>
              <a:avLst/>
              <a:gdLst/>
              <a:ahLst/>
              <a:cxnLst>
                <a:cxn ang="0">
                  <a:pos x="0" y="0"/>
                </a:cxn>
                <a:cxn ang="0">
                  <a:pos x="0" y="4236"/>
                </a:cxn>
                <a:cxn ang="0">
                  <a:pos x="3985" y="3349"/>
                </a:cxn>
                <a:cxn ang="0">
                  <a:pos x="3985" y="921"/>
                </a:cxn>
                <a:cxn ang="0">
                  <a:pos x="0" y="0"/>
                </a:cxn>
              </a:cxnLst>
              <a:rect l="0" t="0" r="r" b="b"/>
              <a:pathLst>
                <a:path w="3985" h="4236">
                  <a:moveTo>
                    <a:pt x="0" y="0"/>
                  </a:moveTo>
                  <a:lnTo>
                    <a:pt x="0" y="4236"/>
                  </a:lnTo>
                  <a:lnTo>
                    <a:pt x="3985" y="3349"/>
                  </a:lnTo>
                  <a:lnTo>
                    <a:pt x="3985" y="921"/>
                  </a:lnTo>
                  <a:lnTo>
                    <a:pt x="0" y="0"/>
                  </a:lnTo>
                  <a:close/>
                </a:path>
              </a:pathLst>
            </a:custGeom>
            <a:solidFill>
              <a:srgbClr val="BFBFB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392" name="Freeform 8"/>
            <p:cNvSpPr>
              <a:spLocks/>
            </p:cNvSpPr>
            <p:nvPr/>
          </p:nvSpPr>
          <p:spPr bwMode="auto">
            <a:xfrm>
              <a:off x="18" y="3399"/>
              <a:ext cx="4086" cy="4253"/>
            </a:xfrm>
            <a:custGeom>
              <a:avLst/>
              <a:gdLst/>
              <a:ahLst/>
              <a:cxnLst>
                <a:cxn ang="0">
                  <a:pos x="4086" y="0"/>
                </a:cxn>
                <a:cxn ang="0">
                  <a:pos x="4084" y="4253"/>
                </a:cxn>
                <a:cxn ang="0">
                  <a:pos x="0" y="3198"/>
                </a:cxn>
                <a:cxn ang="0">
                  <a:pos x="0" y="1072"/>
                </a:cxn>
                <a:cxn ang="0">
                  <a:pos x="4086" y="0"/>
                </a:cxn>
              </a:cxnLst>
              <a:rect l="0" t="0" r="r" b="b"/>
              <a:pathLst>
                <a:path w="4086" h="4253">
                  <a:moveTo>
                    <a:pt x="4086" y="0"/>
                  </a:moveTo>
                  <a:lnTo>
                    <a:pt x="4084" y="4253"/>
                  </a:lnTo>
                  <a:lnTo>
                    <a:pt x="0" y="3198"/>
                  </a:lnTo>
                  <a:lnTo>
                    <a:pt x="0" y="1072"/>
                  </a:lnTo>
                  <a:lnTo>
                    <a:pt x="4086" y="0"/>
                  </a:lnTo>
                  <a:close/>
                </a:path>
              </a:pathLst>
            </a:custGeom>
            <a:solidFill>
              <a:srgbClr val="D8D8D8"/>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393" name="Freeform 9"/>
            <p:cNvSpPr>
              <a:spLocks/>
            </p:cNvSpPr>
            <p:nvPr/>
          </p:nvSpPr>
          <p:spPr bwMode="auto">
            <a:xfrm>
              <a:off x="17" y="3617"/>
              <a:ext cx="2076" cy="3851"/>
            </a:xfrm>
            <a:custGeom>
              <a:avLst/>
              <a:gdLst/>
              <a:ahLst/>
              <a:cxnLst>
                <a:cxn ang="0">
                  <a:pos x="0" y="921"/>
                </a:cxn>
                <a:cxn ang="0">
                  <a:pos x="2060" y="0"/>
                </a:cxn>
                <a:cxn ang="0">
                  <a:pos x="2076" y="3851"/>
                </a:cxn>
                <a:cxn ang="0">
                  <a:pos x="0" y="2981"/>
                </a:cxn>
                <a:cxn ang="0">
                  <a:pos x="0" y="921"/>
                </a:cxn>
              </a:cxnLst>
              <a:rect l="0" t="0" r="r" b="b"/>
              <a:pathLst>
                <a:path w="2076" h="3851">
                  <a:moveTo>
                    <a:pt x="0" y="921"/>
                  </a:moveTo>
                  <a:lnTo>
                    <a:pt x="2060" y="0"/>
                  </a:lnTo>
                  <a:lnTo>
                    <a:pt x="2076" y="3851"/>
                  </a:lnTo>
                  <a:lnTo>
                    <a:pt x="0" y="2981"/>
                  </a:lnTo>
                  <a:lnTo>
                    <a:pt x="0" y="921"/>
                  </a:lnTo>
                  <a:close/>
                </a:path>
              </a:pathLst>
            </a:custGeom>
            <a:solidFill>
              <a:srgbClr val="D3DFEE">
                <a:alpha val="7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394" name="Freeform 10"/>
            <p:cNvSpPr>
              <a:spLocks/>
            </p:cNvSpPr>
            <p:nvPr/>
          </p:nvSpPr>
          <p:spPr bwMode="auto">
            <a:xfrm>
              <a:off x="2077" y="3617"/>
              <a:ext cx="6011" cy="3835"/>
            </a:xfrm>
            <a:custGeom>
              <a:avLst/>
              <a:gdLst/>
              <a:ahLst/>
              <a:cxnLst>
                <a:cxn ang="0">
                  <a:pos x="0" y="0"/>
                </a:cxn>
                <a:cxn ang="0">
                  <a:pos x="17" y="3835"/>
                </a:cxn>
                <a:cxn ang="0">
                  <a:pos x="6011" y="2629"/>
                </a:cxn>
                <a:cxn ang="0">
                  <a:pos x="6011" y="1239"/>
                </a:cxn>
                <a:cxn ang="0">
                  <a:pos x="0" y="0"/>
                </a:cxn>
              </a:cxnLst>
              <a:rect l="0" t="0" r="r" b="b"/>
              <a:pathLst>
                <a:path w="6011" h="3835">
                  <a:moveTo>
                    <a:pt x="0" y="0"/>
                  </a:moveTo>
                  <a:lnTo>
                    <a:pt x="17" y="3835"/>
                  </a:lnTo>
                  <a:lnTo>
                    <a:pt x="6011" y="2629"/>
                  </a:lnTo>
                  <a:lnTo>
                    <a:pt x="6011" y="1239"/>
                  </a:lnTo>
                  <a:lnTo>
                    <a:pt x="0" y="0"/>
                  </a:lnTo>
                  <a:close/>
                </a:path>
              </a:pathLst>
            </a:custGeom>
            <a:solidFill>
              <a:srgbClr val="A7BFDE">
                <a:alpha val="7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395" name="Freeform 11"/>
            <p:cNvSpPr>
              <a:spLocks/>
            </p:cNvSpPr>
            <p:nvPr/>
          </p:nvSpPr>
          <p:spPr bwMode="auto">
            <a:xfrm>
              <a:off x="8088" y="3835"/>
              <a:ext cx="4102" cy="3432"/>
            </a:xfrm>
            <a:custGeom>
              <a:avLst/>
              <a:gdLst/>
              <a:ahLst/>
              <a:cxnLst>
                <a:cxn ang="0">
                  <a:pos x="0" y="1038"/>
                </a:cxn>
                <a:cxn ang="0">
                  <a:pos x="0" y="2411"/>
                </a:cxn>
                <a:cxn ang="0">
                  <a:pos x="4102" y="3432"/>
                </a:cxn>
                <a:cxn ang="0">
                  <a:pos x="4102" y="0"/>
                </a:cxn>
                <a:cxn ang="0">
                  <a:pos x="0" y="1038"/>
                </a:cxn>
              </a:cxnLst>
              <a:rect l="0" t="0" r="r" b="b"/>
              <a:pathLst>
                <a:path w="4102" h="3432">
                  <a:moveTo>
                    <a:pt x="0" y="1038"/>
                  </a:moveTo>
                  <a:lnTo>
                    <a:pt x="0" y="2411"/>
                  </a:lnTo>
                  <a:lnTo>
                    <a:pt x="4102" y="3432"/>
                  </a:lnTo>
                  <a:lnTo>
                    <a:pt x="4102" y="0"/>
                  </a:lnTo>
                  <a:lnTo>
                    <a:pt x="0" y="1038"/>
                  </a:lnTo>
                  <a:close/>
                </a:path>
              </a:pathLst>
            </a:custGeom>
            <a:solidFill>
              <a:srgbClr val="D3DFEE">
                <a:alpha val="7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title"/>
          </p:nvPr>
        </p:nvSpPr>
        <p:spPr/>
        <p:txBody>
          <a:bodyPr/>
          <a:lstStyle/>
          <a:p>
            <a:r>
              <a:rPr lang="en-CA" dirty="0" smtClean="0"/>
              <a:t>A closer look at Seat Utilization</a:t>
            </a:r>
            <a:endParaRPr lang="en-US" dirty="0"/>
          </a:p>
        </p:txBody>
      </p:sp>
      <p:sp>
        <p:nvSpPr>
          <p:cNvPr id="17" name="Content Placeholder 16"/>
          <p:cNvSpPr>
            <a:spLocks noGrp="1"/>
          </p:cNvSpPr>
          <p:nvPr>
            <p:ph idx="1"/>
          </p:nvPr>
        </p:nvSpPr>
        <p:spPr>
          <a:xfrm>
            <a:off x="251520" y="1340768"/>
            <a:ext cx="8640960" cy="5184576"/>
          </a:xfrm>
        </p:spPr>
        <p:txBody>
          <a:bodyPr>
            <a:normAutofit/>
          </a:bodyPr>
          <a:lstStyle/>
          <a:p>
            <a:pPr>
              <a:buNone/>
            </a:pPr>
            <a:r>
              <a:rPr lang="en-CA" sz="2400" b="1" dirty="0" smtClean="0"/>
              <a:t>Seat Utilization by Building: over 13-hr day</a:t>
            </a:r>
          </a:p>
          <a:p>
            <a:pPr>
              <a:buNone/>
            </a:pPr>
            <a:endParaRPr lang="en-CA" sz="2400" b="1" dirty="0" smtClean="0"/>
          </a:p>
          <a:p>
            <a:pPr>
              <a:buNone/>
            </a:pPr>
            <a:r>
              <a:rPr lang="en-CA" sz="2000" dirty="0" smtClean="0"/>
              <a:t>			</a:t>
            </a:r>
          </a:p>
          <a:p>
            <a:pPr>
              <a:buNone/>
            </a:pPr>
            <a:r>
              <a:rPr lang="en-CA" sz="1400" dirty="0" smtClean="0"/>
              <a:t>	</a:t>
            </a:r>
            <a:endParaRPr lang="en-US" sz="1400" dirty="0"/>
          </a:p>
        </p:txBody>
      </p:sp>
      <p:pic>
        <p:nvPicPr>
          <p:cNvPr id="18" name="Picture 17"/>
          <p:cNvPicPr/>
          <p:nvPr/>
        </p:nvPicPr>
        <p:blipFill>
          <a:blip r:embed="rId3" cstate="print"/>
          <a:srcRect/>
          <a:stretch>
            <a:fillRect/>
          </a:stretch>
        </p:blipFill>
        <p:spPr bwMode="auto">
          <a:xfrm>
            <a:off x="899592" y="1772816"/>
            <a:ext cx="7272808" cy="4899039"/>
          </a:xfrm>
          <a:prstGeom prst="rect">
            <a:avLst/>
          </a:prstGeom>
          <a:noFill/>
          <a:ln w="12700">
            <a:solidFill>
              <a:schemeClr val="tx1"/>
            </a:solidFill>
            <a:miter lim="800000"/>
            <a:headEnd/>
            <a:tailEnd/>
          </a:ln>
        </p:spPr>
      </p:pic>
    </p:spTree>
  </p:cSld>
  <p:clrMapOvr>
    <a:masterClrMapping/>
  </p:clrMapOvr>
  <p:transition>
    <p:newsflash/>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1"/>
          <p:cNvGrpSpPr>
            <a:grpSpLocks/>
          </p:cNvGrpSpPr>
          <p:nvPr/>
        </p:nvGrpSpPr>
        <p:grpSpPr bwMode="auto">
          <a:xfrm>
            <a:off x="0" y="0"/>
            <a:ext cx="9143999" cy="1340768"/>
            <a:chOff x="-6" y="3399"/>
            <a:chExt cx="12197" cy="4253"/>
          </a:xfrm>
        </p:grpSpPr>
        <p:grpSp>
          <p:nvGrpSpPr>
            <p:cNvPr id="4" name="Group 2"/>
            <p:cNvGrpSpPr>
              <a:grpSpLocks/>
            </p:cNvGrpSpPr>
            <p:nvPr/>
          </p:nvGrpSpPr>
          <p:grpSpPr bwMode="auto">
            <a:xfrm>
              <a:off x="-6" y="3717"/>
              <a:ext cx="12189" cy="3550"/>
              <a:chOff x="18" y="7468"/>
              <a:chExt cx="12189" cy="3550"/>
            </a:xfrm>
          </p:grpSpPr>
          <p:sp>
            <p:nvSpPr>
              <p:cNvPr id="16387" name="Freeform 3"/>
              <p:cNvSpPr>
                <a:spLocks/>
              </p:cNvSpPr>
              <p:nvPr/>
            </p:nvSpPr>
            <p:spPr bwMode="auto">
              <a:xfrm>
                <a:off x="18" y="7837"/>
                <a:ext cx="7132" cy="2863"/>
              </a:xfrm>
              <a:custGeom>
                <a:avLst/>
                <a:gdLst/>
                <a:ahLst/>
                <a:cxnLst>
                  <a:cxn ang="0">
                    <a:pos x="0" y="0"/>
                  </a:cxn>
                  <a:cxn ang="0">
                    <a:pos x="17" y="2863"/>
                  </a:cxn>
                  <a:cxn ang="0">
                    <a:pos x="7132" y="2578"/>
                  </a:cxn>
                  <a:cxn ang="0">
                    <a:pos x="7132" y="200"/>
                  </a:cxn>
                  <a:cxn ang="0">
                    <a:pos x="0" y="0"/>
                  </a:cxn>
                </a:cxnLst>
                <a:rect l="0" t="0" r="r" b="b"/>
                <a:pathLst>
                  <a:path w="7132" h="2863">
                    <a:moveTo>
                      <a:pt x="0" y="0"/>
                    </a:moveTo>
                    <a:lnTo>
                      <a:pt x="17" y="2863"/>
                    </a:lnTo>
                    <a:lnTo>
                      <a:pt x="7132" y="2578"/>
                    </a:lnTo>
                    <a:lnTo>
                      <a:pt x="7132" y="200"/>
                    </a:lnTo>
                    <a:lnTo>
                      <a:pt x="0" y="0"/>
                    </a:lnTo>
                    <a:close/>
                  </a:path>
                </a:pathLst>
              </a:custGeom>
              <a:solidFill>
                <a:srgbClr val="A7BFDE">
                  <a:alpha val="5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388" name="Freeform 4"/>
              <p:cNvSpPr>
                <a:spLocks/>
              </p:cNvSpPr>
              <p:nvPr/>
            </p:nvSpPr>
            <p:spPr bwMode="auto">
              <a:xfrm>
                <a:off x="7150" y="7468"/>
                <a:ext cx="3466" cy="3550"/>
              </a:xfrm>
              <a:custGeom>
                <a:avLst/>
                <a:gdLst/>
                <a:ahLst/>
                <a:cxnLst>
                  <a:cxn ang="0">
                    <a:pos x="0" y="569"/>
                  </a:cxn>
                  <a:cxn ang="0">
                    <a:pos x="0" y="2930"/>
                  </a:cxn>
                  <a:cxn ang="0">
                    <a:pos x="3466" y="3550"/>
                  </a:cxn>
                  <a:cxn ang="0">
                    <a:pos x="3466" y="0"/>
                  </a:cxn>
                  <a:cxn ang="0">
                    <a:pos x="0" y="569"/>
                  </a:cxn>
                </a:cxnLst>
                <a:rect l="0" t="0" r="r" b="b"/>
                <a:pathLst>
                  <a:path w="3466" h="3550">
                    <a:moveTo>
                      <a:pt x="0" y="569"/>
                    </a:moveTo>
                    <a:lnTo>
                      <a:pt x="0" y="2930"/>
                    </a:lnTo>
                    <a:lnTo>
                      <a:pt x="3466" y="3550"/>
                    </a:lnTo>
                    <a:lnTo>
                      <a:pt x="3466" y="0"/>
                    </a:lnTo>
                    <a:lnTo>
                      <a:pt x="0" y="569"/>
                    </a:lnTo>
                    <a:close/>
                  </a:path>
                </a:pathLst>
              </a:custGeom>
              <a:solidFill>
                <a:srgbClr val="D3DFEE">
                  <a:alpha val="5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389" name="Freeform 5"/>
              <p:cNvSpPr>
                <a:spLocks/>
              </p:cNvSpPr>
              <p:nvPr/>
            </p:nvSpPr>
            <p:spPr bwMode="auto">
              <a:xfrm>
                <a:off x="10616" y="7468"/>
                <a:ext cx="1591" cy="3550"/>
              </a:xfrm>
              <a:custGeom>
                <a:avLst/>
                <a:gdLst/>
                <a:ahLst/>
                <a:cxnLst>
                  <a:cxn ang="0">
                    <a:pos x="0" y="0"/>
                  </a:cxn>
                  <a:cxn ang="0">
                    <a:pos x="0" y="3550"/>
                  </a:cxn>
                  <a:cxn ang="0">
                    <a:pos x="1591" y="2746"/>
                  </a:cxn>
                  <a:cxn ang="0">
                    <a:pos x="1591" y="737"/>
                  </a:cxn>
                  <a:cxn ang="0">
                    <a:pos x="0" y="0"/>
                  </a:cxn>
                </a:cxnLst>
                <a:rect l="0" t="0" r="r" b="b"/>
                <a:pathLst>
                  <a:path w="1591" h="3550">
                    <a:moveTo>
                      <a:pt x="0" y="0"/>
                    </a:moveTo>
                    <a:lnTo>
                      <a:pt x="0" y="3550"/>
                    </a:lnTo>
                    <a:lnTo>
                      <a:pt x="1591" y="2746"/>
                    </a:lnTo>
                    <a:lnTo>
                      <a:pt x="1591" y="737"/>
                    </a:lnTo>
                    <a:lnTo>
                      <a:pt x="0" y="0"/>
                    </a:lnTo>
                    <a:close/>
                  </a:path>
                </a:pathLst>
              </a:custGeom>
              <a:solidFill>
                <a:srgbClr val="A7BFDE">
                  <a:alpha val="5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16390" name="Freeform 6"/>
            <p:cNvSpPr>
              <a:spLocks/>
            </p:cNvSpPr>
            <p:nvPr/>
          </p:nvSpPr>
          <p:spPr bwMode="auto">
            <a:xfrm>
              <a:off x="8071" y="4069"/>
              <a:ext cx="4120" cy="2913"/>
            </a:xfrm>
            <a:custGeom>
              <a:avLst/>
              <a:gdLst/>
              <a:ahLst/>
              <a:cxnLst>
                <a:cxn ang="0">
                  <a:pos x="1" y="251"/>
                </a:cxn>
                <a:cxn ang="0">
                  <a:pos x="0" y="2662"/>
                </a:cxn>
                <a:cxn ang="0">
                  <a:pos x="4120" y="2913"/>
                </a:cxn>
                <a:cxn ang="0">
                  <a:pos x="4120" y="0"/>
                </a:cxn>
                <a:cxn ang="0">
                  <a:pos x="1" y="251"/>
                </a:cxn>
              </a:cxnLst>
              <a:rect l="0" t="0" r="r" b="b"/>
              <a:pathLst>
                <a:path w="4120" h="2913">
                  <a:moveTo>
                    <a:pt x="1" y="251"/>
                  </a:moveTo>
                  <a:lnTo>
                    <a:pt x="0" y="2662"/>
                  </a:lnTo>
                  <a:lnTo>
                    <a:pt x="4120" y="2913"/>
                  </a:lnTo>
                  <a:lnTo>
                    <a:pt x="4120" y="0"/>
                  </a:lnTo>
                  <a:lnTo>
                    <a:pt x="1" y="251"/>
                  </a:lnTo>
                  <a:close/>
                </a:path>
              </a:pathLst>
            </a:custGeom>
            <a:solidFill>
              <a:srgbClr val="D8D8D8"/>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391" name="Freeform 7"/>
            <p:cNvSpPr>
              <a:spLocks/>
            </p:cNvSpPr>
            <p:nvPr/>
          </p:nvSpPr>
          <p:spPr bwMode="auto">
            <a:xfrm>
              <a:off x="4104" y="3399"/>
              <a:ext cx="3985" cy="4236"/>
            </a:xfrm>
            <a:custGeom>
              <a:avLst/>
              <a:gdLst/>
              <a:ahLst/>
              <a:cxnLst>
                <a:cxn ang="0">
                  <a:pos x="0" y="0"/>
                </a:cxn>
                <a:cxn ang="0">
                  <a:pos x="0" y="4236"/>
                </a:cxn>
                <a:cxn ang="0">
                  <a:pos x="3985" y="3349"/>
                </a:cxn>
                <a:cxn ang="0">
                  <a:pos x="3985" y="921"/>
                </a:cxn>
                <a:cxn ang="0">
                  <a:pos x="0" y="0"/>
                </a:cxn>
              </a:cxnLst>
              <a:rect l="0" t="0" r="r" b="b"/>
              <a:pathLst>
                <a:path w="3985" h="4236">
                  <a:moveTo>
                    <a:pt x="0" y="0"/>
                  </a:moveTo>
                  <a:lnTo>
                    <a:pt x="0" y="4236"/>
                  </a:lnTo>
                  <a:lnTo>
                    <a:pt x="3985" y="3349"/>
                  </a:lnTo>
                  <a:lnTo>
                    <a:pt x="3985" y="921"/>
                  </a:lnTo>
                  <a:lnTo>
                    <a:pt x="0" y="0"/>
                  </a:lnTo>
                  <a:close/>
                </a:path>
              </a:pathLst>
            </a:custGeom>
            <a:solidFill>
              <a:srgbClr val="BFBFB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392" name="Freeform 8"/>
            <p:cNvSpPr>
              <a:spLocks/>
            </p:cNvSpPr>
            <p:nvPr/>
          </p:nvSpPr>
          <p:spPr bwMode="auto">
            <a:xfrm>
              <a:off x="18" y="3399"/>
              <a:ext cx="4086" cy="4253"/>
            </a:xfrm>
            <a:custGeom>
              <a:avLst/>
              <a:gdLst/>
              <a:ahLst/>
              <a:cxnLst>
                <a:cxn ang="0">
                  <a:pos x="4086" y="0"/>
                </a:cxn>
                <a:cxn ang="0">
                  <a:pos x="4084" y="4253"/>
                </a:cxn>
                <a:cxn ang="0">
                  <a:pos x="0" y="3198"/>
                </a:cxn>
                <a:cxn ang="0">
                  <a:pos x="0" y="1072"/>
                </a:cxn>
                <a:cxn ang="0">
                  <a:pos x="4086" y="0"/>
                </a:cxn>
              </a:cxnLst>
              <a:rect l="0" t="0" r="r" b="b"/>
              <a:pathLst>
                <a:path w="4086" h="4253">
                  <a:moveTo>
                    <a:pt x="4086" y="0"/>
                  </a:moveTo>
                  <a:lnTo>
                    <a:pt x="4084" y="4253"/>
                  </a:lnTo>
                  <a:lnTo>
                    <a:pt x="0" y="3198"/>
                  </a:lnTo>
                  <a:lnTo>
                    <a:pt x="0" y="1072"/>
                  </a:lnTo>
                  <a:lnTo>
                    <a:pt x="4086" y="0"/>
                  </a:lnTo>
                  <a:close/>
                </a:path>
              </a:pathLst>
            </a:custGeom>
            <a:solidFill>
              <a:srgbClr val="D8D8D8"/>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393" name="Freeform 9"/>
            <p:cNvSpPr>
              <a:spLocks/>
            </p:cNvSpPr>
            <p:nvPr/>
          </p:nvSpPr>
          <p:spPr bwMode="auto">
            <a:xfrm>
              <a:off x="17" y="3617"/>
              <a:ext cx="2076" cy="3851"/>
            </a:xfrm>
            <a:custGeom>
              <a:avLst/>
              <a:gdLst/>
              <a:ahLst/>
              <a:cxnLst>
                <a:cxn ang="0">
                  <a:pos x="0" y="921"/>
                </a:cxn>
                <a:cxn ang="0">
                  <a:pos x="2060" y="0"/>
                </a:cxn>
                <a:cxn ang="0">
                  <a:pos x="2076" y="3851"/>
                </a:cxn>
                <a:cxn ang="0">
                  <a:pos x="0" y="2981"/>
                </a:cxn>
                <a:cxn ang="0">
                  <a:pos x="0" y="921"/>
                </a:cxn>
              </a:cxnLst>
              <a:rect l="0" t="0" r="r" b="b"/>
              <a:pathLst>
                <a:path w="2076" h="3851">
                  <a:moveTo>
                    <a:pt x="0" y="921"/>
                  </a:moveTo>
                  <a:lnTo>
                    <a:pt x="2060" y="0"/>
                  </a:lnTo>
                  <a:lnTo>
                    <a:pt x="2076" y="3851"/>
                  </a:lnTo>
                  <a:lnTo>
                    <a:pt x="0" y="2981"/>
                  </a:lnTo>
                  <a:lnTo>
                    <a:pt x="0" y="921"/>
                  </a:lnTo>
                  <a:close/>
                </a:path>
              </a:pathLst>
            </a:custGeom>
            <a:solidFill>
              <a:srgbClr val="D3DFEE">
                <a:alpha val="7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394" name="Freeform 10"/>
            <p:cNvSpPr>
              <a:spLocks/>
            </p:cNvSpPr>
            <p:nvPr/>
          </p:nvSpPr>
          <p:spPr bwMode="auto">
            <a:xfrm>
              <a:off x="2077" y="3617"/>
              <a:ext cx="6011" cy="3835"/>
            </a:xfrm>
            <a:custGeom>
              <a:avLst/>
              <a:gdLst/>
              <a:ahLst/>
              <a:cxnLst>
                <a:cxn ang="0">
                  <a:pos x="0" y="0"/>
                </a:cxn>
                <a:cxn ang="0">
                  <a:pos x="17" y="3835"/>
                </a:cxn>
                <a:cxn ang="0">
                  <a:pos x="6011" y="2629"/>
                </a:cxn>
                <a:cxn ang="0">
                  <a:pos x="6011" y="1239"/>
                </a:cxn>
                <a:cxn ang="0">
                  <a:pos x="0" y="0"/>
                </a:cxn>
              </a:cxnLst>
              <a:rect l="0" t="0" r="r" b="b"/>
              <a:pathLst>
                <a:path w="6011" h="3835">
                  <a:moveTo>
                    <a:pt x="0" y="0"/>
                  </a:moveTo>
                  <a:lnTo>
                    <a:pt x="17" y="3835"/>
                  </a:lnTo>
                  <a:lnTo>
                    <a:pt x="6011" y="2629"/>
                  </a:lnTo>
                  <a:lnTo>
                    <a:pt x="6011" y="1239"/>
                  </a:lnTo>
                  <a:lnTo>
                    <a:pt x="0" y="0"/>
                  </a:lnTo>
                  <a:close/>
                </a:path>
              </a:pathLst>
            </a:custGeom>
            <a:solidFill>
              <a:srgbClr val="A7BFDE">
                <a:alpha val="7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395" name="Freeform 11"/>
            <p:cNvSpPr>
              <a:spLocks/>
            </p:cNvSpPr>
            <p:nvPr/>
          </p:nvSpPr>
          <p:spPr bwMode="auto">
            <a:xfrm>
              <a:off x="8088" y="3835"/>
              <a:ext cx="4102" cy="3432"/>
            </a:xfrm>
            <a:custGeom>
              <a:avLst/>
              <a:gdLst/>
              <a:ahLst/>
              <a:cxnLst>
                <a:cxn ang="0">
                  <a:pos x="0" y="1038"/>
                </a:cxn>
                <a:cxn ang="0">
                  <a:pos x="0" y="2411"/>
                </a:cxn>
                <a:cxn ang="0">
                  <a:pos x="4102" y="3432"/>
                </a:cxn>
                <a:cxn ang="0">
                  <a:pos x="4102" y="0"/>
                </a:cxn>
                <a:cxn ang="0">
                  <a:pos x="0" y="1038"/>
                </a:cxn>
              </a:cxnLst>
              <a:rect l="0" t="0" r="r" b="b"/>
              <a:pathLst>
                <a:path w="4102" h="3432">
                  <a:moveTo>
                    <a:pt x="0" y="1038"/>
                  </a:moveTo>
                  <a:lnTo>
                    <a:pt x="0" y="2411"/>
                  </a:lnTo>
                  <a:lnTo>
                    <a:pt x="4102" y="3432"/>
                  </a:lnTo>
                  <a:lnTo>
                    <a:pt x="4102" y="0"/>
                  </a:lnTo>
                  <a:lnTo>
                    <a:pt x="0" y="1038"/>
                  </a:lnTo>
                  <a:close/>
                </a:path>
              </a:pathLst>
            </a:custGeom>
            <a:solidFill>
              <a:srgbClr val="D3DFEE">
                <a:alpha val="7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title"/>
          </p:nvPr>
        </p:nvSpPr>
        <p:spPr>
          <a:xfrm>
            <a:off x="457200" y="274638"/>
            <a:ext cx="8291264" cy="850106"/>
          </a:xfrm>
        </p:spPr>
        <p:txBody>
          <a:bodyPr>
            <a:normAutofit fontScale="90000"/>
          </a:bodyPr>
          <a:lstStyle/>
          <a:p>
            <a:r>
              <a:rPr lang="en-CA" dirty="0" smtClean="0"/>
              <a:t>A closer look at Classroom Utilization</a:t>
            </a:r>
            <a:endParaRPr lang="en-US" dirty="0"/>
          </a:p>
        </p:txBody>
      </p:sp>
      <p:graphicFrame>
        <p:nvGraphicFramePr>
          <p:cNvPr id="20" name="Table 19"/>
          <p:cNvGraphicFramePr>
            <a:graphicFrameLocks noGrp="1"/>
          </p:cNvGraphicFramePr>
          <p:nvPr/>
        </p:nvGraphicFramePr>
        <p:xfrm>
          <a:off x="2267744" y="1268111"/>
          <a:ext cx="5936334" cy="5589889"/>
        </p:xfrm>
        <a:graphic>
          <a:graphicData uri="http://schemas.openxmlformats.org/drawingml/2006/table">
            <a:tbl>
              <a:tblPr/>
              <a:tblGrid>
                <a:gridCol w="917950"/>
                <a:gridCol w="2055906"/>
                <a:gridCol w="983384"/>
                <a:gridCol w="983384"/>
                <a:gridCol w="995710"/>
              </a:tblGrid>
              <a:tr h="169902">
                <a:tc>
                  <a:txBody>
                    <a:bodyPr/>
                    <a:lstStyle/>
                    <a:p>
                      <a:pPr marL="0" marR="0">
                        <a:spcBef>
                          <a:spcPts val="0"/>
                        </a:spcBef>
                        <a:spcAft>
                          <a:spcPts val="0"/>
                        </a:spcAft>
                      </a:pPr>
                      <a:r>
                        <a:rPr lang="en-US" sz="1200" b="1" dirty="0">
                          <a:solidFill>
                            <a:srgbClr val="FFFFFF"/>
                          </a:solidFill>
                          <a:latin typeface="Calibri"/>
                          <a:ea typeface="Times New Roman"/>
                          <a:cs typeface="Times New Roman"/>
                        </a:rPr>
                        <a:t> </a:t>
                      </a:r>
                      <a:endParaRPr lang="en-US" sz="1200" dirty="0">
                        <a:latin typeface="Calibri"/>
                        <a:ea typeface="Calibri"/>
                        <a:cs typeface="Times New Roman"/>
                      </a:endParaRPr>
                    </a:p>
                  </a:txBody>
                  <a:tcPr marL="48997" marR="48997"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4F81BD"/>
                    </a:solidFill>
                  </a:tcPr>
                </a:tc>
                <a:tc>
                  <a:txBody>
                    <a:bodyPr/>
                    <a:lstStyle/>
                    <a:p>
                      <a:pPr marL="0" marR="0">
                        <a:spcBef>
                          <a:spcPts val="0"/>
                        </a:spcBef>
                        <a:spcAft>
                          <a:spcPts val="0"/>
                        </a:spcAft>
                      </a:pPr>
                      <a:r>
                        <a:rPr lang="en-US" sz="1200" b="1" dirty="0">
                          <a:solidFill>
                            <a:srgbClr val="FFFFFF"/>
                          </a:solidFill>
                          <a:latin typeface="Calibri"/>
                          <a:ea typeface="Times New Roman"/>
                          <a:cs typeface="Times New Roman"/>
                        </a:rPr>
                        <a:t> </a:t>
                      </a:r>
                      <a:endParaRPr lang="en-US" sz="1200" dirty="0">
                        <a:latin typeface="Calibri"/>
                        <a:ea typeface="Calibri"/>
                        <a:cs typeface="Times New Roman"/>
                      </a:endParaRPr>
                    </a:p>
                  </a:txBody>
                  <a:tcPr marL="48997" marR="48997" marT="0" marB="0" anchor="b">
                    <a:lnL>
                      <a:noFill/>
                    </a:lnL>
                    <a:lnR>
                      <a:noFill/>
                    </a:lnR>
                    <a:lnT w="12700" cap="flat" cmpd="sng" algn="ctr">
                      <a:solidFill>
                        <a:srgbClr val="000000"/>
                      </a:solidFill>
                      <a:prstDash val="solid"/>
                      <a:round/>
                      <a:headEnd type="none" w="med" len="med"/>
                      <a:tailEnd type="none" w="med" len="med"/>
                    </a:lnT>
                    <a:lnB>
                      <a:noFill/>
                    </a:lnB>
                    <a:solidFill>
                      <a:srgbClr val="4F81BD"/>
                    </a:solidFill>
                  </a:tcPr>
                </a:tc>
                <a:tc gridSpan="3">
                  <a:txBody>
                    <a:bodyPr/>
                    <a:lstStyle/>
                    <a:p>
                      <a:pPr marL="0" marR="0" algn="ctr">
                        <a:spcBef>
                          <a:spcPts val="0"/>
                        </a:spcBef>
                        <a:spcAft>
                          <a:spcPts val="0"/>
                        </a:spcAft>
                      </a:pPr>
                      <a:r>
                        <a:rPr lang="en-US" sz="1200" b="1" dirty="0">
                          <a:solidFill>
                            <a:srgbClr val="FFFFFF"/>
                          </a:solidFill>
                          <a:latin typeface="Calibri"/>
                          <a:ea typeface="Times New Roman"/>
                          <a:cs typeface="Times New Roman"/>
                        </a:rPr>
                        <a:t>Classroom Utilization Rate</a:t>
                      </a:r>
                      <a:endParaRPr lang="en-US" sz="1200" dirty="0">
                        <a:latin typeface="Calibri"/>
                        <a:ea typeface="Calibri"/>
                        <a:cs typeface="Times New Roman"/>
                      </a:endParaRPr>
                    </a:p>
                  </a:txBody>
                  <a:tcPr marL="48997" marR="48997"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n-US"/>
                    </a:p>
                  </a:txBody>
                  <a:tcPr/>
                </a:tc>
                <a:tc hMerge="1">
                  <a:txBody>
                    <a:bodyPr/>
                    <a:lstStyle/>
                    <a:p>
                      <a:endParaRPr lang="en-US"/>
                    </a:p>
                  </a:txBody>
                  <a:tcPr/>
                </a:tc>
              </a:tr>
              <a:tr h="304397">
                <a:tc>
                  <a:txBody>
                    <a:bodyPr/>
                    <a:lstStyle/>
                    <a:p>
                      <a:pPr marL="0" marR="0">
                        <a:spcBef>
                          <a:spcPts val="0"/>
                        </a:spcBef>
                        <a:spcAft>
                          <a:spcPts val="0"/>
                        </a:spcAft>
                      </a:pPr>
                      <a:r>
                        <a:rPr lang="en-US" sz="1200" b="1" dirty="0">
                          <a:solidFill>
                            <a:srgbClr val="FFFFFF"/>
                          </a:solidFill>
                          <a:latin typeface="Calibri"/>
                          <a:ea typeface="Times New Roman"/>
                          <a:cs typeface="Times New Roman"/>
                        </a:rPr>
                        <a:t>Building</a:t>
                      </a:r>
                      <a:endParaRPr lang="en-US" sz="1200" dirty="0">
                        <a:latin typeface="Calibri"/>
                        <a:ea typeface="Calibri"/>
                        <a:cs typeface="Times New Roman"/>
                      </a:endParaRPr>
                    </a:p>
                  </a:txBody>
                  <a:tcPr marL="48997" marR="48997" marT="0" marB="0" anchor="b">
                    <a:lnL w="12700" cap="flat" cmpd="sng" algn="ctr">
                      <a:solidFill>
                        <a:srgbClr val="000000"/>
                      </a:solidFill>
                      <a:prstDash val="solid"/>
                      <a:round/>
                      <a:headEnd type="none" w="med" len="med"/>
                      <a:tailEnd type="none" w="med" len="med"/>
                    </a:lnL>
                    <a:lnR>
                      <a:noFill/>
                    </a:lnR>
                    <a:lnT>
                      <a:noFill/>
                    </a:lnT>
                    <a:lnB>
                      <a:noFill/>
                    </a:lnB>
                    <a:solidFill>
                      <a:srgbClr val="4F81BD"/>
                    </a:solidFill>
                  </a:tcPr>
                </a:tc>
                <a:tc>
                  <a:txBody>
                    <a:bodyPr/>
                    <a:lstStyle/>
                    <a:p>
                      <a:pPr marL="0" marR="0">
                        <a:spcBef>
                          <a:spcPts val="0"/>
                        </a:spcBef>
                        <a:spcAft>
                          <a:spcPts val="0"/>
                        </a:spcAft>
                      </a:pPr>
                      <a:r>
                        <a:rPr lang="en-US" sz="1200" b="1" dirty="0">
                          <a:solidFill>
                            <a:srgbClr val="FFFFFF"/>
                          </a:solidFill>
                          <a:latin typeface="Calibri"/>
                          <a:ea typeface="Times New Roman"/>
                          <a:cs typeface="Times New Roman"/>
                        </a:rPr>
                        <a:t> </a:t>
                      </a:r>
                      <a:endParaRPr lang="en-US" sz="1200" dirty="0">
                        <a:latin typeface="Calibri"/>
                        <a:ea typeface="Calibri"/>
                        <a:cs typeface="Times New Roman"/>
                      </a:endParaRPr>
                    </a:p>
                  </a:txBody>
                  <a:tcPr marL="48997" marR="48997" marT="0" marB="0" anchor="b">
                    <a:lnL>
                      <a:noFill/>
                    </a:lnL>
                    <a:lnR>
                      <a:noFill/>
                    </a:lnR>
                    <a:lnT>
                      <a:noFill/>
                    </a:lnT>
                    <a:lnB>
                      <a:noFill/>
                    </a:lnB>
                    <a:solidFill>
                      <a:srgbClr val="4F81BD"/>
                    </a:solidFill>
                  </a:tcPr>
                </a:tc>
                <a:tc>
                  <a:txBody>
                    <a:bodyPr/>
                    <a:lstStyle/>
                    <a:p>
                      <a:pPr marL="0" marR="0">
                        <a:spcBef>
                          <a:spcPts val="0"/>
                        </a:spcBef>
                        <a:spcAft>
                          <a:spcPts val="0"/>
                        </a:spcAft>
                      </a:pPr>
                      <a:r>
                        <a:rPr lang="en-US" sz="1200" b="1" dirty="0">
                          <a:solidFill>
                            <a:srgbClr val="FFFFFF"/>
                          </a:solidFill>
                          <a:latin typeface="Calibri"/>
                          <a:ea typeface="Times New Roman"/>
                          <a:cs typeface="Times New Roman"/>
                        </a:rPr>
                        <a:t>Fall 2009</a:t>
                      </a:r>
                      <a:endParaRPr lang="en-US" sz="1200" dirty="0">
                        <a:latin typeface="Calibri"/>
                        <a:ea typeface="Calibri"/>
                        <a:cs typeface="Times New Roman"/>
                      </a:endParaRPr>
                    </a:p>
                  </a:txBody>
                  <a:tcPr marL="48997" marR="48997" marT="0" marB="0" anchor="b">
                    <a:lnL>
                      <a:noFill/>
                    </a:lnL>
                    <a:lnR>
                      <a:noFill/>
                    </a:lnR>
                    <a:lnT>
                      <a:noFill/>
                    </a:lnT>
                    <a:lnB>
                      <a:noFill/>
                    </a:lnB>
                    <a:solidFill>
                      <a:srgbClr val="4F81BD"/>
                    </a:solidFill>
                  </a:tcPr>
                </a:tc>
                <a:tc>
                  <a:txBody>
                    <a:bodyPr/>
                    <a:lstStyle/>
                    <a:p>
                      <a:pPr marL="0" marR="0">
                        <a:spcBef>
                          <a:spcPts val="0"/>
                        </a:spcBef>
                        <a:spcAft>
                          <a:spcPts val="0"/>
                        </a:spcAft>
                      </a:pPr>
                      <a:r>
                        <a:rPr lang="en-US" sz="1200" b="1" dirty="0">
                          <a:solidFill>
                            <a:srgbClr val="FFFFFF"/>
                          </a:solidFill>
                          <a:latin typeface="Calibri"/>
                          <a:ea typeface="Times New Roman"/>
                          <a:cs typeface="Times New Roman"/>
                        </a:rPr>
                        <a:t>Fall 2010</a:t>
                      </a:r>
                      <a:endParaRPr lang="en-US" sz="1200" dirty="0">
                        <a:latin typeface="Calibri"/>
                        <a:ea typeface="Calibri"/>
                        <a:cs typeface="Times New Roman"/>
                      </a:endParaRPr>
                    </a:p>
                  </a:txBody>
                  <a:tcPr marL="48997" marR="48997" marT="0" marB="0" anchor="b">
                    <a:lnL>
                      <a:noFill/>
                    </a:lnL>
                    <a:lnR>
                      <a:noFill/>
                    </a:lnR>
                    <a:lnT>
                      <a:noFill/>
                    </a:lnT>
                    <a:lnB>
                      <a:noFill/>
                    </a:lnB>
                    <a:solidFill>
                      <a:srgbClr val="4F81BD"/>
                    </a:solidFill>
                  </a:tcPr>
                </a:tc>
                <a:tc>
                  <a:txBody>
                    <a:bodyPr/>
                    <a:lstStyle/>
                    <a:p>
                      <a:pPr marL="0" marR="0" algn="ctr">
                        <a:spcBef>
                          <a:spcPts val="0"/>
                        </a:spcBef>
                        <a:spcAft>
                          <a:spcPts val="0"/>
                        </a:spcAft>
                      </a:pPr>
                      <a:r>
                        <a:rPr lang="en-US" sz="1200" b="1" dirty="0">
                          <a:solidFill>
                            <a:srgbClr val="FFFFFF"/>
                          </a:solidFill>
                          <a:latin typeface="Calibri"/>
                          <a:ea typeface="Times New Roman"/>
                          <a:cs typeface="Times New Roman"/>
                        </a:rPr>
                        <a:t>Fall 2011</a:t>
                      </a:r>
                      <a:endParaRPr lang="en-US" sz="1200" dirty="0">
                        <a:latin typeface="Calibri"/>
                        <a:ea typeface="Calibri"/>
                        <a:cs typeface="Times New Roman"/>
                      </a:endParaRPr>
                    </a:p>
                  </a:txBody>
                  <a:tcPr marL="48997" marR="48997" marT="0" marB="0" anchor="b">
                    <a:lnL>
                      <a:noFill/>
                    </a:lnL>
                    <a:lnR w="12700" cap="flat" cmpd="sng" algn="ctr">
                      <a:solidFill>
                        <a:srgbClr val="000000"/>
                      </a:solidFill>
                      <a:prstDash val="solid"/>
                      <a:round/>
                      <a:headEnd type="none" w="med" len="med"/>
                      <a:tailEnd type="none" w="med" len="med"/>
                    </a:lnR>
                    <a:lnT>
                      <a:noFill/>
                    </a:lnT>
                    <a:lnB>
                      <a:noFill/>
                    </a:lnB>
                    <a:solidFill>
                      <a:srgbClr val="4F81BD"/>
                    </a:solidFill>
                  </a:tcPr>
                </a:tc>
              </a:tr>
              <a:tr h="169902">
                <a:tc gridSpan="2">
                  <a:txBody>
                    <a:bodyPr/>
                    <a:lstStyle/>
                    <a:p>
                      <a:pPr marL="0" marR="0">
                        <a:spcBef>
                          <a:spcPts val="0"/>
                        </a:spcBef>
                        <a:spcAft>
                          <a:spcPts val="0"/>
                        </a:spcAft>
                      </a:pPr>
                      <a:r>
                        <a:rPr lang="en-US" sz="1200" b="1" dirty="0">
                          <a:solidFill>
                            <a:srgbClr val="FFFFFF"/>
                          </a:solidFill>
                          <a:latin typeface="Calibri"/>
                          <a:ea typeface="Times New Roman"/>
                          <a:cs typeface="Times New Roman"/>
                        </a:rPr>
                        <a:t>8-hour day</a:t>
                      </a:r>
                      <a:endParaRPr lang="en-US" sz="1200" dirty="0">
                        <a:latin typeface="Calibri"/>
                        <a:ea typeface="Calibri"/>
                        <a:cs typeface="Times New Roman"/>
                      </a:endParaRPr>
                    </a:p>
                  </a:txBody>
                  <a:tcPr marL="48997" marR="48997" marT="0" marB="0" anchor="b">
                    <a:lnL w="12700" cap="flat" cmpd="sng" algn="ctr">
                      <a:solidFill>
                        <a:srgbClr val="000000"/>
                      </a:solidFill>
                      <a:prstDash val="solid"/>
                      <a:round/>
                      <a:headEnd type="none" w="med" len="med"/>
                      <a:tailEnd type="none" w="med" len="med"/>
                    </a:lnL>
                    <a:lnR>
                      <a:noFill/>
                    </a:lnR>
                    <a:lnT>
                      <a:noFill/>
                    </a:lnT>
                    <a:lnB>
                      <a:noFill/>
                    </a:lnB>
                    <a:solidFill>
                      <a:srgbClr val="376091"/>
                    </a:solidFill>
                  </a:tcPr>
                </a:tc>
                <a:tc hMerge="1">
                  <a:txBody>
                    <a:bodyPr/>
                    <a:lstStyle/>
                    <a:p>
                      <a:endParaRPr lang="en-US"/>
                    </a:p>
                  </a:txBody>
                  <a:tcPr/>
                </a:tc>
                <a:tc>
                  <a:txBody>
                    <a:bodyPr/>
                    <a:lstStyle/>
                    <a:p>
                      <a:pPr marL="0" marR="0">
                        <a:spcBef>
                          <a:spcPts val="0"/>
                        </a:spcBef>
                        <a:spcAft>
                          <a:spcPts val="0"/>
                        </a:spcAft>
                      </a:pPr>
                      <a:r>
                        <a:rPr lang="en-US" sz="1200" b="1" dirty="0">
                          <a:solidFill>
                            <a:srgbClr val="FFFFFF"/>
                          </a:solidFill>
                          <a:latin typeface="Calibri"/>
                          <a:ea typeface="Times New Roman"/>
                          <a:cs typeface="Times New Roman"/>
                        </a:rPr>
                        <a:t> </a:t>
                      </a:r>
                      <a:endParaRPr lang="en-US" sz="1200" dirty="0">
                        <a:latin typeface="Calibri"/>
                        <a:ea typeface="Calibri"/>
                        <a:cs typeface="Times New Roman"/>
                      </a:endParaRPr>
                    </a:p>
                  </a:txBody>
                  <a:tcPr marL="48997" marR="48997" marT="0" marB="0" anchor="b">
                    <a:lnL>
                      <a:noFill/>
                    </a:lnL>
                    <a:lnR>
                      <a:noFill/>
                    </a:lnR>
                    <a:lnT>
                      <a:noFill/>
                    </a:lnT>
                    <a:lnB>
                      <a:noFill/>
                    </a:lnB>
                    <a:solidFill>
                      <a:srgbClr val="376091"/>
                    </a:solidFill>
                  </a:tcPr>
                </a:tc>
                <a:tc>
                  <a:txBody>
                    <a:bodyPr/>
                    <a:lstStyle/>
                    <a:p>
                      <a:pPr marL="0" marR="0">
                        <a:spcBef>
                          <a:spcPts val="0"/>
                        </a:spcBef>
                        <a:spcAft>
                          <a:spcPts val="0"/>
                        </a:spcAft>
                      </a:pPr>
                      <a:r>
                        <a:rPr lang="en-US" sz="1200" b="1" dirty="0">
                          <a:solidFill>
                            <a:srgbClr val="FFFFFF"/>
                          </a:solidFill>
                          <a:latin typeface="Calibri"/>
                          <a:ea typeface="Times New Roman"/>
                          <a:cs typeface="Times New Roman"/>
                        </a:rPr>
                        <a:t> </a:t>
                      </a:r>
                      <a:endParaRPr lang="en-US" sz="1200" dirty="0">
                        <a:latin typeface="Calibri"/>
                        <a:ea typeface="Calibri"/>
                        <a:cs typeface="Times New Roman"/>
                      </a:endParaRPr>
                    </a:p>
                  </a:txBody>
                  <a:tcPr marL="48997" marR="48997" marT="0" marB="0" anchor="b">
                    <a:lnL>
                      <a:noFill/>
                    </a:lnL>
                    <a:lnR>
                      <a:noFill/>
                    </a:lnR>
                    <a:lnT>
                      <a:noFill/>
                    </a:lnT>
                    <a:lnB>
                      <a:noFill/>
                    </a:lnB>
                    <a:solidFill>
                      <a:srgbClr val="376091"/>
                    </a:solidFill>
                  </a:tcPr>
                </a:tc>
                <a:tc>
                  <a:txBody>
                    <a:bodyPr/>
                    <a:lstStyle/>
                    <a:p>
                      <a:pPr marL="0" marR="0" algn="ctr">
                        <a:spcBef>
                          <a:spcPts val="0"/>
                        </a:spcBef>
                        <a:spcAft>
                          <a:spcPts val="0"/>
                        </a:spcAft>
                      </a:pPr>
                      <a:r>
                        <a:rPr lang="en-US" sz="1200" dirty="0">
                          <a:solidFill>
                            <a:srgbClr val="000000"/>
                          </a:solidFill>
                          <a:latin typeface="Calibri"/>
                          <a:ea typeface="Times New Roman"/>
                          <a:cs typeface="Times New Roman"/>
                        </a:rPr>
                        <a:t> </a:t>
                      </a:r>
                      <a:endParaRPr lang="en-US" sz="1200" dirty="0">
                        <a:latin typeface="Calibri"/>
                        <a:ea typeface="Calibri"/>
                        <a:cs typeface="Times New Roman"/>
                      </a:endParaRPr>
                    </a:p>
                  </a:txBody>
                  <a:tcPr marL="48997" marR="48997" marT="0" marB="0" anchor="b">
                    <a:lnL>
                      <a:noFill/>
                    </a:lnL>
                    <a:lnR w="12700" cap="flat" cmpd="sng" algn="ctr">
                      <a:solidFill>
                        <a:srgbClr val="000000"/>
                      </a:solidFill>
                      <a:prstDash val="solid"/>
                      <a:round/>
                      <a:headEnd type="none" w="med" len="med"/>
                      <a:tailEnd type="none" w="med" len="med"/>
                    </a:lnR>
                    <a:lnT>
                      <a:noFill/>
                    </a:lnT>
                    <a:lnB>
                      <a:noFill/>
                    </a:lnB>
                    <a:solidFill>
                      <a:srgbClr val="376091"/>
                    </a:solidFill>
                  </a:tcPr>
                </a:tc>
              </a:tr>
              <a:tr h="169902">
                <a:tc>
                  <a:txBody>
                    <a:bodyPr/>
                    <a:lstStyle/>
                    <a:p>
                      <a:pPr marL="0" marR="0">
                        <a:spcBef>
                          <a:spcPts val="0"/>
                        </a:spcBef>
                        <a:spcAft>
                          <a:spcPts val="0"/>
                        </a:spcAft>
                      </a:pPr>
                      <a:r>
                        <a:rPr lang="en-US" sz="1200" dirty="0">
                          <a:solidFill>
                            <a:srgbClr val="000000"/>
                          </a:solidFill>
                          <a:latin typeface="Calibri"/>
                          <a:ea typeface="Times New Roman"/>
                          <a:cs typeface="Times New Roman"/>
                        </a:rPr>
                        <a:t> </a:t>
                      </a:r>
                      <a:endParaRPr lang="en-US" sz="1200" dirty="0">
                        <a:latin typeface="Calibri"/>
                        <a:ea typeface="Calibri"/>
                        <a:cs typeface="Times New Roman"/>
                      </a:endParaRPr>
                    </a:p>
                  </a:txBody>
                  <a:tcPr marL="48997" marR="48997"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D8D8D8"/>
                    </a:solidFill>
                  </a:tcPr>
                </a:tc>
                <a:tc>
                  <a:txBody>
                    <a:bodyPr/>
                    <a:lstStyle/>
                    <a:p>
                      <a:pPr marL="0" marR="0">
                        <a:spcBef>
                          <a:spcPts val="0"/>
                        </a:spcBef>
                        <a:spcAft>
                          <a:spcPts val="0"/>
                        </a:spcAft>
                      </a:pPr>
                      <a:r>
                        <a:rPr lang="en-US" sz="1200" dirty="0">
                          <a:solidFill>
                            <a:srgbClr val="000000"/>
                          </a:solidFill>
                          <a:latin typeface="Calibri"/>
                          <a:ea typeface="Times New Roman"/>
                          <a:cs typeface="Times New Roman"/>
                        </a:rPr>
                        <a:t>AHT</a:t>
                      </a:r>
                      <a:endParaRPr lang="en-US" sz="1200" dirty="0">
                        <a:latin typeface="Calibri"/>
                        <a:ea typeface="Calibri"/>
                        <a:cs typeface="Times New Roman"/>
                      </a:endParaRPr>
                    </a:p>
                  </a:txBody>
                  <a:tcPr marL="48997" marR="48997" marT="0" marB="0" anchor="b">
                    <a:lnL>
                      <a:noFill/>
                    </a:lnL>
                    <a:lnR>
                      <a:noFill/>
                    </a:lnR>
                    <a:lnT>
                      <a:noFill/>
                    </a:lnT>
                    <a:lnB w="12700" cap="flat" cmpd="sng" algn="ctr">
                      <a:solidFill>
                        <a:srgbClr val="000000"/>
                      </a:solidFill>
                      <a:prstDash val="solid"/>
                      <a:round/>
                      <a:headEnd type="none" w="med" len="med"/>
                      <a:tailEnd type="none" w="med" len="med"/>
                    </a:lnB>
                    <a:solidFill>
                      <a:srgbClr val="D8D8D8"/>
                    </a:solidFill>
                  </a:tcPr>
                </a:tc>
                <a:tc>
                  <a:txBody>
                    <a:bodyPr/>
                    <a:lstStyle/>
                    <a:p>
                      <a:pPr marL="0" marR="0" algn="ctr">
                        <a:spcBef>
                          <a:spcPts val="0"/>
                        </a:spcBef>
                        <a:spcAft>
                          <a:spcPts val="0"/>
                        </a:spcAft>
                      </a:pPr>
                      <a:r>
                        <a:rPr lang="en-US" sz="1200" dirty="0">
                          <a:solidFill>
                            <a:srgbClr val="000000"/>
                          </a:solidFill>
                          <a:latin typeface="Calibri"/>
                          <a:ea typeface="Times New Roman"/>
                          <a:cs typeface="Times New Roman"/>
                        </a:rPr>
                        <a:t>55%</a:t>
                      </a:r>
                      <a:endParaRPr lang="en-US" sz="1200" dirty="0">
                        <a:latin typeface="Calibri"/>
                        <a:ea typeface="Calibri"/>
                        <a:cs typeface="Times New Roman"/>
                      </a:endParaRPr>
                    </a:p>
                  </a:txBody>
                  <a:tcPr marL="48997" marR="48997" marT="0" marB="0" anchor="b">
                    <a:lnL>
                      <a:noFill/>
                    </a:lnL>
                    <a:lnR>
                      <a:noFill/>
                    </a:lnR>
                    <a:lnT>
                      <a:noFill/>
                    </a:lnT>
                    <a:lnB w="12700" cap="flat" cmpd="sng" algn="ctr">
                      <a:solidFill>
                        <a:srgbClr val="000000"/>
                      </a:solidFill>
                      <a:prstDash val="solid"/>
                      <a:round/>
                      <a:headEnd type="none" w="med" len="med"/>
                      <a:tailEnd type="none" w="med" len="med"/>
                    </a:lnB>
                    <a:solidFill>
                      <a:srgbClr val="D8D8D8"/>
                    </a:solidFill>
                  </a:tcPr>
                </a:tc>
                <a:tc>
                  <a:txBody>
                    <a:bodyPr/>
                    <a:lstStyle/>
                    <a:p>
                      <a:pPr marL="0" marR="0" algn="ctr">
                        <a:spcBef>
                          <a:spcPts val="0"/>
                        </a:spcBef>
                        <a:spcAft>
                          <a:spcPts val="0"/>
                        </a:spcAft>
                      </a:pPr>
                      <a:r>
                        <a:rPr lang="en-US" sz="1200" dirty="0">
                          <a:solidFill>
                            <a:srgbClr val="000000"/>
                          </a:solidFill>
                          <a:latin typeface="Calibri"/>
                          <a:ea typeface="Times New Roman"/>
                          <a:cs typeface="Times New Roman"/>
                        </a:rPr>
                        <a:t>55%</a:t>
                      </a:r>
                      <a:endParaRPr lang="en-US" sz="1200" dirty="0">
                        <a:latin typeface="Calibri"/>
                        <a:ea typeface="Calibri"/>
                        <a:cs typeface="Times New Roman"/>
                      </a:endParaRPr>
                    </a:p>
                  </a:txBody>
                  <a:tcPr marL="48997" marR="48997" marT="0" marB="0" anchor="b">
                    <a:lnL>
                      <a:noFill/>
                    </a:lnL>
                    <a:lnR>
                      <a:noFill/>
                    </a:lnR>
                    <a:lnT>
                      <a:noFill/>
                    </a:lnT>
                    <a:lnB w="12700" cap="flat" cmpd="sng" algn="ctr">
                      <a:solidFill>
                        <a:srgbClr val="000000"/>
                      </a:solidFill>
                      <a:prstDash val="solid"/>
                      <a:round/>
                      <a:headEnd type="none" w="med" len="med"/>
                      <a:tailEnd type="none" w="med" len="med"/>
                    </a:lnB>
                    <a:solidFill>
                      <a:srgbClr val="D8D8D8"/>
                    </a:solidFill>
                  </a:tcPr>
                </a:tc>
                <a:tc>
                  <a:txBody>
                    <a:bodyPr/>
                    <a:lstStyle/>
                    <a:p>
                      <a:pPr marL="0" marR="0" algn="ctr">
                        <a:spcBef>
                          <a:spcPts val="0"/>
                        </a:spcBef>
                        <a:spcAft>
                          <a:spcPts val="0"/>
                        </a:spcAft>
                      </a:pPr>
                      <a:r>
                        <a:rPr lang="en-US" sz="1200" dirty="0">
                          <a:solidFill>
                            <a:srgbClr val="000000"/>
                          </a:solidFill>
                          <a:latin typeface="Calibri"/>
                          <a:ea typeface="Times New Roman"/>
                          <a:cs typeface="Times New Roman"/>
                        </a:rPr>
                        <a:t>63%</a:t>
                      </a:r>
                      <a:endParaRPr lang="en-US" sz="1200" dirty="0">
                        <a:latin typeface="Calibri"/>
                        <a:ea typeface="Calibri"/>
                        <a:cs typeface="Times New Roman"/>
                      </a:endParaRPr>
                    </a:p>
                  </a:txBody>
                  <a:tcPr marL="48997" marR="48997"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8D8D8"/>
                    </a:solidFill>
                  </a:tcPr>
                </a:tc>
              </a:tr>
              <a:tr h="169902">
                <a:tc>
                  <a:txBody>
                    <a:bodyPr/>
                    <a:lstStyle/>
                    <a:p>
                      <a:pPr marL="0" marR="0">
                        <a:spcBef>
                          <a:spcPts val="0"/>
                        </a:spcBef>
                        <a:spcAft>
                          <a:spcPts val="0"/>
                        </a:spcAft>
                      </a:pPr>
                      <a:r>
                        <a:rPr lang="en-US" sz="1200" dirty="0">
                          <a:solidFill>
                            <a:srgbClr val="000000"/>
                          </a:solidFill>
                          <a:latin typeface="Calibri"/>
                          <a:ea typeface="Times New Roman"/>
                          <a:cs typeface="Times New Roman"/>
                        </a:rPr>
                        <a:t> </a:t>
                      </a:r>
                      <a:endParaRPr lang="en-US" sz="1200" dirty="0">
                        <a:latin typeface="Calibri"/>
                        <a:ea typeface="Calibri"/>
                        <a:cs typeface="Times New Roman"/>
                      </a:endParaRPr>
                    </a:p>
                  </a:txBody>
                  <a:tcPr marL="48997" marR="48997"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solidFill>
                            <a:srgbClr val="000000"/>
                          </a:solidFill>
                          <a:latin typeface="Calibri"/>
                          <a:ea typeface="Times New Roman"/>
                          <a:cs typeface="Times New Roman"/>
                        </a:rPr>
                        <a:t>Arts &amp; Education</a:t>
                      </a:r>
                      <a:endParaRPr lang="en-US" sz="1200" dirty="0">
                        <a:latin typeface="Calibri"/>
                        <a:ea typeface="Calibri"/>
                        <a:cs typeface="Times New Roman"/>
                      </a:endParaRPr>
                    </a:p>
                  </a:txBody>
                  <a:tcPr marL="48997" marR="48997"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Times New Roman"/>
                        </a:rPr>
                        <a:t>69%</a:t>
                      </a:r>
                      <a:endParaRPr lang="en-US" sz="1200" dirty="0">
                        <a:latin typeface="Calibri"/>
                        <a:ea typeface="Calibri"/>
                        <a:cs typeface="Times New Roman"/>
                      </a:endParaRPr>
                    </a:p>
                  </a:txBody>
                  <a:tcPr marL="48997" marR="48997"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Times New Roman"/>
                        </a:rPr>
                        <a:t>72%</a:t>
                      </a:r>
                      <a:endParaRPr lang="en-US" sz="1200" dirty="0">
                        <a:latin typeface="Calibri"/>
                        <a:ea typeface="Calibri"/>
                        <a:cs typeface="Times New Roman"/>
                      </a:endParaRPr>
                    </a:p>
                  </a:txBody>
                  <a:tcPr marL="48997" marR="48997"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Times New Roman"/>
                        </a:rPr>
                        <a:t>71%</a:t>
                      </a:r>
                      <a:endParaRPr lang="en-US" sz="1200" dirty="0">
                        <a:latin typeface="Calibri"/>
                        <a:ea typeface="Calibri"/>
                        <a:cs typeface="Times New Roman"/>
                      </a:endParaRPr>
                    </a:p>
                  </a:txBody>
                  <a:tcPr marL="48997" marR="48997"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9902">
                <a:tc>
                  <a:txBody>
                    <a:bodyPr/>
                    <a:lstStyle/>
                    <a:p>
                      <a:pPr marL="0" marR="0">
                        <a:spcBef>
                          <a:spcPts val="0"/>
                        </a:spcBef>
                        <a:spcAft>
                          <a:spcPts val="0"/>
                        </a:spcAft>
                      </a:pPr>
                      <a:r>
                        <a:rPr lang="en-US" sz="1200" dirty="0">
                          <a:solidFill>
                            <a:srgbClr val="000000"/>
                          </a:solidFill>
                          <a:latin typeface="Calibri"/>
                          <a:ea typeface="Times New Roman"/>
                          <a:cs typeface="Times New Roman"/>
                        </a:rPr>
                        <a:t> </a:t>
                      </a:r>
                      <a:endParaRPr lang="en-US" sz="1200" dirty="0">
                        <a:latin typeface="Calibri"/>
                        <a:ea typeface="Calibri"/>
                        <a:cs typeface="Times New Roman"/>
                      </a:endParaRPr>
                    </a:p>
                  </a:txBody>
                  <a:tcPr marL="48997" marR="48997"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marL="0" marR="0">
                        <a:spcBef>
                          <a:spcPts val="0"/>
                        </a:spcBef>
                        <a:spcAft>
                          <a:spcPts val="0"/>
                        </a:spcAft>
                      </a:pPr>
                      <a:r>
                        <a:rPr lang="en-US" sz="1200" dirty="0">
                          <a:solidFill>
                            <a:srgbClr val="000000"/>
                          </a:solidFill>
                          <a:latin typeface="Calibri"/>
                          <a:ea typeface="Times New Roman"/>
                          <a:cs typeface="Times New Roman"/>
                        </a:rPr>
                        <a:t>Clock Tower</a:t>
                      </a:r>
                      <a:endParaRPr lang="en-US" sz="1200" dirty="0">
                        <a:latin typeface="Calibri"/>
                        <a:ea typeface="Calibri"/>
                        <a:cs typeface="Times New Roman"/>
                      </a:endParaRPr>
                    </a:p>
                  </a:txBody>
                  <a:tcPr marL="48997" marR="48997"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marL="0" marR="0" algn="ctr">
                        <a:spcBef>
                          <a:spcPts val="0"/>
                        </a:spcBef>
                        <a:spcAft>
                          <a:spcPts val="0"/>
                        </a:spcAft>
                      </a:pPr>
                      <a:r>
                        <a:rPr lang="en-US" sz="1200" dirty="0">
                          <a:solidFill>
                            <a:srgbClr val="000000"/>
                          </a:solidFill>
                          <a:latin typeface="Calibri"/>
                          <a:ea typeface="Times New Roman"/>
                          <a:cs typeface="Times New Roman"/>
                        </a:rPr>
                        <a:t>83%</a:t>
                      </a:r>
                      <a:endParaRPr lang="en-US" sz="1200" dirty="0">
                        <a:latin typeface="Calibri"/>
                        <a:ea typeface="Calibri"/>
                        <a:cs typeface="Times New Roman"/>
                      </a:endParaRPr>
                    </a:p>
                  </a:txBody>
                  <a:tcPr marL="48997" marR="48997"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marL="0" marR="0" algn="ctr">
                        <a:spcBef>
                          <a:spcPts val="0"/>
                        </a:spcBef>
                        <a:spcAft>
                          <a:spcPts val="0"/>
                        </a:spcAft>
                      </a:pPr>
                      <a:r>
                        <a:rPr lang="en-US" sz="1200" dirty="0">
                          <a:solidFill>
                            <a:srgbClr val="000000"/>
                          </a:solidFill>
                          <a:latin typeface="Calibri"/>
                          <a:ea typeface="Times New Roman"/>
                          <a:cs typeface="Times New Roman"/>
                        </a:rPr>
                        <a:t>75%</a:t>
                      </a:r>
                      <a:endParaRPr lang="en-US" sz="1200" dirty="0">
                        <a:latin typeface="Calibri"/>
                        <a:ea typeface="Calibri"/>
                        <a:cs typeface="Times New Roman"/>
                      </a:endParaRPr>
                    </a:p>
                  </a:txBody>
                  <a:tcPr marL="48997" marR="48997"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marL="0" marR="0" algn="ctr">
                        <a:spcBef>
                          <a:spcPts val="0"/>
                        </a:spcBef>
                        <a:spcAft>
                          <a:spcPts val="0"/>
                        </a:spcAft>
                      </a:pPr>
                      <a:r>
                        <a:rPr lang="en-US" sz="1200" dirty="0">
                          <a:solidFill>
                            <a:srgbClr val="000000"/>
                          </a:solidFill>
                          <a:latin typeface="Calibri"/>
                          <a:ea typeface="Times New Roman"/>
                          <a:cs typeface="Times New Roman"/>
                        </a:rPr>
                        <a:t>68%</a:t>
                      </a:r>
                      <a:endParaRPr lang="en-US" sz="1200" dirty="0">
                        <a:latin typeface="Calibri"/>
                        <a:ea typeface="Calibri"/>
                        <a:cs typeface="Times New Roman"/>
                      </a:endParaRPr>
                    </a:p>
                  </a:txBody>
                  <a:tcPr marL="48997" marR="48997"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r>
              <a:tr h="183188">
                <a:tc>
                  <a:txBody>
                    <a:bodyPr/>
                    <a:lstStyle/>
                    <a:p>
                      <a:pPr marL="0" marR="0">
                        <a:spcBef>
                          <a:spcPts val="0"/>
                        </a:spcBef>
                        <a:spcAft>
                          <a:spcPts val="0"/>
                        </a:spcAft>
                      </a:pPr>
                      <a:r>
                        <a:rPr lang="en-US" sz="1200" dirty="0">
                          <a:solidFill>
                            <a:srgbClr val="000000"/>
                          </a:solidFill>
                          <a:latin typeface="Calibri"/>
                          <a:ea typeface="Times New Roman"/>
                          <a:cs typeface="Times New Roman"/>
                        </a:rPr>
                        <a:t> </a:t>
                      </a:r>
                      <a:endParaRPr lang="en-US" sz="1200" dirty="0">
                        <a:latin typeface="Calibri"/>
                        <a:ea typeface="Calibri"/>
                        <a:cs typeface="Times New Roman"/>
                      </a:endParaRPr>
                    </a:p>
                  </a:txBody>
                  <a:tcPr marL="48997" marR="48997"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solidFill>
                            <a:srgbClr val="000000"/>
                          </a:solidFill>
                          <a:latin typeface="Calibri"/>
                          <a:ea typeface="Times New Roman"/>
                          <a:cs typeface="Times New Roman"/>
                        </a:rPr>
                        <a:t>International Building</a:t>
                      </a:r>
                      <a:endParaRPr lang="en-US" sz="1200" dirty="0">
                        <a:latin typeface="Calibri"/>
                        <a:ea typeface="Calibri"/>
                        <a:cs typeface="Times New Roman"/>
                      </a:endParaRPr>
                    </a:p>
                  </a:txBody>
                  <a:tcPr marL="48997" marR="48997"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Times New Roman"/>
                        </a:rPr>
                        <a:t>71%</a:t>
                      </a:r>
                      <a:endParaRPr lang="en-US" sz="1200" dirty="0">
                        <a:latin typeface="Calibri"/>
                        <a:ea typeface="Calibri"/>
                        <a:cs typeface="Times New Roman"/>
                      </a:endParaRPr>
                    </a:p>
                  </a:txBody>
                  <a:tcPr marL="48997" marR="48997"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Times New Roman"/>
                        </a:rPr>
                        <a:t>71%</a:t>
                      </a:r>
                      <a:endParaRPr lang="en-US" sz="1200" dirty="0">
                        <a:latin typeface="Calibri"/>
                        <a:ea typeface="Calibri"/>
                        <a:cs typeface="Times New Roman"/>
                      </a:endParaRPr>
                    </a:p>
                  </a:txBody>
                  <a:tcPr marL="48997" marR="48997"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Times New Roman"/>
                        </a:rPr>
                        <a:t>74%</a:t>
                      </a:r>
                      <a:endParaRPr lang="en-US" sz="1200" dirty="0">
                        <a:latin typeface="Calibri"/>
                        <a:ea typeface="Calibri"/>
                        <a:cs typeface="Times New Roman"/>
                      </a:endParaRPr>
                    </a:p>
                  </a:txBody>
                  <a:tcPr marL="48997" marR="48997"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9902">
                <a:tc>
                  <a:txBody>
                    <a:bodyPr/>
                    <a:lstStyle/>
                    <a:p>
                      <a:pPr marL="0" marR="0">
                        <a:spcBef>
                          <a:spcPts val="0"/>
                        </a:spcBef>
                        <a:spcAft>
                          <a:spcPts val="0"/>
                        </a:spcAft>
                      </a:pPr>
                      <a:r>
                        <a:rPr lang="en-US" sz="1200" dirty="0">
                          <a:solidFill>
                            <a:srgbClr val="000000"/>
                          </a:solidFill>
                          <a:latin typeface="Calibri"/>
                          <a:ea typeface="Times New Roman"/>
                          <a:cs typeface="Times New Roman"/>
                        </a:rPr>
                        <a:t> </a:t>
                      </a:r>
                      <a:endParaRPr lang="en-US" sz="1200" dirty="0">
                        <a:latin typeface="Calibri"/>
                        <a:ea typeface="Calibri"/>
                        <a:cs typeface="Times New Roman"/>
                      </a:endParaRPr>
                    </a:p>
                  </a:txBody>
                  <a:tcPr marL="48997" marR="48997"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marL="0" marR="0">
                        <a:spcBef>
                          <a:spcPts val="0"/>
                        </a:spcBef>
                        <a:spcAft>
                          <a:spcPts val="0"/>
                        </a:spcAft>
                      </a:pPr>
                      <a:r>
                        <a:rPr lang="en-US" sz="1200" dirty="0">
                          <a:solidFill>
                            <a:srgbClr val="000000"/>
                          </a:solidFill>
                          <a:latin typeface="Calibri"/>
                          <a:ea typeface="Times New Roman"/>
                          <a:cs typeface="Times New Roman"/>
                        </a:rPr>
                        <a:t>Old Main</a:t>
                      </a:r>
                      <a:endParaRPr lang="en-US" sz="1200" dirty="0">
                        <a:latin typeface="Calibri"/>
                        <a:ea typeface="Calibri"/>
                        <a:cs typeface="Times New Roman"/>
                      </a:endParaRPr>
                    </a:p>
                  </a:txBody>
                  <a:tcPr marL="48997" marR="48997"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marL="0" marR="0" algn="ctr">
                        <a:spcBef>
                          <a:spcPts val="0"/>
                        </a:spcBef>
                        <a:spcAft>
                          <a:spcPts val="0"/>
                        </a:spcAft>
                      </a:pPr>
                      <a:r>
                        <a:rPr lang="en-US" sz="1200" dirty="0">
                          <a:solidFill>
                            <a:srgbClr val="000000"/>
                          </a:solidFill>
                          <a:latin typeface="Calibri"/>
                          <a:ea typeface="Times New Roman"/>
                          <a:cs typeface="Times New Roman"/>
                        </a:rPr>
                        <a:t>75%</a:t>
                      </a:r>
                      <a:endParaRPr lang="en-US" sz="1200" dirty="0">
                        <a:latin typeface="Calibri"/>
                        <a:ea typeface="Calibri"/>
                        <a:cs typeface="Times New Roman"/>
                      </a:endParaRPr>
                    </a:p>
                  </a:txBody>
                  <a:tcPr marL="48997" marR="48997"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marL="0" marR="0" algn="ctr">
                        <a:spcBef>
                          <a:spcPts val="0"/>
                        </a:spcBef>
                        <a:spcAft>
                          <a:spcPts val="0"/>
                        </a:spcAft>
                      </a:pPr>
                      <a:r>
                        <a:rPr lang="en-US" sz="1200" dirty="0">
                          <a:solidFill>
                            <a:srgbClr val="000000"/>
                          </a:solidFill>
                          <a:latin typeface="Calibri"/>
                          <a:ea typeface="Times New Roman"/>
                          <a:cs typeface="Times New Roman"/>
                        </a:rPr>
                        <a:t>78%</a:t>
                      </a:r>
                      <a:endParaRPr lang="en-US" sz="1200" dirty="0">
                        <a:latin typeface="Calibri"/>
                        <a:ea typeface="Calibri"/>
                        <a:cs typeface="Times New Roman"/>
                      </a:endParaRPr>
                    </a:p>
                  </a:txBody>
                  <a:tcPr marL="48997" marR="48997"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marL="0" marR="0" algn="ctr">
                        <a:spcBef>
                          <a:spcPts val="0"/>
                        </a:spcBef>
                        <a:spcAft>
                          <a:spcPts val="0"/>
                        </a:spcAft>
                      </a:pPr>
                      <a:r>
                        <a:rPr lang="en-US" sz="1200" dirty="0">
                          <a:solidFill>
                            <a:srgbClr val="000000"/>
                          </a:solidFill>
                          <a:latin typeface="Calibri"/>
                          <a:ea typeface="Times New Roman"/>
                          <a:cs typeface="Times New Roman"/>
                        </a:rPr>
                        <a:t>80%</a:t>
                      </a:r>
                      <a:endParaRPr lang="en-US" sz="1200" dirty="0">
                        <a:latin typeface="Calibri"/>
                        <a:ea typeface="Calibri"/>
                        <a:cs typeface="Times New Roman"/>
                      </a:endParaRPr>
                    </a:p>
                  </a:txBody>
                  <a:tcPr marL="48997" marR="48997"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r>
              <a:tr h="169902">
                <a:tc>
                  <a:txBody>
                    <a:bodyPr/>
                    <a:lstStyle/>
                    <a:p>
                      <a:pPr marL="0" marR="0">
                        <a:spcBef>
                          <a:spcPts val="0"/>
                        </a:spcBef>
                        <a:spcAft>
                          <a:spcPts val="0"/>
                        </a:spcAft>
                      </a:pPr>
                      <a:r>
                        <a:rPr lang="en-US" sz="1200" dirty="0">
                          <a:solidFill>
                            <a:srgbClr val="000000"/>
                          </a:solidFill>
                          <a:latin typeface="Calibri"/>
                          <a:ea typeface="Times New Roman"/>
                          <a:cs typeface="Times New Roman"/>
                        </a:rPr>
                        <a:t> </a:t>
                      </a:r>
                      <a:endParaRPr lang="en-US" sz="1200" dirty="0">
                        <a:latin typeface="Calibri"/>
                        <a:ea typeface="Calibri"/>
                        <a:cs typeface="Times New Roman"/>
                      </a:endParaRPr>
                    </a:p>
                  </a:txBody>
                  <a:tcPr marL="48997" marR="48997"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solidFill>
                            <a:srgbClr val="000000"/>
                          </a:solidFill>
                          <a:latin typeface="Calibri"/>
                          <a:ea typeface="Times New Roman"/>
                          <a:cs typeface="Times New Roman"/>
                        </a:rPr>
                        <a:t>Science</a:t>
                      </a:r>
                      <a:endParaRPr lang="en-US" sz="1200" dirty="0">
                        <a:latin typeface="Calibri"/>
                        <a:ea typeface="Calibri"/>
                        <a:cs typeface="Times New Roman"/>
                      </a:endParaRPr>
                    </a:p>
                  </a:txBody>
                  <a:tcPr marL="48997" marR="48997"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Times New Roman"/>
                        </a:rPr>
                        <a:t>77%</a:t>
                      </a:r>
                      <a:endParaRPr lang="en-US" sz="1200" dirty="0">
                        <a:latin typeface="Calibri"/>
                        <a:ea typeface="Calibri"/>
                        <a:cs typeface="Times New Roman"/>
                      </a:endParaRPr>
                    </a:p>
                  </a:txBody>
                  <a:tcPr marL="48997" marR="48997"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Times New Roman"/>
                        </a:rPr>
                        <a:t>74%</a:t>
                      </a:r>
                      <a:endParaRPr lang="en-US" sz="1200" dirty="0">
                        <a:latin typeface="Calibri"/>
                        <a:ea typeface="Calibri"/>
                        <a:cs typeface="Times New Roman"/>
                      </a:endParaRPr>
                    </a:p>
                  </a:txBody>
                  <a:tcPr marL="48997" marR="48997"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Times New Roman"/>
                        </a:rPr>
                        <a:t>74%</a:t>
                      </a:r>
                      <a:endParaRPr lang="en-US" sz="1200" dirty="0">
                        <a:latin typeface="Calibri"/>
                        <a:ea typeface="Calibri"/>
                        <a:cs typeface="Times New Roman"/>
                      </a:endParaRPr>
                    </a:p>
                  </a:txBody>
                  <a:tcPr marL="48997" marR="48997"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9902">
                <a:tc>
                  <a:txBody>
                    <a:bodyPr/>
                    <a:lstStyle/>
                    <a:p>
                      <a:pPr marL="0" marR="0">
                        <a:spcBef>
                          <a:spcPts val="0"/>
                        </a:spcBef>
                        <a:spcAft>
                          <a:spcPts val="0"/>
                        </a:spcAft>
                      </a:pPr>
                      <a:r>
                        <a:rPr lang="en-US" sz="1200" dirty="0">
                          <a:solidFill>
                            <a:srgbClr val="000000"/>
                          </a:solidFill>
                          <a:latin typeface="Calibri"/>
                          <a:ea typeface="Times New Roman"/>
                          <a:cs typeface="Times New Roman"/>
                        </a:rPr>
                        <a:t> </a:t>
                      </a:r>
                      <a:endParaRPr lang="en-US" sz="1200" dirty="0">
                        <a:latin typeface="Calibri"/>
                        <a:ea typeface="Calibri"/>
                        <a:cs typeface="Times New Roman"/>
                      </a:endParaRPr>
                    </a:p>
                  </a:txBody>
                  <a:tcPr marL="48997" marR="48997"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marL="0" marR="0">
                        <a:spcBef>
                          <a:spcPts val="0"/>
                        </a:spcBef>
                        <a:spcAft>
                          <a:spcPts val="0"/>
                        </a:spcAft>
                      </a:pPr>
                      <a:r>
                        <a:rPr lang="en-US" sz="1200" dirty="0">
                          <a:solidFill>
                            <a:srgbClr val="000000"/>
                          </a:solidFill>
                          <a:latin typeface="Calibri"/>
                          <a:ea typeface="Times New Roman"/>
                          <a:cs typeface="Times New Roman"/>
                        </a:rPr>
                        <a:t>House of Learning</a:t>
                      </a:r>
                      <a:endParaRPr lang="en-US" sz="1200" dirty="0">
                        <a:latin typeface="Calibri"/>
                        <a:ea typeface="Calibri"/>
                        <a:cs typeface="Times New Roman"/>
                      </a:endParaRPr>
                    </a:p>
                  </a:txBody>
                  <a:tcPr marL="48997" marR="48997"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marL="0" marR="0" algn="ctr">
                        <a:spcBef>
                          <a:spcPts val="0"/>
                        </a:spcBef>
                        <a:spcAft>
                          <a:spcPts val="0"/>
                        </a:spcAft>
                      </a:pPr>
                      <a:r>
                        <a:rPr lang="en-US" sz="1200" dirty="0">
                          <a:solidFill>
                            <a:srgbClr val="000000"/>
                          </a:solidFill>
                          <a:latin typeface="Calibri"/>
                          <a:ea typeface="Times New Roman"/>
                          <a:cs typeface="Times New Roman"/>
                        </a:rPr>
                        <a:t>N/A</a:t>
                      </a:r>
                      <a:endParaRPr lang="en-US" sz="1200" dirty="0">
                        <a:latin typeface="Calibri"/>
                        <a:ea typeface="Calibri"/>
                        <a:cs typeface="Times New Roman"/>
                      </a:endParaRPr>
                    </a:p>
                  </a:txBody>
                  <a:tcPr marL="48997" marR="48997"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marL="0" marR="0" algn="ctr">
                        <a:spcBef>
                          <a:spcPts val="0"/>
                        </a:spcBef>
                        <a:spcAft>
                          <a:spcPts val="0"/>
                        </a:spcAft>
                      </a:pPr>
                      <a:r>
                        <a:rPr lang="en-US" sz="1200" dirty="0">
                          <a:solidFill>
                            <a:srgbClr val="000000"/>
                          </a:solidFill>
                          <a:latin typeface="Calibri"/>
                          <a:ea typeface="Times New Roman"/>
                          <a:cs typeface="Times New Roman"/>
                        </a:rPr>
                        <a:t>N/A</a:t>
                      </a:r>
                      <a:endParaRPr lang="en-US" sz="1200" dirty="0">
                        <a:latin typeface="Calibri"/>
                        <a:ea typeface="Calibri"/>
                        <a:cs typeface="Times New Roman"/>
                      </a:endParaRPr>
                    </a:p>
                  </a:txBody>
                  <a:tcPr marL="48997" marR="48997"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marL="0" marR="0" algn="ctr">
                        <a:spcBef>
                          <a:spcPts val="0"/>
                        </a:spcBef>
                        <a:spcAft>
                          <a:spcPts val="0"/>
                        </a:spcAft>
                      </a:pPr>
                      <a:r>
                        <a:rPr lang="en-US" sz="1200" dirty="0">
                          <a:solidFill>
                            <a:srgbClr val="000000"/>
                          </a:solidFill>
                          <a:latin typeface="Calibri"/>
                          <a:ea typeface="Times New Roman"/>
                          <a:cs typeface="Times New Roman"/>
                        </a:rPr>
                        <a:t>32%</a:t>
                      </a:r>
                      <a:endParaRPr lang="en-US" sz="1200" dirty="0">
                        <a:latin typeface="Calibri"/>
                        <a:ea typeface="Calibri"/>
                        <a:cs typeface="Times New Roman"/>
                      </a:endParaRPr>
                    </a:p>
                  </a:txBody>
                  <a:tcPr marL="48997" marR="48997"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r>
              <a:tr h="169902">
                <a:tc>
                  <a:txBody>
                    <a:bodyPr/>
                    <a:lstStyle/>
                    <a:p>
                      <a:pPr marL="0" marR="0">
                        <a:spcBef>
                          <a:spcPts val="0"/>
                        </a:spcBef>
                        <a:spcAft>
                          <a:spcPts val="0"/>
                        </a:spcAft>
                      </a:pPr>
                      <a:r>
                        <a:rPr lang="en-US" sz="1200" b="1" i="1" dirty="0">
                          <a:solidFill>
                            <a:srgbClr val="000000"/>
                          </a:solidFill>
                          <a:latin typeface="Calibri"/>
                          <a:ea typeface="Times New Roman"/>
                          <a:cs typeface="Times New Roman"/>
                        </a:rPr>
                        <a:t>Total</a:t>
                      </a:r>
                      <a:endParaRPr lang="en-US" sz="1200" dirty="0">
                        <a:latin typeface="Calibri"/>
                        <a:ea typeface="Calibri"/>
                        <a:cs typeface="Times New Roman"/>
                      </a:endParaRPr>
                    </a:p>
                  </a:txBody>
                  <a:tcPr marL="48997" marR="48997"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endParaRPr lang="en-US" sz="1200" dirty="0">
                        <a:latin typeface="Calibri"/>
                        <a:ea typeface="Times New Roman"/>
                      </a:endParaRPr>
                    </a:p>
                  </a:txBody>
                  <a:tcPr marL="48997" marR="48997"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200" b="1" i="1" dirty="0">
                          <a:solidFill>
                            <a:srgbClr val="000000"/>
                          </a:solidFill>
                          <a:latin typeface="Calibri"/>
                          <a:ea typeface="Times New Roman"/>
                          <a:cs typeface="Times New Roman"/>
                        </a:rPr>
                        <a:t>73%</a:t>
                      </a:r>
                      <a:endParaRPr lang="en-US" sz="1200" dirty="0">
                        <a:latin typeface="Calibri"/>
                        <a:ea typeface="Calibri"/>
                        <a:cs typeface="Times New Roman"/>
                      </a:endParaRPr>
                    </a:p>
                  </a:txBody>
                  <a:tcPr marL="48997" marR="48997"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200" b="1" i="1" dirty="0">
                          <a:solidFill>
                            <a:srgbClr val="000000"/>
                          </a:solidFill>
                          <a:latin typeface="Calibri"/>
                          <a:ea typeface="Times New Roman"/>
                          <a:cs typeface="Times New Roman"/>
                        </a:rPr>
                        <a:t>75%</a:t>
                      </a:r>
                      <a:endParaRPr lang="en-US" sz="1200" dirty="0">
                        <a:latin typeface="Calibri"/>
                        <a:ea typeface="Calibri"/>
                        <a:cs typeface="Times New Roman"/>
                      </a:endParaRPr>
                    </a:p>
                  </a:txBody>
                  <a:tcPr marL="48997" marR="48997"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200" b="1" i="1" dirty="0">
                          <a:solidFill>
                            <a:srgbClr val="000000"/>
                          </a:solidFill>
                          <a:latin typeface="Calibri"/>
                          <a:ea typeface="Times New Roman"/>
                          <a:cs typeface="Times New Roman"/>
                        </a:rPr>
                        <a:t>73%</a:t>
                      </a:r>
                      <a:endParaRPr lang="en-US" sz="1200" dirty="0">
                        <a:latin typeface="Calibri"/>
                        <a:ea typeface="Calibri"/>
                        <a:cs typeface="Times New Roman"/>
                      </a:endParaRPr>
                    </a:p>
                  </a:txBody>
                  <a:tcPr marL="48997" marR="48997"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304397">
                <a:tc>
                  <a:txBody>
                    <a:bodyPr/>
                    <a:lstStyle/>
                    <a:p>
                      <a:pPr marL="0" marR="0">
                        <a:spcBef>
                          <a:spcPts val="0"/>
                        </a:spcBef>
                        <a:spcAft>
                          <a:spcPts val="0"/>
                        </a:spcAft>
                      </a:pPr>
                      <a:r>
                        <a:rPr lang="en-US" sz="1200" b="1" dirty="0">
                          <a:solidFill>
                            <a:srgbClr val="FFFFFF"/>
                          </a:solidFill>
                          <a:latin typeface="Calibri"/>
                          <a:ea typeface="Times New Roman"/>
                          <a:cs typeface="Times New Roman"/>
                        </a:rPr>
                        <a:t>Evenings</a:t>
                      </a:r>
                      <a:endParaRPr lang="en-US" sz="1200" dirty="0">
                        <a:latin typeface="Calibri"/>
                        <a:ea typeface="Calibri"/>
                        <a:cs typeface="Times New Roman"/>
                      </a:endParaRPr>
                    </a:p>
                  </a:txBody>
                  <a:tcPr marL="48997" marR="48997" marT="0" marB="0" anchor="b">
                    <a:lnL w="12700" cap="flat" cmpd="sng" algn="ctr">
                      <a:solidFill>
                        <a:srgbClr val="000000"/>
                      </a:solidFill>
                      <a:prstDash val="solid"/>
                      <a:round/>
                      <a:headEnd type="none" w="med" len="med"/>
                      <a:tailEnd type="none" w="med" len="med"/>
                    </a:lnL>
                    <a:lnR>
                      <a:noFill/>
                    </a:lnR>
                    <a:lnT>
                      <a:noFill/>
                    </a:lnT>
                    <a:lnB>
                      <a:noFill/>
                    </a:lnB>
                    <a:solidFill>
                      <a:srgbClr val="376091"/>
                    </a:solidFill>
                  </a:tcPr>
                </a:tc>
                <a:tc>
                  <a:txBody>
                    <a:bodyPr/>
                    <a:lstStyle/>
                    <a:p>
                      <a:pPr marL="0" marR="0">
                        <a:spcBef>
                          <a:spcPts val="0"/>
                        </a:spcBef>
                        <a:spcAft>
                          <a:spcPts val="0"/>
                        </a:spcAft>
                      </a:pPr>
                      <a:r>
                        <a:rPr lang="en-US" sz="1200" b="1" dirty="0">
                          <a:solidFill>
                            <a:srgbClr val="FFFFFF"/>
                          </a:solidFill>
                          <a:latin typeface="Calibri"/>
                          <a:ea typeface="Times New Roman"/>
                          <a:cs typeface="Times New Roman"/>
                        </a:rPr>
                        <a:t> </a:t>
                      </a:r>
                      <a:endParaRPr lang="en-US" sz="1200" dirty="0">
                        <a:latin typeface="Calibri"/>
                        <a:ea typeface="Calibri"/>
                        <a:cs typeface="Times New Roman"/>
                      </a:endParaRPr>
                    </a:p>
                  </a:txBody>
                  <a:tcPr marL="48997" marR="48997" marT="0" marB="0" anchor="b">
                    <a:lnL>
                      <a:noFill/>
                    </a:lnL>
                    <a:lnR>
                      <a:noFill/>
                    </a:lnR>
                    <a:lnT>
                      <a:noFill/>
                    </a:lnT>
                    <a:lnB>
                      <a:noFill/>
                    </a:lnB>
                    <a:solidFill>
                      <a:srgbClr val="376091"/>
                    </a:solidFill>
                  </a:tcPr>
                </a:tc>
                <a:tc>
                  <a:txBody>
                    <a:bodyPr/>
                    <a:lstStyle/>
                    <a:p>
                      <a:pPr marL="0" marR="0" algn="ctr">
                        <a:spcBef>
                          <a:spcPts val="0"/>
                        </a:spcBef>
                        <a:spcAft>
                          <a:spcPts val="0"/>
                        </a:spcAft>
                      </a:pPr>
                      <a:r>
                        <a:rPr lang="en-US" sz="1200" b="1" dirty="0">
                          <a:solidFill>
                            <a:srgbClr val="FFFFFF"/>
                          </a:solidFill>
                          <a:latin typeface="Calibri"/>
                          <a:ea typeface="Times New Roman"/>
                          <a:cs typeface="Times New Roman"/>
                        </a:rPr>
                        <a:t> </a:t>
                      </a:r>
                      <a:endParaRPr lang="en-US" sz="1200" dirty="0">
                        <a:latin typeface="Calibri"/>
                        <a:ea typeface="Calibri"/>
                        <a:cs typeface="Times New Roman"/>
                      </a:endParaRPr>
                    </a:p>
                  </a:txBody>
                  <a:tcPr marL="48997" marR="48997" marT="0" marB="0" anchor="b">
                    <a:lnL>
                      <a:noFill/>
                    </a:lnL>
                    <a:lnR>
                      <a:noFill/>
                    </a:lnR>
                    <a:lnT>
                      <a:noFill/>
                    </a:lnT>
                    <a:lnB>
                      <a:noFill/>
                    </a:lnB>
                    <a:solidFill>
                      <a:srgbClr val="376091"/>
                    </a:solidFill>
                  </a:tcPr>
                </a:tc>
                <a:tc>
                  <a:txBody>
                    <a:bodyPr/>
                    <a:lstStyle/>
                    <a:p>
                      <a:pPr marL="0" marR="0" algn="ctr">
                        <a:spcBef>
                          <a:spcPts val="0"/>
                        </a:spcBef>
                        <a:spcAft>
                          <a:spcPts val="0"/>
                        </a:spcAft>
                      </a:pPr>
                      <a:r>
                        <a:rPr lang="en-US" sz="1200" b="1" dirty="0">
                          <a:solidFill>
                            <a:srgbClr val="FFFFFF"/>
                          </a:solidFill>
                          <a:latin typeface="Calibri"/>
                          <a:ea typeface="Times New Roman"/>
                          <a:cs typeface="Times New Roman"/>
                        </a:rPr>
                        <a:t> </a:t>
                      </a:r>
                      <a:endParaRPr lang="en-US" sz="1200" dirty="0">
                        <a:latin typeface="Calibri"/>
                        <a:ea typeface="Calibri"/>
                        <a:cs typeface="Times New Roman"/>
                      </a:endParaRPr>
                    </a:p>
                  </a:txBody>
                  <a:tcPr marL="48997" marR="48997" marT="0" marB="0" anchor="b">
                    <a:lnL>
                      <a:noFill/>
                    </a:lnL>
                    <a:lnR>
                      <a:noFill/>
                    </a:lnR>
                    <a:lnT>
                      <a:noFill/>
                    </a:lnT>
                    <a:lnB>
                      <a:noFill/>
                    </a:lnB>
                    <a:solidFill>
                      <a:srgbClr val="376091"/>
                    </a:solidFill>
                  </a:tcPr>
                </a:tc>
                <a:tc>
                  <a:txBody>
                    <a:bodyPr/>
                    <a:lstStyle/>
                    <a:p>
                      <a:pPr marL="0" marR="0" algn="ctr">
                        <a:spcBef>
                          <a:spcPts val="0"/>
                        </a:spcBef>
                        <a:spcAft>
                          <a:spcPts val="0"/>
                        </a:spcAft>
                      </a:pPr>
                      <a:r>
                        <a:rPr lang="en-US" sz="1200" dirty="0">
                          <a:solidFill>
                            <a:srgbClr val="000000"/>
                          </a:solidFill>
                          <a:latin typeface="Calibri"/>
                          <a:ea typeface="Times New Roman"/>
                          <a:cs typeface="Times New Roman"/>
                        </a:rPr>
                        <a:t> </a:t>
                      </a:r>
                      <a:endParaRPr lang="en-US" sz="1200" dirty="0">
                        <a:latin typeface="Calibri"/>
                        <a:ea typeface="Calibri"/>
                        <a:cs typeface="Times New Roman"/>
                      </a:endParaRPr>
                    </a:p>
                  </a:txBody>
                  <a:tcPr marL="48997" marR="48997" marT="0" marB="0" anchor="b">
                    <a:lnL>
                      <a:noFill/>
                    </a:lnL>
                    <a:lnR w="12700" cap="flat" cmpd="sng" algn="ctr">
                      <a:solidFill>
                        <a:srgbClr val="000000"/>
                      </a:solidFill>
                      <a:prstDash val="solid"/>
                      <a:round/>
                      <a:headEnd type="none" w="med" len="med"/>
                      <a:tailEnd type="none" w="med" len="med"/>
                    </a:lnR>
                    <a:lnT>
                      <a:noFill/>
                    </a:lnT>
                    <a:lnB>
                      <a:noFill/>
                    </a:lnB>
                    <a:solidFill>
                      <a:srgbClr val="376091"/>
                    </a:solidFill>
                  </a:tcPr>
                </a:tc>
              </a:tr>
              <a:tr h="169902">
                <a:tc>
                  <a:txBody>
                    <a:bodyPr/>
                    <a:lstStyle/>
                    <a:p>
                      <a:pPr marL="0" marR="0">
                        <a:spcBef>
                          <a:spcPts val="0"/>
                        </a:spcBef>
                        <a:spcAft>
                          <a:spcPts val="0"/>
                        </a:spcAft>
                      </a:pPr>
                      <a:r>
                        <a:rPr lang="en-US" sz="1200" dirty="0">
                          <a:solidFill>
                            <a:srgbClr val="000000"/>
                          </a:solidFill>
                          <a:latin typeface="Calibri"/>
                          <a:ea typeface="Times New Roman"/>
                          <a:cs typeface="Times New Roman"/>
                        </a:rPr>
                        <a:t> </a:t>
                      </a:r>
                      <a:endParaRPr lang="en-US" sz="1200" dirty="0">
                        <a:latin typeface="Calibri"/>
                        <a:ea typeface="Calibri"/>
                        <a:cs typeface="Times New Roman"/>
                      </a:endParaRPr>
                    </a:p>
                  </a:txBody>
                  <a:tcPr marL="48997" marR="48997"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D8D8D8"/>
                    </a:solidFill>
                  </a:tcPr>
                </a:tc>
                <a:tc>
                  <a:txBody>
                    <a:bodyPr/>
                    <a:lstStyle/>
                    <a:p>
                      <a:pPr marL="0" marR="0">
                        <a:spcBef>
                          <a:spcPts val="0"/>
                        </a:spcBef>
                        <a:spcAft>
                          <a:spcPts val="0"/>
                        </a:spcAft>
                      </a:pPr>
                      <a:r>
                        <a:rPr lang="en-US" sz="1200" dirty="0">
                          <a:solidFill>
                            <a:srgbClr val="000000"/>
                          </a:solidFill>
                          <a:latin typeface="Calibri"/>
                          <a:ea typeface="Times New Roman"/>
                          <a:cs typeface="Times New Roman"/>
                        </a:rPr>
                        <a:t>AHT</a:t>
                      </a:r>
                      <a:endParaRPr lang="en-US" sz="1200" dirty="0">
                        <a:latin typeface="Calibri"/>
                        <a:ea typeface="Calibri"/>
                        <a:cs typeface="Times New Roman"/>
                      </a:endParaRPr>
                    </a:p>
                  </a:txBody>
                  <a:tcPr marL="48997" marR="48997" marT="0" marB="0" anchor="b">
                    <a:lnL>
                      <a:noFill/>
                    </a:lnL>
                    <a:lnR>
                      <a:noFill/>
                    </a:lnR>
                    <a:lnT>
                      <a:noFill/>
                    </a:lnT>
                    <a:lnB w="12700" cap="flat" cmpd="sng" algn="ctr">
                      <a:solidFill>
                        <a:srgbClr val="000000"/>
                      </a:solidFill>
                      <a:prstDash val="solid"/>
                      <a:round/>
                      <a:headEnd type="none" w="med" len="med"/>
                      <a:tailEnd type="none" w="med" len="med"/>
                    </a:lnB>
                    <a:solidFill>
                      <a:srgbClr val="D8D8D8"/>
                    </a:solidFill>
                  </a:tcPr>
                </a:tc>
                <a:tc>
                  <a:txBody>
                    <a:bodyPr/>
                    <a:lstStyle/>
                    <a:p>
                      <a:pPr marL="0" marR="0" algn="ctr">
                        <a:spcBef>
                          <a:spcPts val="0"/>
                        </a:spcBef>
                        <a:spcAft>
                          <a:spcPts val="0"/>
                        </a:spcAft>
                      </a:pPr>
                      <a:r>
                        <a:rPr lang="en-US" sz="1200" dirty="0">
                          <a:solidFill>
                            <a:srgbClr val="000000"/>
                          </a:solidFill>
                          <a:latin typeface="Calibri"/>
                          <a:ea typeface="Times New Roman"/>
                          <a:cs typeface="Times New Roman"/>
                        </a:rPr>
                        <a:t>4%</a:t>
                      </a:r>
                      <a:endParaRPr lang="en-US" sz="1200" dirty="0">
                        <a:latin typeface="Calibri"/>
                        <a:ea typeface="Calibri"/>
                        <a:cs typeface="Times New Roman"/>
                      </a:endParaRPr>
                    </a:p>
                  </a:txBody>
                  <a:tcPr marL="48997" marR="48997" marT="0" marB="0" anchor="b">
                    <a:lnL>
                      <a:noFill/>
                    </a:lnL>
                    <a:lnR>
                      <a:noFill/>
                    </a:lnR>
                    <a:lnT>
                      <a:noFill/>
                    </a:lnT>
                    <a:lnB w="12700" cap="flat" cmpd="sng" algn="ctr">
                      <a:solidFill>
                        <a:srgbClr val="000000"/>
                      </a:solidFill>
                      <a:prstDash val="solid"/>
                      <a:round/>
                      <a:headEnd type="none" w="med" len="med"/>
                      <a:tailEnd type="none" w="med" len="med"/>
                    </a:lnB>
                    <a:solidFill>
                      <a:srgbClr val="D8D8D8"/>
                    </a:solidFill>
                  </a:tcPr>
                </a:tc>
                <a:tc>
                  <a:txBody>
                    <a:bodyPr/>
                    <a:lstStyle/>
                    <a:p>
                      <a:pPr marL="0" marR="0" algn="ctr">
                        <a:spcBef>
                          <a:spcPts val="0"/>
                        </a:spcBef>
                        <a:spcAft>
                          <a:spcPts val="0"/>
                        </a:spcAft>
                      </a:pPr>
                      <a:r>
                        <a:rPr lang="en-US" sz="1200" dirty="0">
                          <a:solidFill>
                            <a:srgbClr val="000000"/>
                          </a:solidFill>
                          <a:latin typeface="Calibri"/>
                          <a:ea typeface="Times New Roman"/>
                          <a:cs typeface="Times New Roman"/>
                        </a:rPr>
                        <a:t>4%</a:t>
                      </a:r>
                      <a:endParaRPr lang="en-US" sz="1200" dirty="0">
                        <a:latin typeface="Calibri"/>
                        <a:ea typeface="Calibri"/>
                        <a:cs typeface="Times New Roman"/>
                      </a:endParaRPr>
                    </a:p>
                  </a:txBody>
                  <a:tcPr marL="48997" marR="48997" marT="0" marB="0" anchor="b">
                    <a:lnL>
                      <a:noFill/>
                    </a:lnL>
                    <a:lnR>
                      <a:noFill/>
                    </a:lnR>
                    <a:lnT>
                      <a:noFill/>
                    </a:lnT>
                    <a:lnB w="12700" cap="flat" cmpd="sng" algn="ctr">
                      <a:solidFill>
                        <a:srgbClr val="000000"/>
                      </a:solidFill>
                      <a:prstDash val="solid"/>
                      <a:round/>
                      <a:headEnd type="none" w="med" len="med"/>
                      <a:tailEnd type="none" w="med" len="med"/>
                    </a:lnB>
                    <a:solidFill>
                      <a:srgbClr val="D8D8D8"/>
                    </a:solidFill>
                  </a:tcPr>
                </a:tc>
                <a:tc>
                  <a:txBody>
                    <a:bodyPr/>
                    <a:lstStyle/>
                    <a:p>
                      <a:pPr marL="0" marR="0" algn="ctr">
                        <a:spcBef>
                          <a:spcPts val="0"/>
                        </a:spcBef>
                        <a:spcAft>
                          <a:spcPts val="0"/>
                        </a:spcAft>
                      </a:pPr>
                      <a:r>
                        <a:rPr lang="en-US" sz="1200" dirty="0">
                          <a:solidFill>
                            <a:srgbClr val="000000"/>
                          </a:solidFill>
                          <a:latin typeface="Calibri"/>
                          <a:ea typeface="Times New Roman"/>
                          <a:cs typeface="Times New Roman"/>
                        </a:rPr>
                        <a:t>8%</a:t>
                      </a:r>
                      <a:endParaRPr lang="en-US" sz="1200" dirty="0">
                        <a:latin typeface="Calibri"/>
                        <a:ea typeface="Calibri"/>
                        <a:cs typeface="Times New Roman"/>
                      </a:endParaRPr>
                    </a:p>
                  </a:txBody>
                  <a:tcPr marL="48997" marR="48997"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8D8D8"/>
                    </a:solidFill>
                  </a:tcPr>
                </a:tc>
              </a:tr>
              <a:tr h="169902">
                <a:tc>
                  <a:txBody>
                    <a:bodyPr/>
                    <a:lstStyle/>
                    <a:p>
                      <a:pPr marL="0" marR="0">
                        <a:spcBef>
                          <a:spcPts val="0"/>
                        </a:spcBef>
                        <a:spcAft>
                          <a:spcPts val="0"/>
                        </a:spcAft>
                      </a:pPr>
                      <a:r>
                        <a:rPr lang="en-US" sz="1200" dirty="0">
                          <a:solidFill>
                            <a:srgbClr val="000000"/>
                          </a:solidFill>
                          <a:latin typeface="Calibri"/>
                          <a:ea typeface="Times New Roman"/>
                          <a:cs typeface="Times New Roman"/>
                        </a:rPr>
                        <a:t> </a:t>
                      </a:r>
                      <a:endParaRPr lang="en-US" sz="1200" dirty="0">
                        <a:latin typeface="Calibri"/>
                        <a:ea typeface="Calibri"/>
                        <a:cs typeface="Times New Roman"/>
                      </a:endParaRPr>
                    </a:p>
                  </a:txBody>
                  <a:tcPr marL="48997" marR="48997"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solidFill>
                            <a:srgbClr val="000000"/>
                          </a:solidFill>
                          <a:latin typeface="Calibri"/>
                          <a:ea typeface="Times New Roman"/>
                          <a:cs typeface="Times New Roman"/>
                        </a:rPr>
                        <a:t>Arts &amp; Education</a:t>
                      </a:r>
                      <a:endParaRPr lang="en-US" sz="1200" dirty="0">
                        <a:latin typeface="Calibri"/>
                        <a:ea typeface="Calibri"/>
                        <a:cs typeface="Times New Roman"/>
                      </a:endParaRPr>
                    </a:p>
                  </a:txBody>
                  <a:tcPr marL="48997" marR="48997"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Times New Roman"/>
                        </a:rPr>
                        <a:t>25%</a:t>
                      </a:r>
                      <a:endParaRPr lang="en-US" sz="1200" dirty="0">
                        <a:latin typeface="Calibri"/>
                        <a:ea typeface="Calibri"/>
                        <a:cs typeface="Times New Roman"/>
                      </a:endParaRPr>
                    </a:p>
                  </a:txBody>
                  <a:tcPr marL="48997" marR="48997"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Times New Roman"/>
                        </a:rPr>
                        <a:t>27%</a:t>
                      </a:r>
                      <a:endParaRPr lang="en-US" sz="1200" dirty="0">
                        <a:latin typeface="Calibri"/>
                        <a:ea typeface="Calibri"/>
                        <a:cs typeface="Times New Roman"/>
                      </a:endParaRPr>
                    </a:p>
                  </a:txBody>
                  <a:tcPr marL="48997" marR="48997"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Times New Roman"/>
                        </a:rPr>
                        <a:t>30%</a:t>
                      </a:r>
                      <a:endParaRPr lang="en-US" sz="1200" dirty="0">
                        <a:latin typeface="Calibri"/>
                        <a:ea typeface="Calibri"/>
                        <a:cs typeface="Times New Roman"/>
                      </a:endParaRPr>
                    </a:p>
                  </a:txBody>
                  <a:tcPr marL="48997" marR="48997"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9902">
                <a:tc>
                  <a:txBody>
                    <a:bodyPr/>
                    <a:lstStyle/>
                    <a:p>
                      <a:pPr marL="0" marR="0">
                        <a:spcBef>
                          <a:spcPts val="0"/>
                        </a:spcBef>
                        <a:spcAft>
                          <a:spcPts val="0"/>
                        </a:spcAft>
                      </a:pPr>
                      <a:r>
                        <a:rPr lang="en-US" sz="1200" dirty="0">
                          <a:solidFill>
                            <a:srgbClr val="000000"/>
                          </a:solidFill>
                          <a:latin typeface="Calibri"/>
                          <a:ea typeface="Times New Roman"/>
                          <a:cs typeface="Times New Roman"/>
                        </a:rPr>
                        <a:t> </a:t>
                      </a:r>
                      <a:endParaRPr lang="en-US" sz="1200" dirty="0">
                        <a:latin typeface="Calibri"/>
                        <a:ea typeface="Calibri"/>
                        <a:cs typeface="Times New Roman"/>
                      </a:endParaRPr>
                    </a:p>
                  </a:txBody>
                  <a:tcPr marL="48997" marR="48997"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marL="0" marR="0">
                        <a:spcBef>
                          <a:spcPts val="0"/>
                        </a:spcBef>
                        <a:spcAft>
                          <a:spcPts val="0"/>
                        </a:spcAft>
                      </a:pPr>
                      <a:r>
                        <a:rPr lang="en-US" sz="1200" dirty="0">
                          <a:solidFill>
                            <a:srgbClr val="000000"/>
                          </a:solidFill>
                          <a:latin typeface="Calibri"/>
                          <a:ea typeface="Times New Roman"/>
                          <a:cs typeface="Times New Roman"/>
                        </a:rPr>
                        <a:t>Clock Tower</a:t>
                      </a:r>
                      <a:endParaRPr lang="en-US" sz="1200" dirty="0">
                        <a:latin typeface="Calibri"/>
                        <a:ea typeface="Calibri"/>
                        <a:cs typeface="Times New Roman"/>
                      </a:endParaRPr>
                    </a:p>
                  </a:txBody>
                  <a:tcPr marL="48997" marR="48997"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marL="0" marR="0" algn="ctr">
                        <a:spcBef>
                          <a:spcPts val="0"/>
                        </a:spcBef>
                        <a:spcAft>
                          <a:spcPts val="0"/>
                        </a:spcAft>
                      </a:pPr>
                      <a:r>
                        <a:rPr lang="en-US" sz="1200" dirty="0">
                          <a:solidFill>
                            <a:srgbClr val="000000"/>
                          </a:solidFill>
                          <a:latin typeface="Calibri"/>
                          <a:ea typeface="Times New Roman"/>
                          <a:cs typeface="Times New Roman"/>
                        </a:rPr>
                        <a:t>12%</a:t>
                      </a:r>
                      <a:endParaRPr lang="en-US" sz="1200" dirty="0">
                        <a:latin typeface="Calibri"/>
                        <a:ea typeface="Calibri"/>
                        <a:cs typeface="Times New Roman"/>
                      </a:endParaRPr>
                    </a:p>
                  </a:txBody>
                  <a:tcPr marL="48997" marR="48997"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marL="0" marR="0" algn="ctr">
                        <a:spcBef>
                          <a:spcPts val="0"/>
                        </a:spcBef>
                        <a:spcAft>
                          <a:spcPts val="0"/>
                        </a:spcAft>
                      </a:pPr>
                      <a:r>
                        <a:rPr lang="en-US" sz="1200" dirty="0">
                          <a:solidFill>
                            <a:srgbClr val="000000"/>
                          </a:solidFill>
                          <a:latin typeface="Calibri"/>
                          <a:ea typeface="Times New Roman"/>
                          <a:cs typeface="Times New Roman"/>
                        </a:rPr>
                        <a:t>16%</a:t>
                      </a:r>
                      <a:endParaRPr lang="en-US" sz="1200" dirty="0">
                        <a:latin typeface="Calibri"/>
                        <a:ea typeface="Calibri"/>
                        <a:cs typeface="Times New Roman"/>
                      </a:endParaRPr>
                    </a:p>
                  </a:txBody>
                  <a:tcPr marL="48997" marR="48997"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marL="0" marR="0" algn="ctr">
                        <a:spcBef>
                          <a:spcPts val="0"/>
                        </a:spcBef>
                        <a:spcAft>
                          <a:spcPts val="0"/>
                        </a:spcAft>
                      </a:pPr>
                      <a:r>
                        <a:rPr lang="en-US" sz="1200" dirty="0">
                          <a:solidFill>
                            <a:srgbClr val="000000"/>
                          </a:solidFill>
                          <a:latin typeface="Calibri"/>
                          <a:ea typeface="Times New Roman"/>
                          <a:cs typeface="Times New Roman"/>
                        </a:rPr>
                        <a:t>28%</a:t>
                      </a:r>
                      <a:endParaRPr lang="en-US" sz="1200" dirty="0">
                        <a:latin typeface="Calibri"/>
                        <a:ea typeface="Calibri"/>
                        <a:cs typeface="Times New Roman"/>
                      </a:endParaRPr>
                    </a:p>
                  </a:txBody>
                  <a:tcPr marL="48997" marR="48997"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r>
              <a:tr h="215643">
                <a:tc>
                  <a:txBody>
                    <a:bodyPr/>
                    <a:lstStyle/>
                    <a:p>
                      <a:pPr marL="0" marR="0">
                        <a:spcBef>
                          <a:spcPts val="0"/>
                        </a:spcBef>
                        <a:spcAft>
                          <a:spcPts val="0"/>
                        </a:spcAft>
                      </a:pPr>
                      <a:r>
                        <a:rPr lang="en-US" sz="1200" dirty="0">
                          <a:solidFill>
                            <a:srgbClr val="000000"/>
                          </a:solidFill>
                          <a:latin typeface="Calibri"/>
                          <a:ea typeface="Times New Roman"/>
                          <a:cs typeface="Times New Roman"/>
                        </a:rPr>
                        <a:t> </a:t>
                      </a:r>
                      <a:endParaRPr lang="en-US" sz="1200" dirty="0">
                        <a:latin typeface="Calibri"/>
                        <a:ea typeface="Calibri"/>
                        <a:cs typeface="Times New Roman"/>
                      </a:endParaRPr>
                    </a:p>
                  </a:txBody>
                  <a:tcPr marL="48997" marR="48997"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solidFill>
                            <a:srgbClr val="000000"/>
                          </a:solidFill>
                          <a:latin typeface="Calibri"/>
                          <a:ea typeface="Times New Roman"/>
                          <a:cs typeface="Times New Roman"/>
                        </a:rPr>
                        <a:t>International Building</a:t>
                      </a:r>
                      <a:endParaRPr lang="en-US" sz="1200" dirty="0">
                        <a:latin typeface="Calibri"/>
                        <a:ea typeface="Calibri"/>
                        <a:cs typeface="Times New Roman"/>
                      </a:endParaRPr>
                    </a:p>
                  </a:txBody>
                  <a:tcPr marL="48997" marR="48997"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Times New Roman"/>
                        </a:rPr>
                        <a:t>27%</a:t>
                      </a:r>
                      <a:endParaRPr lang="en-US" sz="1200" dirty="0">
                        <a:latin typeface="Calibri"/>
                        <a:ea typeface="Calibri"/>
                        <a:cs typeface="Times New Roman"/>
                      </a:endParaRPr>
                    </a:p>
                  </a:txBody>
                  <a:tcPr marL="48997" marR="48997"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Times New Roman"/>
                        </a:rPr>
                        <a:t>32%</a:t>
                      </a:r>
                      <a:endParaRPr lang="en-US" sz="1200" dirty="0">
                        <a:latin typeface="Calibri"/>
                        <a:ea typeface="Calibri"/>
                        <a:cs typeface="Times New Roman"/>
                      </a:endParaRPr>
                    </a:p>
                  </a:txBody>
                  <a:tcPr marL="48997" marR="48997"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Times New Roman"/>
                        </a:rPr>
                        <a:t>38%</a:t>
                      </a:r>
                      <a:endParaRPr lang="en-US" sz="1200" dirty="0">
                        <a:latin typeface="Calibri"/>
                        <a:ea typeface="Calibri"/>
                        <a:cs typeface="Times New Roman"/>
                      </a:endParaRPr>
                    </a:p>
                  </a:txBody>
                  <a:tcPr marL="48997" marR="48997"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9902">
                <a:tc>
                  <a:txBody>
                    <a:bodyPr/>
                    <a:lstStyle/>
                    <a:p>
                      <a:pPr marL="0" marR="0">
                        <a:spcBef>
                          <a:spcPts val="0"/>
                        </a:spcBef>
                        <a:spcAft>
                          <a:spcPts val="0"/>
                        </a:spcAft>
                      </a:pPr>
                      <a:r>
                        <a:rPr lang="en-US" sz="1200" dirty="0">
                          <a:solidFill>
                            <a:srgbClr val="000000"/>
                          </a:solidFill>
                          <a:latin typeface="Calibri"/>
                          <a:ea typeface="Times New Roman"/>
                          <a:cs typeface="Times New Roman"/>
                        </a:rPr>
                        <a:t> </a:t>
                      </a:r>
                      <a:endParaRPr lang="en-US" sz="1200" dirty="0">
                        <a:latin typeface="Calibri"/>
                        <a:ea typeface="Calibri"/>
                        <a:cs typeface="Times New Roman"/>
                      </a:endParaRPr>
                    </a:p>
                  </a:txBody>
                  <a:tcPr marL="48997" marR="48997"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marL="0" marR="0">
                        <a:spcBef>
                          <a:spcPts val="0"/>
                        </a:spcBef>
                        <a:spcAft>
                          <a:spcPts val="0"/>
                        </a:spcAft>
                      </a:pPr>
                      <a:r>
                        <a:rPr lang="en-US" sz="1200" dirty="0">
                          <a:solidFill>
                            <a:srgbClr val="000000"/>
                          </a:solidFill>
                          <a:latin typeface="Calibri"/>
                          <a:ea typeface="Times New Roman"/>
                          <a:cs typeface="Times New Roman"/>
                        </a:rPr>
                        <a:t>Old Main</a:t>
                      </a:r>
                      <a:endParaRPr lang="en-US" sz="1200" dirty="0">
                        <a:latin typeface="Calibri"/>
                        <a:ea typeface="Calibri"/>
                        <a:cs typeface="Times New Roman"/>
                      </a:endParaRPr>
                    </a:p>
                  </a:txBody>
                  <a:tcPr marL="48997" marR="48997"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marL="0" marR="0" algn="ctr">
                        <a:spcBef>
                          <a:spcPts val="0"/>
                        </a:spcBef>
                        <a:spcAft>
                          <a:spcPts val="0"/>
                        </a:spcAft>
                      </a:pPr>
                      <a:r>
                        <a:rPr lang="en-US" sz="1200" dirty="0">
                          <a:solidFill>
                            <a:srgbClr val="000000"/>
                          </a:solidFill>
                          <a:latin typeface="Calibri"/>
                          <a:ea typeface="Times New Roman"/>
                          <a:cs typeface="Times New Roman"/>
                        </a:rPr>
                        <a:t>28%</a:t>
                      </a:r>
                      <a:endParaRPr lang="en-US" sz="1200" dirty="0">
                        <a:latin typeface="Calibri"/>
                        <a:ea typeface="Calibri"/>
                        <a:cs typeface="Times New Roman"/>
                      </a:endParaRPr>
                    </a:p>
                  </a:txBody>
                  <a:tcPr marL="48997" marR="48997"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marL="0" marR="0" algn="ctr">
                        <a:spcBef>
                          <a:spcPts val="0"/>
                        </a:spcBef>
                        <a:spcAft>
                          <a:spcPts val="0"/>
                        </a:spcAft>
                      </a:pPr>
                      <a:r>
                        <a:rPr lang="en-US" sz="1200" dirty="0">
                          <a:solidFill>
                            <a:srgbClr val="000000"/>
                          </a:solidFill>
                          <a:latin typeface="Calibri"/>
                          <a:ea typeface="Times New Roman"/>
                          <a:cs typeface="Times New Roman"/>
                        </a:rPr>
                        <a:t>28%</a:t>
                      </a:r>
                      <a:endParaRPr lang="en-US" sz="1200" dirty="0">
                        <a:latin typeface="Calibri"/>
                        <a:ea typeface="Calibri"/>
                        <a:cs typeface="Times New Roman"/>
                      </a:endParaRPr>
                    </a:p>
                  </a:txBody>
                  <a:tcPr marL="48997" marR="48997"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marL="0" marR="0" algn="ctr">
                        <a:spcBef>
                          <a:spcPts val="0"/>
                        </a:spcBef>
                        <a:spcAft>
                          <a:spcPts val="0"/>
                        </a:spcAft>
                      </a:pPr>
                      <a:r>
                        <a:rPr lang="en-US" sz="1200" dirty="0">
                          <a:solidFill>
                            <a:srgbClr val="000000"/>
                          </a:solidFill>
                          <a:latin typeface="Calibri"/>
                          <a:ea typeface="Times New Roman"/>
                          <a:cs typeface="Times New Roman"/>
                        </a:rPr>
                        <a:t>28%</a:t>
                      </a:r>
                      <a:endParaRPr lang="en-US" sz="1200" dirty="0">
                        <a:latin typeface="Calibri"/>
                        <a:ea typeface="Calibri"/>
                        <a:cs typeface="Times New Roman"/>
                      </a:endParaRPr>
                    </a:p>
                  </a:txBody>
                  <a:tcPr marL="48997" marR="48997"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r>
              <a:tr h="169902">
                <a:tc>
                  <a:txBody>
                    <a:bodyPr/>
                    <a:lstStyle/>
                    <a:p>
                      <a:pPr marL="0" marR="0">
                        <a:spcBef>
                          <a:spcPts val="0"/>
                        </a:spcBef>
                        <a:spcAft>
                          <a:spcPts val="0"/>
                        </a:spcAft>
                      </a:pPr>
                      <a:r>
                        <a:rPr lang="en-US" sz="1200" dirty="0">
                          <a:solidFill>
                            <a:srgbClr val="000000"/>
                          </a:solidFill>
                          <a:latin typeface="Calibri"/>
                          <a:ea typeface="Times New Roman"/>
                          <a:cs typeface="Times New Roman"/>
                        </a:rPr>
                        <a:t> </a:t>
                      </a:r>
                      <a:endParaRPr lang="en-US" sz="1200" dirty="0">
                        <a:latin typeface="Calibri"/>
                        <a:ea typeface="Calibri"/>
                        <a:cs typeface="Times New Roman"/>
                      </a:endParaRPr>
                    </a:p>
                  </a:txBody>
                  <a:tcPr marL="48997" marR="48997"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solidFill>
                            <a:srgbClr val="000000"/>
                          </a:solidFill>
                          <a:latin typeface="Calibri"/>
                          <a:ea typeface="Times New Roman"/>
                          <a:cs typeface="Times New Roman"/>
                        </a:rPr>
                        <a:t>Science</a:t>
                      </a:r>
                      <a:endParaRPr lang="en-US" sz="1200" dirty="0">
                        <a:latin typeface="Calibri"/>
                        <a:ea typeface="Calibri"/>
                        <a:cs typeface="Times New Roman"/>
                      </a:endParaRPr>
                    </a:p>
                  </a:txBody>
                  <a:tcPr marL="48997" marR="48997"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Times New Roman"/>
                        </a:rPr>
                        <a:t>17%</a:t>
                      </a:r>
                      <a:endParaRPr lang="en-US" sz="1200" dirty="0">
                        <a:latin typeface="Calibri"/>
                        <a:ea typeface="Calibri"/>
                        <a:cs typeface="Times New Roman"/>
                      </a:endParaRPr>
                    </a:p>
                  </a:txBody>
                  <a:tcPr marL="48997" marR="48997"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Times New Roman"/>
                        </a:rPr>
                        <a:t>21%</a:t>
                      </a:r>
                      <a:endParaRPr lang="en-US" sz="1200" dirty="0">
                        <a:latin typeface="Calibri"/>
                        <a:ea typeface="Calibri"/>
                        <a:cs typeface="Times New Roman"/>
                      </a:endParaRPr>
                    </a:p>
                  </a:txBody>
                  <a:tcPr marL="48997" marR="48997"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Times New Roman"/>
                        </a:rPr>
                        <a:t>24%</a:t>
                      </a:r>
                      <a:endParaRPr lang="en-US" sz="1200" dirty="0">
                        <a:latin typeface="Calibri"/>
                        <a:ea typeface="Calibri"/>
                        <a:cs typeface="Times New Roman"/>
                      </a:endParaRPr>
                    </a:p>
                  </a:txBody>
                  <a:tcPr marL="48997" marR="48997"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9902">
                <a:tc>
                  <a:txBody>
                    <a:bodyPr/>
                    <a:lstStyle/>
                    <a:p>
                      <a:pPr marL="0" marR="0">
                        <a:spcBef>
                          <a:spcPts val="0"/>
                        </a:spcBef>
                        <a:spcAft>
                          <a:spcPts val="0"/>
                        </a:spcAft>
                      </a:pPr>
                      <a:r>
                        <a:rPr lang="en-US" sz="1200" dirty="0">
                          <a:solidFill>
                            <a:srgbClr val="000000"/>
                          </a:solidFill>
                          <a:latin typeface="Calibri"/>
                          <a:ea typeface="Times New Roman"/>
                          <a:cs typeface="Times New Roman"/>
                        </a:rPr>
                        <a:t> </a:t>
                      </a:r>
                      <a:endParaRPr lang="en-US" sz="1200" dirty="0">
                        <a:latin typeface="Calibri"/>
                        <a:ea typeface="Calibri"/>
                        <a:cs typeface="Times New Roman"/>
                      </a:endParaRPr>
                    </a:p>
                  </a:txBody>
                  <a:tcPr marL="48997" marR="48997"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marL="0" marR="0">
                        <a:spcBef>
                          <a:spcPts val="0"/>
                        </a:spcBef>
                        <a:spcAft>
                          <a:spcPts val="0"/>
                        </a:spcAft>
                      </a:pPr>
                      <a:r>
                        <a:rPr lang="en-US" sz="1200" dirty="0">
                          <a:solidFill>
                            <a:srgbClr val="000000"/>
                          </a:solidFill>
                          <a:latin typeface="Calibri"/>
                          <a:ea typeface="Times New Roman"/>
                          <a:cs typeface="Times New Roman"/>
                        </a:rPr>
                        <a:t>House of Learning</a:t>
                      </a:r>
                      <a:endParaRPr lang="en-US" sz="1200" dirty="0">
                        <a:latin typeface="Calibri"/>
                        <a:ea typeface="Calibri"/>
                        <a:cs typeface="Times New Roman"/>
                      </a:endParaRPr>
                    </a:p>
                  </a:txBody>
                  <a:tcPr marL="48997" marR="48997"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marL="0" marR="0" algn="ctr">
                        <a:spcBef>
                          <a:spcPts val="0"/>
                        </a:spcBef>
                        <a:spcAft>
                          <a:spcPts val="0"/>
                        </a:spcAft>
                      </a:pPr>
                      <a:r>
                        <a:rPr lang="en-US" sz="1200" dirty="0">
                          <a:solidFill>
                            <a:srgbClr val="000000"/>
                          </a:solidFill>
                          <a:latin typeface="Calibri"/>
                          <a:ea typeface="Times New Roman"/>
                          <a:cs typeface="Times New Roman"/>
                        </a:rPr>
                        <a:t>N/A</a:t>
                      </a:r>
                      <a:endParaRPr lang="en-US" sz="1200" dirty="0">
                        <a:latin typeface="Calibri"/>
                        <a:ea typeface="Calibri"/>
                        <a:cs typeface="Times New Roman"/>
                      </a:endParaRPr>
                    </a:p>
                  </a:txBody>
                  <a:tcPr marL="48997" marR="48997"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marL="0" marR="0" algn="ctr">
                        <a:spcBef>
                          <a:spcPts val="0"/>
                        </a:spcBef>
                        <a:spcAft>
                          <a:spcPts val="0"/>
                        </a:spcAft>
                      </a:pPr>
                      <a:r>
                        <a:rPr lang="en-US" sz="1200" dirty="0">
                          <a:solidFill>
                            <a:srgbClr val="000000"/>
                          </a:solidFill>
                          <a:latin typeface="Calibri"/>
                          <a:ea typeface="Times New Roman"/>
                          <a:cs typeface="Times New Roman"/>
                        </a:rPr>
                        <a:t>N/A</a:t>
                      </a:r>
                      <a:endParaRPr lang="en-US" sz="1200" dirty="0">
                        <a:latin typeface="Calibri"/>
                        <a:ea typeface="Calibri"/>
                        <a:cs typeface="Times New Roman"/>
                      </a:endParaRPr>
                    </a:p>
                  </a:txBody>
                  <a:tcPr marL="48997" marR="48997"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marL="0" marR="0" algn="ctr">
                        <a:spcBef>
                          <a:spcPts val="0"/>
                        </a:spcBef>
                        <a:spcAft>
                          <a:spcPts val="0"/>
                        </a:spcAft>
                      </a:pPr>
                      <a:r>
                        <a:rPr lang="en-US" sz="1200" dirty="0">
                          <a:solidFill>
                            <a:srgbClr val="000000"/>
                          </a:solidFill>
                          <a:latin typeface="Calibri"/>
                          <a:ea typeface="Times New Roman"/>
                          <a:cs typeface="Times New Roman"/>
                        </a:rPr>
                        <a:t>4%</a:t>
                      </a:r>
                      <a:endParaRPr lang="en-US" sz="1200" dirty="0">
                        <a:latin typeface="Calibri"/>
                        <a:ea typeface="Calibri"/>
                        <a:cs typeface="Times New Roman"/>
                      </a:endParaRPr>
                    </a:p>
                  </a:txBody>
                  <a:tcPr marL="48997" marR="48997"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r>
              <a:tr h="169902">
                <a:tc>
                  <a:txBody>
                    <a:bodyPr/>
                    <a:lstStyle/>
                    <a:p>
                      <a:pPr marL="0" marR="0">
                        <a:spcBef>
                          <a:spcPts val="0"/>
                        </a:spcBef>
                        <a:spcAft>
                          <a:spcPts val="0"/>
                        </a:spcAft>
                      </a:pPr>
                      <a:r>
                        <a:rPr lang="en-US" sz="1200" b="1" i="1" dirty="0">
                          <a:solidFill>
                            <a:srgbClr val="000000"/>
                          </a:solidFill>
                          <a:latin typeface="Calibri"/>
                          <a:ea typeface="Times New Roman"/>
                          <a:cs typeface="Times New Roman"/>
                        </a:rPr>
                        <a:t>Total</a:t>
                      </a:r>
                      <a:endParaRPr lang="en-US" sz="1200" dirty="0">
                        <a:latin typeface="Calibri"/>
                        <a:ea typeface="Calibri"/>
                        <a:cs typeface="Times New Roman"/>
                      </a:endParaRPr>
                    </a:p>
                  </a:txBody>
                  <a:tcPr marL="48997" marR="48997"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endParaRPr lang="en-US" sz="1200" dirty="0">
                        <a:latin typeface="Calibri"/>
                        <a:ea typeface="Times New Roman"/>
                      </a:endParaRPr>
                    </a:p>
                  </a:txBody>
                  <a:tcPr marL="48997" marR="48997"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200" b="1" i="1" dirty="0">
                          <a:solidFill>
                            <a:srgbClr val="000000"/>
                          </a:solidFill>
                          <a:latin typeface="Calibri"/>
                          <a:ea typeface="Times New Roman"/>
                          <a:cs typeface="Times New Roman"/>
                        </a:rPr>
                        <a:t>25%</a:t>
                      </a:r>
                      <a:endParaRPr lang="en-US" sz="1200" dirty="0">
                        <a:latin typeface="Calibri"/>
                        <a:ea typeface="Calibri"/>
                        <a:cs typeface="Times New Roman"/>
                      </a:endParaRPr>
                    </a:p>
                  </a:txBody>
                  <a:tcPr marL="48997" marR="48997"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200" b="1" i="1" dirty="0">
                          <a:solidFill>
                            <a:srgbClr val="000000"/>
                          </a:solidFill>
                          <a:latin typeface="Calibri"/>
                          <a:ea typeface="Times New Roman"/>
                          <a:cs typeface="Times New Roman"/>
                        </a:rPr>
                        <a:t>27%</a:t>
                      </a:r>
                      <a:endParaRPr lang="en-US" sz="1200" dirty="0">
                        <a:latin typeface="Calibri"/>
                        <a:ea typeface="Calibri"/>
                        <a:cs typeface="Times New Roman"/>
                      </a:endParaRPr>
                    </a:p>
                  </a:txBody>
                  <a:tcPr marL="48997" marR="48997"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200" b="1" i="1" dirty="0">
                          <a:solidFill>
                            <a:srgbClr val="000000"/>
                          </a:solidFill>
                          <a:latin typeface="Calibri"/>
                          <a:ea typeface="Times New Roman"/>
                          <a:cs typeface="Times New Roman"/>
                        </a:rPr>
                        <a:t>29%</a:t>
                      </a:r>
                      <a:endParaRPr lang="en-US" sz="1200" dirty="0">
                        <a:latin typeface="Calibri"/>
                        <a:ea typeface="Calibri"/>
                        <a:cs typeface="Times New Roman"/>
                      </a:endParaRPr>
                    </a:p>
                  </a:txBody>
                  <a:tcPr marL="48997" marR="48997"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169902">
                <a:tc gridSpan="2">
                  <a:txBody>
                    <a:bodyPr/>
                    <a:lstStyle/>
                    <a:p>
                      <a:pPr marL="0" marR="0">
                        <a:spcBef>
                          <a:spcPts val="0"/>
                        </a:spcBef>
                        <a:spcAft>
                          <a:spcPts val="0"/>
                        </a:spcAft>
                      </a:pPr>
                      <a:r>
                        <a:rPr lang="en-US" sz="1200" b="1" dirty="0">
                          <a:solidFill>
                            <a:srgbClr val="FFFFFF"/>
                          </a:solidFill>
                          <a:latin typeface="Calibri"/>
                          <a:ea typeface="Times New Roman"/>
                          <a:cs typeface="Times New Roman"/>
                        </a:rPr>
                        <a:t>13-hour day</a:t>
                      </a:r>
                      <a:endParaRPr lang="en-US" sz="1200" dirty="0">
                        <a:latin typeface="Calibri"/>
                        <a:ea typeface="Calibri"/>
                        <a:cs typeface="Times New Roman"/>
                      </a:endParaRPr>
                    </a:p>
                  </a:txBody>
                  <a:tcPr marL="48997" marR="48997" marT="0" marB="0" anchor="b">
                    <a:lnL w="12700" cap="flat" cmpd="sng" algn="ctr">
                      <a:solidFill>
                        <a:srgbClr val="000000"/>
                      </a:solidFill>
                      <a:prstDash val="solid"/>
                      <a:round/>
                      <a:headEnd type="none" w="med" len="med"/>
                      <a:tailEnd type="none" w="med" len="med"/>
                    </a:lnL>
                    <a:lnR>
                      <a:noFill/>
                    </a:lnR>
                    <a:lnT>
                      <a:noFill/>
                    </a:lnT>
                    <a:lnB>
                      <a:noFill/>
                    </a:lnB>
                    <a:solidFill>
                      <a:srgbClr val="376091"/>
                    </a:solidFill>
                  </a:tcPr>
                </a:tc>
                <a:tc hMerge="1">
                  <a:txBody>
                    <a:bodyPr/>
                    <a:lstStyle/>
                    <a:p>
                      <a:endParaRPr lang="en-US"/>
                    </a:p>
                  </a:txBody>
                  <a:tcPr/>
                </a:tc>
                <a:tc>
                  <a:txBody>
                    <a:bodyPr/>
                    <a:lstStyle/>
                    <a:p>
                      <a:pPr marL="0" marR="0" algn="ctr">
                        <a:spcBef>
                          <a:spcPts val="0"/>
                        </a:spcBef>
                        <a:spcAft>
                          <a:spcPts val="0"/>
                        </a:spcAft>
                      </a:pPr>
                      <a:r>
                        <a:rPr lang="en-US" sz="1200" b="1" dirty="0">
                          <a:solidFill>
                            <a:srgbClr val="FFFFFF"/>
                          </a:solidFill>
                          <a:latin typeface="Calibri"/>
                          <a:ea typeface="Times New Roman"/>
                          <a:cs typeface="Times New Roman"/>
                        </a:rPr>
                        <a:t> </a:t>
                      </a:r>
                      <a:endParaRPr lang="en-US" sz="1200" dirty="0">
                        <a:latin typeface="Calibri"/>
                        <a:ea typeface="Calibri"/>
                        <a:cs typeface="Times New Roman"/>
                      </a:endParaRPr>
                    </a:p>
                  </a:txBody>
                  <a:tcPr marL="48997" marR="48997" marT="0" marB="0" anchor="b">
                    <a:lnL>
                      <a:noFill/>
                    </a:lnL>
                    <a:lnR>
                      <a:noFill/>
                    </a:lnR>
                    <a:lnT>
                      <a:noFill/>
                    </a:lnT>
                    <a:lnB>
                      <a:noFill/>
                    </a:lnB>
                    <a:solidFill>
                      <a:srgbClr val="376091"/>
                    </a:solidFill>
                  </a:tcPr>
                </a:tc>
                <a:tc>
                  <a:txBody>
                    <a:bodyPr/>
                    <a:lstStyle/>
                    <a:p>
                      <a:pPr marL="0" marR="0" algn="ctr">
                        <a:spcBef>
                          <a:spcPts val="0"/>
                        </a:spcBef>
                        <a:spcAft>
                          <a:spcPts val="0"/>
                        </a:spcAft>
                      </a:pPr>
                      <a:r>
                        <a:rPr lang="en-US" sz="1200" b="1" dirty="0">
                          <a:solidFill>
                            <a:srgbClr val="FFFFFF"/>
                          </a:solidFill>
                          <a:latin typeface="Calibri"/>
                          <a:ea typeface="Times New Roman"/>
                          <a:cs typeface="Times New Roman"/>
                        </a:rPr>
                        <a:t> </a:t>
                      </a:r>
                      <a:endParaRPr lang="en-US" sz="1200" dirty="0">
                        <a:latin typeface="Calibri"/>
                        <a:ea typeface="Calibri"/>
                        <a:cs typeface="Times New Roman"/>
                      </a:endParaRPr>
                    </a:p>
                  </a:txBody>
                  <a:tcPr marL="48997" marR="48997" marT="0" marB="0" anchor="b">
                    <a:lnL>
                      <a:noFill/>
                    </a:lnL>
                    <a:lnR>
                      <a:noFill/>
                    </a:lnR>
                    <a:lnT>
                      <a:noFill/>
                    </a:lnT>
                    <a:lnB>
                      <a:noFill/>
                    </a:lnB>
                    <a:solidFill>
                      <a:srgbClr val="376091"/>
                    </a:solidFill>
                  </a:tcPr>
                </a:tc>
                <a:tc>
                  <a:txBody>
                    <a:bodyPr/>
                    <a:lstStyle/>
                    <a:p>
                      <a:pPr marL="0" marR="0" algn="ctr">
                        <a:spcBef>
                          <a:spcPts val="0"/>
                        </a:spcBef>
                        <a:spcAft>
                          <a:spcPts val="0"/>
                        </a:spcAft>
                      </a:pPr>
                      <a:r>
                        <a:rPr lang="en-US" sz="1200" dirty="0">
                          <a:solidFill>
                            <a:srgbClr val="000000"/>
                          </a:solidFill>
                          <a:latin typeface="Calibri"/>
                          <a:ea typeface="Times New Roman"/>
                          <a:cs typeface="Times New Roman"/>
                        </a:rPr>
                        <a:t> </a:t>
                      </a:r>
                      <a:endParaRPr lang="en-US" sz="1200" dirty="0">
                        <a:latin typeface="Calibri"/>
                        <a:ea typeface="Calibri"/>
                        <a:cs typeface="Times New Roman"/>
                      </a:endParaRPr>
                    </a:p>
                  </a:txBody>
                  <a:tcPr marL="48997" marR="48997" marT="0" marB="0" anchor="b">
                    <a:lnL>
                      <a:noFill/>
                    </a:lnL>
                    <a:lnR w="12700" cap="flat" cmpd="sng" algn="ctr">
                      <a:solidFill>
                        <a:srgbClr val="000000"/>
                      </a:solidFill>
                      <a:prstDash val="solid"/>
                      <a:round/>
                      <a:headEnd type="none" w="med" len="med"/>
                      <a:tailEnd type="none" w="med" len="med"/>
                    </a:lnR>
                    <a:lnT>
                      <a:noFill/>
                    </a:lnT>
                    <a:lnB>
                      <a:noFill/>
                    </a:lnB>
                    <a:solidFill>
                      <a:srgbClr val="376091"/>
                    </a:solidFill>
                  </a:tcPr>
                </a:tc>
              </a:tr>
              <a:tr h="169902">
                <a:tc>
                  <a:txBody>
                    <a:bodyPr/>
                    <a:lstStyle/>
                    <a:p>
                      <a:pPr marL="0" marR="0">
                        <a:spcBef>
                          <a:spcPts val="0"/>
                        </a:spcBef>
                        <a:spcAft>
                          <a:spcPts val="0"/>
                        </a:spcAft>
                      </a:pPr>
                      <a:r>
                        <a:rPr lang="en-US" sz="1200" dirty="0">
                          <a:solidFill>
                            <a:srgbClr val="000000"/>
                          </a:solidFill>
                          <a:latin typeface="Calibri"/>
                          <a:ea typeface="Times New Roman"/>
                          <a:cs typeface="Times New Roman"/>
                        </a:rPr>
                        <a:t> </a:t>
                      </a:r>
                      <a:endParaRPr lang="en-US" sz="1200" dirty="0">
                        <a:latin typeface="Calibri"/>
                        <a:ea typeface="Calibri"/>
                        <a:cs typeface="Times New Roman"/>
                      </a:endParaRPr>
                    </a:p>
                  </a:txBody>
                  <a:tcPr marL="48997" marR="48997"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D8D8D8"/>
                    </a:solidFill>
                  </a:tcPr>
                </a:tc>
                <a:tc>
                  <a:txBody>
                    <a:bodyPr/>
                    <a:lstStyle/>
                    <a:p>
                      <a:pPr marL="0" marR="0">
                        <a:spcBef>
                          <a:spcPts val="0"/>
                        </a:spcBef>
                        <a:spcAft>
                          <a:spcPts val="0"/>
                        </a:spcAft>
                      </a:pPr>
                      <a:r>
                        <a:rPr lang="en-US" sz="1200" dirty="0">
                          <a:solidFill>
                            <a:srgbClr val="000000"/>
                          </a:solidFill>
                          <a:latin typeface="Calibri"/>
                          <a:ea typeface="Times New Roman"/>
                          <a:cs typeface="Times New Roman"/>
                        </a:rPr>
                        <a:t>AHT</a:t>
                      </a:r>
                      <a:endParaRPr lang="en-US" sz="1200" dirty="0">
                        <a:latin typeface="Calibri"/>
                        <a:ea typeface="Calibri"/>
                        <a:cs typeface="Times New Roman"/>
                      </a:endParaRPr>
                    </a:p>
                  </a:txBody>
                  <a:tcPr marL="48997" marR="48997" marT="0" marB="0" anchor="b">
                    <a:lnL>
                      <a:noFill/>
                    </a:lnL>
                    <a:lnR>
                      <a:noFill/>
                    </a:lnR>
                    <a:lnT>
                      <a:noFill/>
                    </a:lnT>
                    <a:lnB w="12700" cap="flat" cmpd="sng" algn="ctr">
                      <a:solidFill>
                        <a:srgbClr val="000000"/>
                      </a:solidFill>
                      <a:prstDash val="solid"/>
                      <a:round/>
                      <a:headEnd type="none" w="med" len="med"/>
                      <a:tailEnd type="none" w="med" len="med"/>
                    </a:lnB>
                    <a:solidFill>
                      <a:srgbClr val="D8D8D8"/>
                    </a:solidFill>
                  </a:tcPr>
                </a:tc>
                <a:tc>
                  <a:txBody>
                    <a:bodyPr/>
                    <a:lstStyle/>
                    <a:p>
                      <a:pPr marL="0" marR="0" algn="ctr">
                        <a:spcBef>
                          <a:spcPts val="0"/>
                        </a:spcBef>
                        <a:spcAft>
                          <a:spcPts val="0"/>
                        </a:spcAft>
                      </a:pPr>
                      <a:r>
                        <a:rPr lang="en-US" sz="1200" dirty="0">
                          <a:solidFill>
                            <a:srgbClr val="000000"/>
                          </a:solidFill>
                          <a:latin typeface="Calibri"/>
                          <a:ea typeface="Times New Roman"/>
                          <a:cs typeface="Times New Roman"/>
                        </a:rPr>
                        <a:t>35%</a:t>
                      </a:r>
                      <a:endParaRPr lang="en-US" sz="1200" dirty="0">
                        <a:latin typeface="Calibri"/>
                        <a:ea typeface="Calibri"/>
                        <a:cs typeface="Times New Roman"/>
                      </a:endParaRPr>
                    </a:p>
                  </a:txBody>
                  <a:tcPr marL="48997" marR="48997" marT="0" marB="0" anchor="b">
                    <a:lnL>
                      <a:noFill/>
                    </a:lnL>
                    <a:lnR>
                      <a:noFill/>
                    </a:lnR>
                    <a:lnT>
                      <a:noFill/>
                    </a:lnT>
                    <a:lnB w="12700" cap="flat" cmpd="sng" algn="ctr">
                      <a:solidFill>
                        <a:srgbClr val="000000"/>
                      </a:solidFill>
                      <a:prstDash val="solid"/>
                      <a:round/>
                      <a:headEnd type="none" w="med" len="med"/>
                      <a:tailEnd type="none" w="med" len="med"/>
                    </a:lnB>
                    <a:solidFill>
                      <a:srgbClr val="D8D8D8"/>
                    </a:solidFill>
                  </a:tcPr>
                </a:tc>
                <a:tc>
                  <a:txBody>
                    <a:bodyPr/>
                    <a:lstStyle/>
                    <a:p>
                      <a:pPr marL="0" marR="0" algn="ctr">
                        <a:spcBef>
                          <a:spcPts val="0"/>
                        </a:spcBef>
                        <a:spcAft>
                          <a:spcPts val="0"/>
                        </a:spcAft>
                      </a:pPr>
                      <a:r>
                        <a:rPr lang="en-US" sz="1200" dirty="0">
                          <a:solidFill>
                            <a:srgbClr val="000000"/>
                          </a:solidFill>
                          <a:latin typeface="Calibri"/>
                          <a:ea typeface="Times New Roman"/>
                          <a:cs typeface="Times New Roman"/>
                        </a:rPr>
                        <a:t>35%</a:t>
                      </a:r>
                      <a:endParaRPr lang="en-US" sz="1200" dirty="0">
                        <a:latin typeface="Calibri"/>
                        <a:ea typeface="Calibri"/>
                        <a:cs typeface="Times New Roman"/>
                      </a:endParaRPr>
                    </a:p>
                  </a:txBody>
                  <a:tcPr marL="48997" marR="48997" marT="0" marB="0" anchor="b">
                    <a:lnL>
                      <a:noFill/>
                    </a:lnL>
                    <a:lnR>
                      <a:noFill/>
                    </a:lnR>
                    <a:lnT>
                      <a:noFill/>
                    </a:lnT>
                    <a:lnB w="12700" cap="flat" cmpd="sng" algn="ctr">
                      <a:solidFill>
                        <a:srgbClr val="000000"/>
                      </a:solidFill>
                      <a:prstDash val="solid"/>
                      <a:round/>
                      <a:headEnd type="none" w="med" len="med"/>
                      <a:tailEnd type="none" w="med" len="med"/>
                    </a:lnB>
                    <a:solidFill>
                      <a:srgbClr val="D8D8D8"/>
                    </a:solidFill>
                  </a:tcPr>
                </a:tc>
                <a:tc>
                  <a:txBody>
                    <a:bodyPr/>
                    <a:lstStyle/>
                    <a:p>
                      <a:pPr marL="0" marR="0" algn="ctr">
                        <a:spcBef>
                          <a:spcPts val="0"/>
                        </a:spcBef>
                        <a:spcAft>
                          <a:spcPts val="0"/>
                        </a:spcAft>
                      </a:pPr>
                      <a:r>
                        <a:rPr lang="en-US" sz="1200" dirty="0">
                          <a:solidFill>
                            <a:srgbClr val="000000"/>
                          </a:solidFill>
                          <a:latin typeface="Calibri"/>
                          <a:ea typeface="Times New Roman"/>
                          <a:cs typeface="Times New Roman"/>
                        </a:rPr>
                        <a:t>42%</a:t>
                      </a:r>
                      <a:endParaRPr lang="en-US" sz="1200" dirty="0">
                        <a:latin typeface="Calibri"/>
                        <a:ea typeface="Calibri"/>
                        <a:cs typeface="Times New Roman"/>
                      </a:endParaRPr>
                    </a:p>
                  </a:txBody>
                  <a:tcPr marL="48997" marR="48997"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8D8D8"/>
                    </a:solidFill>
                  </a:tcPr>
                </a:tc>
              </a:tr>
              <a:tr h="169902">
                <a:tc>
                  <a:txBody>
                    <a:bodyPr/>
                    <a:lstStyle/>
                    <a:p>
                      <a:pPr marL="0" marR="0">
                        <a:spcBef>
                          <a:spcPts val="0"/>
                        </a:spcBef>
                        <a:spcAft>
                          <a:spcPts val="0"/>
                        </a:spcAft>
                      </a:pPr>
                      <a:r>
                        <a:rPr lang="en-US" sz="1200" dirty="0">
                          <a:solidFill>
                            <a:srgbClr val="000000"/>
                          </a:solidFill>
                          <a:latin typeface="Calibri"/>
                          <a:ea typeface="Times New Roman"/>
                          <a:cs typeface="Times New Roman"/>
                        </a:rPr>
                        <a:t> </a:t>
                      </a:r>
                      <a:endParaRPr lang="en-US" sz="1200" dirty="0">
                        <a:latin typeface="Calibri"/>
                        <a:ea typeface="Calibri"/>
                        <a:cs typeface="Times New Roman"/>
                      </a:endParaRPr>
                    </a:p>
                  </a:txBody>
                  <a:tcPr marL="48997" marR="48997"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solidFill>
                            <a:srgbClr val="000000"/>
                          </a:solidFill>
                          <a:latin typeface="Calibri"/>
                          <a:ea typeface="Times New Roman"/>
                          <a:cs typeface="Times New Roman"/>
                        </a:rPr>
                        <a:t>Arts &amp; Education</a:t>
                      </a:r>
                      <a:endParaRPr lang="en-US" sz="1200" dirty="0">
                        <a:latin typeface="Calibri"/>
                        <a:ea typeface="Calibri"/>
                        <a:cs typeface="Times New Roman"/>
                      </a:endParaRPr>
                    </a:p>
                  </a:txBody>
                  <a:tcPr marL="48997" marR="48997"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Times New Roman"/>
                        </a:rPr>
                        <a:t>51%</a:t>
                      </a:r>
                      <a:endParaRPr lang="en-US" sz="1200" dirty="0">
                        <a:latin typeface="Calibri"/>
                        <a:ea typeface="Calibri"/>
                        <a:cs typeface="Times New Roman"/>
                      </a:endParaRPr>
                    </a:p>
                  </a:txBody>
                  <a:tcPr marL="48997" marR="48997"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Times New Roman"/>
                        </a:rPr>
                        <a:t>54%</a:t>
                      </a:r>
                      <a:endParaRPr lang="en-US" sz="1200" dirty="0">
                        <a:latin typeface="Calibri"/>
                        <a:ea typeface="Calibri"/>
                        <a:cs typeface="Times New Roman"/>
                      </a:endParaRPr>
                    </a:p>
                  </a:txBody>
                  <a:tcPr marL="48997" marR="48997"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Times New Roman"/>
                        </a:rPr>
                        <a:t>53%</a:t>
                      </a:r>
                      <a:endParaRPr lang="en-US" sz="1200" dirty="0">
                        <a:latin typeface="Calibri"/>
                        <a:ea typeface="Calibri"/>
                        <a:cs typeface="Times New Roman"/>
                      </a:endParaRPr>
                    </a:p>
                  </a:txBody>
                  <a:tcPr marL="48997" marR="48997"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9902">
                <a:tc>
                  <a:txBody>
                    <a:bodyPr/>
                    <a:lstStyle/>
                    <a:p>
                      <a:pPr marL="0" marR="0">
                        <a:spcBef>
                          <a:spcPts val="0"/>
                        </a:spcBef>
                        <a:spcAft>
                          <a:spcPts val="0"/>
                        </a:spcAft>
                      </a:pPr>
                      <a:r>
                        <a:rPr lang="en-US" sz="1200" dirty="0">
                          <a:solidFill>
                            <a:srgbClr val="000000"/>
                          </a:solidFill>
                          <a:latin typeface="Calibri"/>
                          <a:ea typeface="Times New Roman"/>
                          <a:cs typeface="Times New Roman"/>
                        </a:rPr>
                        <a:t> </a:t>
                      </a:r>
                      <a:endParaRPr lang="en-US" sz="1200" dirty="0">
                        <a:latin typeface="Calibri"/>
                        <a:ea typeface="Calibri"/>
                        <a:cs typeface="Times New Roman"/>
                      </a:endParaRPr>
                    </a:p>
                  </a:txBody>
                  <a:tcPr marL="48997" marR="48997"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marL="0" marR="0">
                        <a:spcBef>
                          <a:spcPts val="0"/>
                        </a:spcBef>
                        <a:spcAft>
                          <a:spcPts val="0"/>
                        </a:spcAft>
                      </a:pPr>
                      <a:r>
                        <a:rPr lang="en-US" sz="1200" dirty="0">
                          <a:solidFill>
                            <a:srgbClr val="000000"/>
                          </a:solidFill>
                          <a:latin typeface="Calibri"/>
                          <a:ea typeface="Times New Roman"/>
                          <a:cs typeface="Times New Roman"/>
                        </a:rPr>
                        <a:t>Clock Tower</a:t>
                      </a:r>
                      <a:endParaRPr lang="en-US" sz="1200" dirty="0">
                        <a:latin typeface="Calibri"/>
                        <a:ea typeface="Calibri"/>
                        <a:cs typeface="Times New Roman"/>
                      </a:endParaRPr>
                    </a:p>
                  </a:txBody>
                  <a:tcPr marL="48997" marR="48997"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marL="0" marR="0" algn="ctr">
                        <a:spcBef>
                          <a:spcPts val="0"/>
                        </a:spcBef>
                        <a:spcAft>
                          <a:spcPts val="0"/>
                        </a:spcAft>
                      </a:pPr>
                      <a:r>
                        <a:rPr lang="en-US" sz="1200" dirty="0">
                          <a:solidFill>
                            <a:srgbClr val="000000"/>
                          </a:solidFill>
                          <a:latin typeface="Calibri"/>
                          <a:ea typeface="Times New Roman"/>
                          <a:cs typeface="Times New Roman"/>
                        </a:rPr>
                        <a:t>55%</a:t>
                      </a:r>
                      <a:endParaRPr lang="en-US" sz="1200" dirty="0">
                        <a:latin typeface="Calibri"/>
                        <a:ea typeface="Calibri"/>
                        <a:cs typeface="Times New Roman"/>
                      </a:endParaRPr>
                    </a:p>
                  </a:txBody>
                  <a:tcPr marL="48997" marR="48997"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marL="0" marR="0" algn="ctr">
                        <a:spcBef>
                          <a:spcPts val="0"/>
                        </a:spcBef>
                        <a:spcAft>
                          <a:spcPts val="0"/>
                        </a:spcAft>
                      </a:pPr>
                      <a:r>
                        <a:rPr lang="en-US" sz="1200" dirty="0">
                          <a:solidFill>
                            <a:srgbClr val="000000"/>
                          </a:solidFill>
                          <a:latin typeface="Calibri"/>
                          <a:ea typeface="Times New Roman"/>
                          <a:cs typeface="Times New Roman"/>
                        </a:rPr>
                        <a:t>54%</a:t>
                      </a:r>
                      <a:endParaRPr lang="en-US" sz="1200" dirty="0">
                        <a:latin typeface="Calibri"/>
                        <a:ea typeface="Calibri"/>
                        <a:cs typeface="Times New Roman"/>
                      </a:endParaRPr>
                    </a:p>
                  </a:txBody>
                  <a:tcPr marL="48997" marR="48997"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marL="0" marR="0" algn="ctr">
                        <a:spcBef>
                          <a:spcPts val="0"/>
                        </a:spcBef>
                        <a:spcAft>
                          <a:spcPts val="0"/>
                        </a:spcAft>
                      </a:pPr>
                      <a:r>
                        <a:rPr lang="en-US" sz="1200" dirty="0">
                          <a:solidFill>
                            <a:srgbClr val="000000"/>
                          </a:solidFill>
                          <a:latin typeface="Calibri"/>
                          <a:ea typeface="Times New Roman"/>
                          <a:cs typeface="Times New Roman"/>
                        </a:rPr>
                        <a:t>52%</a:t>
                      </a:r>
                      <a:endParaRPr lang="en-US" sz="1200" dirty="0">
                        <a:latin typeface="Calibri"/>
                        <a:ea typeface="Calibri"/>
                        <a:cs typeface="Times New Roman"/>
                      </a:endParaRPr>
                    </a:p>
                  </a:txBody>
                  <a:tcPr marL="48997" marR="48997"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r>
              <a:tr h="193144">
                <a:tc>
                  <a:txBody>
                    <a:bodyPr/>
                    <a:lstStyle/>
                    <a:p>
                      <a:pPr marL="0" marR="0">
                        <a:spcBef>
                          <a:spcPts val="0"/>
                        </a:spcBef>
                        <a:spcAft>
                          <a:spcPts val="0"/>
                        </a:spcAft>
                      </a:pPr>
                      <a:r>
                        <a:rPr lang="en-US" sz="1200" dirty="0">
                          <a:solidFill>
                            <a:srgbClr val="000000"/>
                          </a:solidFill>
                          <a:latin typeface="Calibri"/>
                          <a:ea typeface="Times New Roman"/>
                          <a:cs typeface="Times New Roman"/>
                        </a:rPr>
                        <a:t> </a:t>
                      </a:r>
                      <a:endParaRPr lang="en-US" sz="1200" dirty="0">
                        <a:latin typeface="Calibri"/>
                        <a:ea typeface="Calibri"/>
                        <a:cs typeface="Times New Roman"/>
                      </a:endParaRPr>
                    </a:p>
                  </a:txBody>
                  <a:tcPr marL="48997" marR="48997"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solidFill>
                            <a:srgbClr val="000000"/>
                          </a:solidFill>
                          <a:latin typeface="Calibri"/>
                          <a:ea typeface="Times New Roman"/>
                          <a:cs typeface="Times New Roman"/>
                        </a:rPr>
                        <a:t>International Building</a:t>
                      </a:r>
                      <a:endParaRPr lang="en-US" sz="1200" dirty="0">
                        <a:latin typeface="Calibri"/>
                        <a:ea typeface="Calibri"/>
                        <a:cs typeface="Times New Roman"/>
                      </a:endParaRPr>
                    </a:p>
                  </a:txBody>
                  <a:tcPr marL="48997" marR="48997"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Times New Roman"/>
                        </a:rPr>
                        <a:t>52%</a:t>
                      </a:r>
                      <a:endParaRPr lang="en-US" sz="1200" dirty="0">
                        <a:latin typeface="Calibri"/>
                        <a:ea typeface="Calibri"/>
                        <a:cs typeface="Times New Roman"/>
                      </a:endParaRPr>
                    </a:p>
                  </a:txBody>
                  <a:tcPr marL="48997" marR="48997"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Times New Roman"/>
                        </a:rPr>
                        <a:t>54%</a:t>
                      </a:r>
                      <a:endParaRPr lang="en-US" sz="1200" dirty="0">
                        <a:latin typeface="Calibri"/>
                        <a:ea typeface="Calibri"/>
                        <a:cs typeface="Times New Roman"/>
                      </a:endParaRPr>
                    </a:p>
                  </a:txBody>
                  <a:tcPr marL="48997" marR="48997"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Times New Roman"/>
                        </a:rPr>
                        <a:t>59%</a:t>
                      </a:r>
                      <a:endParaRPr lang="en-US" sz="1200" dirty="0">
                        <a:latin typeface="Calibri"/>
                        <a:ea typeface="Calibri"/>
                        <a:cs typeface="Times New Roman"/>
                      </a:endParaRPr>
                    </a:p>
                  </a:txBody>
                  <a:tcPr marL="48997" marR="48997"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9902">
                <a:tc>
                  <a:txBody>
                    <a:bodyPr/>
                    <a:lstStyle/>
                    <a:p>
                      <a:pPr marL="0" marR="0">
                        <a:spcBef>
                          <a:spcPts val="0"/>
                        </a:spcBef>
                        <a:spcAft>
                          <a:spcPts val="0"/>
                        </a:spcAft>
                      </a:pPr>
                      <a:r>
                        <a:rPr lang="en-US" sz="1200" dirty="0">
                          <a:solidFill>
                            <a:srgbClr val="000000"/>
                          </a:solidFill>
                          <a:latin typeface="Calibri"/>
                          <a:ea typeface="Times New Roman"/>
                          <a:cs typeface="Times New Roman"/>
                        </a:rPr>
                        <a:t> </a:t>
                      </a:r>
                      <a:endParaRPr lang="en-US" sz="1200" dirty="0">
                        <a:latin typeface="Calibri"/>
                        <a:ea typeface="Calibri"/>
                        <a:cs typeface="Times New Roman"/>
                      </a:endParaRPr>
                    </a:p>
                  </a:txBody>
                  <a:tcPr marL="48997" marR="48997"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marL="0" marR="0">
                        <a:spcBef>
                          <a:spcPts val="0"/>
                        </a:spcBef>
                        <a:spcAft>
                          <a:spcPts val="0"/>
                        </a:spcAft>
                      </a:pPr>
                      <a:r>
                        <a:rPr lang="en-US" sz="1200" dirty="0">
                          <a:solidFill>
                            <a:srgbClr val="000000"/>
                          </a:solidFill>
                          <a:latin typeface="Calibri"/>
                          <a:ea typeface="Times New Roman"/>
                          <a:cs typeface="Times New Roman"/>
                        </a:rPr>
                        <a:t>Old Main</a:t>
                      </a:r>
                      <a:endParaRPr lang="en-US" sz="1200" dirty="0">
                        <a:latin typeface="Calibri"/>
                        <a:ea typeface="Calibri"/>
                        <a:cs typeface="Times New Roman"/>
                      </a:endParaRPr>
                    </a:p>
                  </a:txBody>
                  <a:tcPr marL="48997" marR="48997"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marL="0" marR="0" algn="ctr">
                        <a:spcBef>
                          <a:spcPts val="0"/>
                        </a:spcBef>
                        <a:spcAft>
                          <a:spcPts val="0"/>
                        </a:spcAft>
                      </a:pPr>
                      <a:r>
                        <a:rPr lang="en-US" sz="1200" dirty="0">
                          <a:solidFill>
                            <a:srgbClr val="000000"/>
                          </a:solidFill>
                          <a:latin typeface="Calibri"/>
                          <a:ea typeface="Times New Roman"/>
                          <a:cs typeface="Times New Roman"/>
                        </a:rPr>
                        <a:t>51%</a:t>
                      </a:r>
                      <a:endParaRPr lang="en-US" sz="1200" dirty="0">
                        <a:latin typeface="Calibri"/>
                        <a:ea typeface="Calibri"/>
                        <a:cs typeface="Times New Roman"/>
                      </a:endParaRPr>
                    </a:p>
                  </a:txBody>
                  <a:tcPr marL="48997" marR="48997"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marL="0" marR="0" algn="ctr">
                        <a:spcBef>
                          <a:spcPts val="0"/>
                        </a:spcBef>
                        <a:spcAft>
                          <a:spcPts val="0"/>
                        </a:spcAft>
                      </a:pPr>
                      <a:r>
                        <a:rPr lang="en-US" sz="1200" dirty="0">
                          <a:solidFill>
                            <a:srgbClr val="000000"/>
                          </a:solidFill>
                          <a:latin typeface="Calibri"/>
                          <a:ea typeface="Times New Roman"/>
                          <a:cs typeface="Times New Roman"/>
                        </a:rPr>
                        <a:t>57%</a:t>
                      </a:r>
                      <a:endParaRPr lang="en-US" sz="1200" dirty="0">
                        <a:latin typeface="Calibri"/>
                        <a:ea typeface="Calibri"/>
                        <a:cs typeface="Times New Roman"/>
                      </a:endParaRPr>
                    </a:p>
                  </a:txBody>
                  <a:tcPr marL="48997" marR="48997"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marL="0" marR="0" algn="ctr">
                        <a:spcBef>
                          <a:spcPts val="0"/>
                        </a:spcBef>
                        <a:spcAft>
                          <a:spcPts val="0"/>
                        </a:spcAft>
                      </a:pPr>
                      <a:r>
                        <a:rPr lang="en-US" sz="1200" dirty="0">
                          <a:solidFill>
                            <a:srgbClr val="000000"/>
                          </a:solidFill>
                          <a:latin typeface="Calibri"/>
                          <a:ea typeface="Times New Roman"/>
                          <a:cs typeface="Times New Roman"/>
                        </a:rPr>
                        <a:t>56%</a:t>
                      </a:r>
                      <a:endParaRPr lang="en-US" sz="1200" dirty="0">
                        <a:latin typeface="Calibri"/>
                        <a:ea typeface="Calibri"/>
                        <a:cs typeface="Times New Roman"/>
                      </a:endParaRPr>
                    </a:p>
                  </a:txBody>
                  <a:tcPr marL="48997" marR="48997"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r>
              <a:tr h="169902">
                <a:tc>
                  <a:txBody>
                    <a:bodyPr/>
                    <a:lstStyle/>
                    <a:p>
                      <a:pPr marL="0" marR="0">
                        <a:spcBef>
                          <a:spcPts val="0"/>
                        </a:spcBef>
                        <a:spcAft>
                          <a:spcPts val="0"/>
                        </a:spcAft>
                      </a:pPr>
                      <a:r>
                        <a:rPr lang="en-US" sz="1200" dirty="0">
                          <a:solidFill>
                            <a:srgbClr val="000000"/>
                          </a:solidFill>
                          <a:latin typeface="Calibri"/>
                          <a:ea typeface="Times New Roman"/>
                          <a:cs typeface="Times New Roman"/>
                        </a:rPr>
                        <a:t> </a:t>
                      </a:r>
                      <a:endParaRPr lang="en-US" sz="1200" dirty="0">
                        <a:latin typeface="Calibri"/>
                        <a:ea typeface="Calibri"/>
                        <a:cs typeface="Times New Roman"/>
                      </a:endParaRPr>
                    </a:p>
                  </a:txBody>
                  <a:tcPr marL="48997" marR="48997"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solidFill>
                            <a:srgbClr val="000000"/>
                          </a:solidFill>
                          <a:latin typeface="Calibri"/>
                          <a:ea typeface="Times New Roman"/>
                          <a:cs typeface="Times New Roman"/>
                        </a:rPr>
                        <a:t>Science</a:t>
                      </a:r>
                      <a:endParaRPr lang="en-US" sz="1200" dirty="0">
                        <a:latin typeface="Calibri"/>
                        <a:ea typeface="Calibri"/>
                        <a:cs typeface="Times New Roman"/>
                      </a:endParaRPr>
                    </a:p>
                  </a:txBody>
                  <a:tcPr marL="48997" marR="48997"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Times New Roman"/>
                        </a:rPr>
                        <a:t>54%</a:t>
                      </a:r>
                      <a:endParaRPr lang="en-US" sz="1200" dirty="0">
                        <a:latin typeface="Calibri"/>
                        <a:ea typeface="Calibri"/>
                        <a:cs typeface="Times New Roman"/>
                      </a:endParaRPr>
                    </a:p>
                  </a:txBody>
                  <a:tcPr marL="48997" marR="48997"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Times New Roman"/>
                        </a:rPr>
                        <a:t>50%</a:t>
                      </a:r>
                      <a:endParaRPr lang="en-US" sz="1200" dirty="0">
                        <a:latin typeface="Calibri"/>
                        <a:ea typeface="Calibri"/>
                        <a:cs typeface="Times New Roman"/>
                      </a:endParaRPr>
                    </a:p>
                  </a:txBody>
                  <a:tcPr marL="48997" marR="48997"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Times New Roman"/>
                        </a:rPr>
                        <a:t>51%</a:t>
                      </a:r>
                      <a:endParaRPr lang="en-US" sz="1200" dirty="0">
                        <a:latin typeface="Calibri"/>
                        <a:ea typeface="Calibri"/>
                        <a:cs typeface="Times New Roman"/>
                      </a:endParaRPr>
                    </a:p>
                  </a:txBody>
                  <a:tcPr marL="48997" marR="48997"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398">
                <a:tc>
                  <a:txBody>
                    <a:bodyPr/>
                    <a:lstStyle/>
                    <a:p>
                      <a:pPr marL="0" marR="0">
                        <a:spcBef>
                          <a:spcPts val="0"/>
                        </a:spcBef>
                        <a:spcAft>
                          <a:spcPts val="0"/>
                        </a:spcAft>
                      </a:pPr>
                      <a:r>
                        <a:rPr lang="en-US" sz="1200" dirty="0">
                          <a:solidFill>
                            <a:srgbClr val="000000"/>
                          </a:solidFill>
                          <a:latin typeface="Calibri"/>
                          <a:ea typeface="Times New Roman"/>
                          <a:cs typeface="Times New Roman"/>
                        </a:rPr>
                        <a:t> </a:t>
                      </a:r>
                      <a:endParaRPr lang="en-US" sz="1200" dirty="0">
                        <a:latin typeface="Calibri"/>
                        <a:ea typeface="Calibri"/>
                        <a:cs typeface="Times New Roman"/>
                      </a:endParaRPr>
                    </a:p>
                  </a:txBody>
                  <a:tcPr marL="48997" marR="48997"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marL="0" marR="0">
                        <a:spcBef>
                          <a:spcPts val="0"/>
                        </a:spcBef>
                        <a:spcAft>
                          <a:spcPts val="0"/>
                        </a:spcAft>
                      </a:pPr>
                      <a:r>
                        <a:rPr lang="en-US" sz="1200" dirty="0">
                          <a:solidFill>
                            <a:srgbClr val="000000"/>
                          </a:solidFill>
                          <a:latin typeface="Calibri"/>
                          <a:ea typeface="Times New Roman"/>
                          <a:cs typeface="Times New Roman"/>
                        </a:rPr>
                        <a:t>House of Learning</a:t>
                      </a:r>
                      <a:endParaRPr lang="en-US" sz="1200" dirty="0">
                        <a:latin typeface="Calibri"/>
                        <a:ea typeface="Calibri"/>
                        <a:cs typeface="Times New Roman"/>
                      </a:endParaRPr>
                    </a:p>
                  </a:txBody>
                  <a:tcPr marL="48997" marR="48997"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marL="0" marR="0" algn="ctr">
                        <a:spcBef>
                          <a:spcPts val="0"/>
                        </a:spcBef>
                        <a:spcAft>
                          <a:spcPts val="0"/>
                        </a:spcAft>
                      </a:pPr>
                      <a:r>
                        <a:rPr lang="en-US" sz="1200" dirty="0">
                          <a:solidFill>
                            <a:srgbClr val="000000"/>
                          </a:solidFill>
                          <a:latin typeface="Calibri"/>
                          <a:ea typeface="Times New Roman"/>
                          <a:cs typeface="Times New Roman"/>
                        </a:rPr>
                        <a:t>N/A</a:t>
                      </a:r>
                      <a:endParaRPr lang="en-US" sz="1200" dirty="0">
                        <a:latin typeface="Calibri"/>
                        <a:ea typeface="Calibri"/>
                        <a:cs typeface="Times New Roman"/>
                      </a:endParaRPr>
                    </a:p>
                  </a:txBody>
                  <a:tcPr marL="48997" marR="48997"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marL="0" marR="0" algn="ctr">
                        <a:spcBef>
                          <a:spcPts val="0"/>
                        </a:spcBef>
                        <a:spcAft>
                          <a:spcPts val="0"/>
                        </a:spcAft>
                      </a:pPr>
                      <a:r>
                        <a:rPr lang="en-US" sz="1200" dirty="0">
                          <a:solidFill>
                            <a:srgbClr val="000000"/>
                          </a:solidFill>
                          <a:latin typeface="Calibri"/>
                          <a:ea typeface="Times New Roman"/>
                          <a:cs typeface="Times New Roman"/>
                        </a:rPr>
                        <a:t>N/A</a:t>
                      </a:r>
                      <a:endParaRPr lang="en-US" sz="1200" dirty="0">
                        <a:latin typeface="Calibri"/>
                        <a:ea typeface="Calibri"/>
                        <a:cs typeface="Times New Roman"/>
                      </a:endParaRPr>
                    </a:p>
                  </a:txBody>
                  <a:tcPr marL="48997" marR="48997"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marL="0" marR="0" algn="ctr">
                        <a:spcBef>
                          <a:spcPts val="0"/>
                        </a:spcBef>
                        <a:spcAft>
                          <a:spcPts val="0"/>
                        </a:spcAft>
                      </a:pPr>
                      <a:r>
                        <a:rPr lang="en-US" sz="1200" dirty="0">
                          <a:solidFill>
                            <a:srgbClr val="000000"/>
                          </a:solidFill>
                          <a:latin typeface="Calibri"/>
                          <a:ea typeface="Times New Roman"/>
                          <a:cs typeface="Times New Roman"/>
                        </a:rPr>
                        <a:t>20%</a:t>
                      </a:r>
                      <a:endParaRPr lang="en-US" sz="1200" dirty="0">
                        <a:latin typeface="Calibri"/>
                        <a:ea typeface="Calibri"/>
                        <a:cs typeface="Times New Roman"/>
                      </a:endParaRPr>
                    </a:p>
                  </a:txBody>
                  <a:tcPr marL="48997" marR="48997"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r>
              <a:tr h="178398">
                <a:tc>
                  <a:txBody>
                    <a:bodyPr/>
                    <a:lstStyle/>
                    <a:p>
                      <a:pPr marL="0" marR="0">
                        <a:spcBef>
                          <a:spcPts val="0"/>
                        </a:spcBef>
                        <a:spcAft>
                          <a:spcPts val="0"/>
                        </a:spcAft>
                      </a:pPr>
                      <a:r>
                        <a:rPr lang="en-US" sz="1200" b="1" i="1" dirty="0">
                          <a:solidFill>
                            <a:srgbClr val="000000"/>
                          </a:solidFill>
                          <a:latin typeface="Calibri"/>
                          <a:ea typeface="Times New Roman"/>
                          <a:cs typeface="Times New Roman"/>
                        </a:rPr>
                        <a:t>Total</a:t>
                      </a:r>
                      <a:endParaRPr lang="en-US" sz="1200" dirty="0">
                        <a:latin typeface="Calibri"/>
                        <a:ea typeface="Calibri"/>
                        <a:cs typeface="Times New Roman"/>
                      </a:endParaRPr>
                    </a:p>
                  </a:txBody>
                  <a:tcPr marL="48997" marR="48997"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b="1" i="1" dirty="0">
                          <a:solidFill>
                            <a:srgbClr val="000000"/>
                          </a:solidFill>
                          <a:latin typeface="Calibri"/>
                          <a:ea typeface="Times New Roman"/>
                          <a:cs typeface="Times New Roman"/>
                        </a:rPr>
                        <a:t> </a:t>
                      </a:r>
                      <a:endParaRPr lang="en-US" sz="1200" dirty="0">
                        <a:latin typeface="Calibri"/>
                        <a:ea typeface="Calibri"/>
                        <a:cs typeface="Times New Roman"/>
                      </a:endParaRPr>
                    </a:p>
                  </a:txBody>
                  <a:tcPr marL="48997" marR="48997"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i="1" dirty="0">
                          <a:solidFill>
                            <a:srgbClr val="000000"/>
                          </a:solidFill>
                          <a:latin typeface="Calibri"/>
                          <a:ea typeface="Times New Roman"/>
                          <a:cs typeface="Times New Roman"/>
                        </a:rPr>
                        <a:t>51%</a:t>
                      </a:r>
                      <a:endParaRPr lang="en-US" sz="1200" dirty="0">
                        <a:latin typeface="Calibri"/>
                        <a:ea typeface="Calibri"/>
                        <a:cs typeface="Times New Roman"/>
                      </a:endParaRPr>
                    </a:p>
                  </a:txBody>
                  <a:tcPr marL="48997" marR="48997"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i="1" dirty="0">
                          <a:solidFill>
                            <a:srgbClr val="000000"/>
                          </a:solidFill>
                          <a:latin typeface="Calibri"/>
                          <a:ea typeface="Times New Roman"/>
                          <a:cs typeface="Times New Roman"/>
                        </a:rPr>
                        <a:t>55%</a:t>
                      </a:r>
                      <a:endParaRPr lang="en-US" sz="1200" dirty="0">
                        <a:latin typeface="Calibri"/>
                        <a:ea typeface="Calibri"/>
                        <a:cs typeface="Times New Roman"/>
                      </a:endParaRPr>
                    </a:p>
                  </a:txBody>
                  <a:tcPr marL="48997" marR="48997"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i="1" dirty="0">
                          <a:solidFill>
                            <a:srgbClr val="000000"/>
                          </a:solidFill>
                          <a:latin typeface="Calibri"/>
                          <a:ea typeface="Times New Roman"/>
                          <a:cs typeface="Times New Roman"/>
                        </a:rPr>
                        <a:t>53%</a:t>
                      </a:r>
                      <a:endParaRPr lang="en-US" sz="1200" dirty="0">
                        <a:latin typeface="Calibri"/>
                        <a:ea typeface="Calibri"/>
                        <a:cs typeface="Times New Roman"/>
                      </a:endParaRPr>
                    </a:p>
                  </a:txBody>
                  <a:tcPr marL="48997" marR="48997"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newsflash/>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1"/>
          <p:cNvGrpSpPr>
            <a:grpSpLocks/>
          </p:cNvGrpSpPr>
          <p:nvPr/>
        </p:nvGrpSpPr>
        <p:grpSpPr bwMode="auto">
          <a:xfrm>
            <a:off x="0" y="0"/>
            <a:ext cx="9143999" cy="1340768"/>
            <a:chOff x="-6" y="3399"/>
            <a:chExt cx="12197" cy="4253"/>
          </a:xfrm>
        </p:grpSpPr>
        <p:grpSp>
          <p:nvGrpSpPr>
            <p:cNvPr id="4" name="Group 2"/>
            <p:cNvGrpSpPr>
              <a:grpSpLocks/>
            </p:cNvGrpSpPr>
            <p:nvPr/>
          </p:nvGrpSpPr>
          <p:grpSpPr bwMode="auto">
            <a:xfrm>
              <a:off x="-6" y="3717"/>
              <a:ext cx="12189" cy="3550"/>
              <a:chOff x="18" y="7468"/>
              <a:chExt cx="12189" cy="3550"/>
            </a:xfrm>
          </p:grpSpPr>
          <p:sp>
            <p:nvSpPr>
              <p:cNvPr id="16387" name="Freeform 3"/>
              <p:cNvSpPr>
                <a:spLocks/>
              </p:cNvSpPr>
              <p:nvPr/>
            </p:nvSpPr>
            <p:spPr bwMode="auto">
              <a:xfrm>
                <a:off x="18" y="7837"/>
                <a:ext cx="7132" cy="2863"/>
              </a:xfrm>
              <a:custGeom>
                <a:avLst/>
                <a:gdLst/>
                <a:ahLst/>
                <a:cxnLst>
                  <a:cxn ang="0">
                    <a:pos x="0" y="0"/>
                  </a:cxn>
                  <a:cxn ang="0">
                    <a:pos x="17" y="2863"/>
                  </a:cxn>
                  <a:cxn ang="0">
                    <a:pos x="7132" y="2578"/>
                  </a:cxn>
                  <a:cxn ang="0">
                    <a:pos x="7132" y="200"/>
                  </a:cxn>
                  <a:cxn ang="0">
                    <a:pos x="0" y="0"/>
                  </a:cxn>
                </a:cxnLst>
                <a:rect l="0" t="0" r="r" b="b"/>
                <a:pathLst>
                  <a:path w="7132" h="2863">
                    <a:moveTo>
                      <a:pt x="0" y="0"/>
                    </a:moveTo>
                    <a:lnTo>
                      <a:pt x="17" y="2863"/>
                    </a:lnTo>
                    <a:lnTo>
                      <a:pt x="7132" y="2578"/>
                    </a:lnTo>
                    <a:lnTo>
                      <a:pt x="7132" y="200"/>
                    </a:lnTo>
                    <a:lnTo>
                      <a:pt x="0" y="0"/>
                    </a:lnTo>
                    <a:close/>
                  </a:path>
                </a:pathLst>
              </a:custGeom>
              <a:solidFill>
                <a:srgbClr val="A7BFDE">
                  <a:alpha val="5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388" name="Freeform 4"/>
              <p:cNvSpPr>
                <a:spLocks/>
              </p:cNvSpPr>
              <p:nvPr/>
            </p:nvSpPr>
            <p:spPr bwMode="auto">
              <a:xfrm>
                <a:off x="7150" y="7468"/>
                <a:ext cx="3466" cy="3550"/>
              </a:xfrm>
              <a:custGeom>
                <a:avLst/>
                <a:gdLst/>
                <a:ahLst/>
                <a:cxnLst>
                  <a:cxn ang="0">
                    <a:pos x="0" y="569"/>
                  </a:cxn>
                  <a:cxn ang="0">
                    <a:pos x="0" y="2930"/>
                  </a:cxn>
                  <a:cxn ang="0">
                    <a:pos x="3466" y="3550"/>
                  </a:cxn>
                  <a:cxn ang="0">
                    <a:pos x="3466" y="0"/>
                  </a:cxn>
                  <a:cxn ang="0">
                    <a:pos x="0" y="569"/>
                  </a:cxn>
                </a:cxnLst>
                <a:rect l="0" t="0" r="r" b="b"/>
                <a:pathLst>
                  <a:path w="3466" h="3550">
                    <a:moveTo>
                      <a:pt x="0" y="569"/>
                    </a:moveTo>
                    <a:lnTo>
                      <a:pt x="0" y="2930"/>
                    </a:lnTo>
                    <a:lnTo>
                      <a:pt x="3466" y="3550"/>
                    </a:lnTo>
                    <a:lnTo>
                      <a:pt x="3466" y="0"/>
                    </a:lnTo>
                    <a:lnTo>
                      <a:pt x="0" y="569"/>
                    </a:lnTo>
                    <a:close/>
                  </a:path>
                </a:pathLst>
              </a:custGeom>
              <a:solidFill>
                <a:srgbClr val="D3DFEE">
                  <a:alpha val="5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389" name="Freeform 5"/>
              <p:cNvSpPr>
                <a:spLocks/>
              </p:cNvSpPr>
              <p:nvPr/>
            </p:nvSpPr>
            <p:spPr bwMode="auto">
              <a:xfrm>
                <a:off x="10616" y="7468"/>
                <a:ext cx="1591" cy="3550"/>
              </a:xfrm>
              <a:custGeom>
                <a:avLst/>
                <a:gdLst/>
                <a:ahLst/>
                <a:cxnLst>
                  <a:cxn ang="0">
                    <a:pos x="0" y="0"/>
                  </a:cxn>
                  <a:cxn ang="0">
                    <a:pos x="0" y="3550"/>
                  </a:cxn>
                  <a:cxn ang="0">
                    <a:pos x="1591" y="2746"/>
                  </a:cxn>
                  <a:cxn ang="0">
                    <a:pos x="1591" y="737"/>
                  </a:cxn>
                  <a:cxn ang="0">
                    <a:pos x="0" y="0"/>
                  </a:cxn>
                </a:cxnLst>
                <a:rect l="0" t="0" r="r" b="b"/>
                <a:pathLst>
                  <a:path w="1591" h="3550">
                    <a:moveTo>
                      <a:pt x="0" y="0"/>
                    </a:moveTo>
                    <a:lnTo>
                      <a:pt x="0" y="3550"/>
                    </a:lnTo>
                    <a:lnTo>
                      <a:pt x="1591" y="2746"/>
                    </a:lnTo>
                    <a:lnTo>
                      <a:pt x="1591" y="737"/>
                    </a:lnTo>
                    <a:lnTo>
                      <a:pt x="0" y="0"/>
                    </a:lnTo>
                    <a:close/>
                  </a:path>
                </a:pathLst>
              </a:custGeom>
              <a:solidFill>
                <a:srgbClr val="A7BFDE">
                  <a:alpha val="5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16390" name="Freeform 6"/>
            <p:cNvSpPr>
              <a:spLocks/>
            </p:cNvSpPr>
            <p:nvPr/>
          </p:nvSpPr>
          <p:spPr bwMode="auto">
            <a:xfrm>
              <a:off x="8071" y="4069"/>
              <a:ext cx="4120" cy="2913"/>
            </a:xfrm>
            <a:custGeom>
              <a:avLst/>
              <a:gdLst/>
              <a:ahLst/>
              <a:cxnLst>
                <a:cxn ang="0">
                  <a:pos x="1" y="251"/>
                </a:cxn>
                <a:cxn ang="0">
                  <a:pos x="0" y="2662"/>
                </a:cxn>
                <a:cxn ang="0">
                  <a:pos x="4120" y="2913"/>
                </a:cxn>
                <a:cxn ang="0">
                  <a:pos x="4120" y="0"/>
                </a:cxn>
                <a:cxn ang="0">
                  <a:pos x="1" y="251"/>
                </a:cxn>
              </a:cxnLst>
              <a:rect l="0" t="0" r="r" b="b"/>
              <a:pathLst>
                <a:path w="4120" h="2913">
                  <a:moveTo>
                    <a:pt x="1" y="251"/>
                  </a:moveTo>
                  <a:lnTo>
                    <a:pt x="0" y="2662"/>
                  </a:lnTo>
                  <a:lnTo>
                    <a:pt x="4120" y="2913"/>
                  </a:lnTo>
                  <a:lnTo>
                    <a:pt x="4120" y="0"/>
                  </a:lnTo>
                  <a:lnTo>
                    <a:pt x="1" y="251"/>
                  </a:lnTo>
                  <a:close/>
                </a:path>
              </a:pathLst>
            </a:custGeom>
            <a:solidFill>
              <a:srgbClr val="D8D8D8"/>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391" name="Freeform 7"/>
            <p:cNvSpPr>
              <a:spLocks/>
            </p:cNvSpPr>
            <p:nvPr/>
          </p:nvSpPr>
          <p:spPr bwMode="auto">
            <a:xfrm>
              <a:off x="4104" y="3399"/>
              <a:ext cx="3985" cy="4236"/>
            </a:xfrm>
            <a:custGeom>
              <a:avLst/>
              <a:gdLst/>
              <a:ahLst/>
              <a:cxnLst>
                <a:cxn ang="0">
                  <a:pos x="0" y="0"/>
                </a:cxn>
                <a:cxn ang="0">
                  <a:pos x="0" y="4236"/>
                </a:cxn>
                <a:cxn ang="0">
                  <a:pos x="3985" y="3349"/>
                </a:cxn>
                <a:cxn ang="0">
                  <a:pos x="3985" y="921"/>
                </a:cxn>
                <a:cxn ang="0">
                  <a:pos x="0" y="0"/>
                </a:cxn>
              </a:cxnLst>
              <a:rect l="0" t="0" r="r" b="b"/>
              <a:pathLst>
                <a:path w="3985" h="4236">
                  <a:moveTo>
                    <a:pt x="0" y="0"/>
                  </a:moveTo>
                  <a:lnTo>
                    <a:pt x="0" y="4236"/>
                  </a:lnTo>
                  <a:lnTo>
                    <a:pt x="3985" y="3349"/>
                  </a:lnTo>
                  <a:lnTo>
                    <a:pt x="3985" y="921"/>
                  </a:lnTo>
                  <a:lnTo>
                    <a:pt x="0" y="0"/>
                  </a:lnTo>
                  <a:close/>
                </a:path>
              </a:pathLst>
            </a:custGeom>
            <a:solidFill>
              <a:srgbClr val="BFBFB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392" name="Freeform 8"/>
            <p:cNvSpPr>
              <a:spLocks/>
            </p:cNvSpPr>
            <p:nvPr/>
          </p:nvSpPr>
          <p:spPr bwMode="auto">
            <a:xfrm>
              <a:off x="18" y="3399"/>
              <a:ext cx="4086" cy="4253"/>
            </a:xfrm>
            <a:custGeom>
              <a:avLst/>
              <a:gdLst/>
              <a:ahLst/>
              <a:cxnLst>
                <a:cxn ang="0">
                  <a:pos x="4086" y="0"/>
                </a:cxn>
                <a:cxn ang="0">
                  <a:pos x="4084" y="4253"/>
                </a:cxn>
                <a:cxn ang="0">
                  <a:pos x="0" y="3198"/>
                </a:cxn>
                <a:cxn ang="0">
                  <a:pos x="0" y="1072"/>
                </a:cxn>
                <a:cxn ang="0">
                  <a:pos x="4086" y="0"/>
                </a:cxn>
              </a:cxnLst>
              <a:rect l="0" t="0" r="r" b="b"/>
              <a:pathLst>
                <a:path w="4086" h="4253">
                  <a:moveTo>
                    <a:pt x="4086" y="0"/>
                  </a:moveTo>
                  <a:lnTo>
                    <a:pt x="4084" y="4253"/>
                  </a:lnTo>
                  <a:lnTo>
                    <a:pt x="0" y="3198"/>
                  </a:lnTo>
                  <a:lnTo>
                    <a:pt x="0" y="1072"/>
                  </a:lnTo>
                  <a:lnTo>
                    <a:pt x="4086" y="0"/>
                  </a:lnTo>
                  <a:close/>
                </a:path>
              </a:pathLst>
            </a:custGeom>
            <a:solidFill>
              <a:srgbClr val="D8D8D8"/>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393" name="Freeform 9"/>
            <p:cNvSpPr>
              <a:spLocks/>
            </p:cNvSpPr>
            <p:nvPr/>
          </p:nvSpPr>
          <p:spPr bwMode="auto">
            <a:xfrm>
              <a:off x="17" y="3617"/>
              <a:ext cx="2076" cy="3851"/>
            </a:xfrm>
            <a:custGeom>
              <a:avLst/>
              <a:gdLst/>
              <a:ahLst/>
              <a:cxnLst>
                <a:cxn ang="0">
                  <a:pos x="0" y="921"/>
                </a:cxn>
                <a:cxn ang="0">
                  <a:pos x="2060" y="0"/>
                </a:cxn>
                <a:cxn ang="0">
                  <a:pos x="2076" y="3851"/>
                </a:cxn>
                <a:cxn ang="0">
                  <a:pos x="0" y="2981"/>
                </a:cxn>
                <a:cxn ang="0">
                  <a:pos x="0" y="921"/>
                </a:cxn>
              </a:cxnLst>
              <a:rect l="0" t="0" r="r" b="b"/>
              <a:pathLst>
                <a:path w="2076" h="3851">
                  <a:moveTo>
                    <a:pt x="0" y="921"/>
                  </a:moveTo>
                  <a:lnTo>
                    <a:pt x="2060" y="0"/>
                  </a:lnTo>
                  <a:lnTo>
                    <a:pt x="2076" y="3851"/>
                  </a:lnTo>
                  <a:lnTo>
                    <a:pt x="0" y="2981"/>
                  </a:lnTo>
                  <a:lnTo>
                    <a:pt x="0" y="921"/>
                  </a:lnTo>
                  <a:close/>
                </a:path>
              </a:pathLst>
            </a:custGeom>
            <a:solidFill>
              <a:srgbClr val="D3DFEE">
                <a:alpha val="7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394" name="Freeform 10"/>
            <p:cNvSpPr>
              <a:spLocks/>
            </p:cNvSpPr>
            <p:nvPr/>
          </p:nvSpPr>
          <p:spPr bwMode="auto">
            <a:xfrm>
              <a:off x="2077" y="3617"/>
              <a:ext cx="6011" cy="3835"/>
            </a:xfrm>
            <a:custGeom>
              <a:avLst/>
              <a:gdLst/>
              <a:ahLst/>
              <a:cxnLst>
                <a:cxn ang="0">
                  <a:pos x="0" y="0"/>
                </a:cxn>
                <a:cxn ang="0">
                  <a:pos x="17" y="3835"/>
                </a:cxn>
                <a:cxn ang="0">
                  <a:pos x="6011" y="2629"/>
                </a:cxn>
                <a:cxn ang="0">
                  <a:pos x="6011" y="1239"/>
                </a:cxn>
                <a:cxn ang="0">
                  <a:pos x="0" y="0"/>
                </a:cxn>
              </a:cxnLst>
              <a:rect l="0" t="0" r="r" b="b"/>
              <a:pathLst>
                <a:path w="6011" h="3835">
                  <a:moveTo>
                    <a:pt x="0" y="0"/>
                  </a:moveTo>
                  <a:lnTo>
                    <a:pt x="17" y="3835"/>
                  </a:lnTo>
                  <a:lnTo>
                    <a:pt x="6011" y="2629"/>
                  </a:lnTo>
                  <a:lnTo>
                    <a:pt x="6011" y="1239"/>
                  </a:lnTo>
                  <a:lnTo>
                    <a:pt x="0" y="0"/>
                  </a:lnTo>
                  <a:close/>
                </a:path>
              </a:pathLst>
            </a:custGeom>
            <a:solidFill>
              <a:srgbClr val="A7BFDE">
                <a:alpha val="7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395" name="Freeform 11"/>
            <p:cNvSpPr>
              <a:spLocks/>
            </p:cNvSpPr>
            <p:nvPr/>
          </p:nvSpPr>
          <p:spPr bwMode="auto">
            <a:xfrm>
              <a:off x="8088" y="3835"/>
              <a:ext cx="4102" cy="3432"/>
            </a:xfrm>
            <a:custGeom>
              <a:avLst/>
              <a:gdLst/>
              <a:ahLst/>
              <a:cxnLst>
                <a:cxn ang="0">
                  <a:pos x="0" y="1038"/>
                </a:cxn>
                <a:cxn ang="0">
                  <a:pos x="0" y="2411"/>
                </a:cxn>
                <a:cxn ang="0">
                  <a:pos x="4102" y="3432"/>
                </a:cxn>
                <a:cxn ang="0">
                  <a:pos x="4102" y="0"/>
                </a:cxn>
                <a:cxn ang="0">
                  <a:pos x="0" y="1038"/>
                </a:cxn>
              </a:cxnLst>
              <a:rect l="0" t="0" r="r" b="b"/>
              <a:pathLst>
                <a:path w="4102" h="3432">
                  <a:moveTo>
                    <a:pt x="0" y="1038"/>
                  </a:moveTo>
                  <a:lnTo>
                    <a:pt x="0" y="2411"/>
                  </a:lnTo>
                  <a:lnTo>
                    <a:pt x="4102" y="3432"/>
                  </a:lnTo>
                  <a:lnTo>
                    <a:pt x="4102" y="0"/>
                  </a:lnTo>
                  <a:lnTo>
                    <a:pt x="0" y="1038"/>
                  </a:lnTo>
                  <a:close/>
                </a:path>
              </a:pathLst>
            </a:custGeom>
            <a:solidFill>
              <a:srgbClr val="D3DFEE">
                <a:alpha val="70000"/>
              </a:srgb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title"/>
          </p:nvPr>
        </p:nvSpPr>
        <p:spPr>
          <a:xfrm>
            <a:off x="457200" y="274638"/>
            <a:ext cx="8291264" cy="850106"/>
          </a:xfrm>
        </p:spPr>
        <p:txBody>
          <a:bodyPr>
            <a:normAutofit fontScale="90000"/>
          </a:bodyPr>
          <a:lstStyle/>
          <a:p>
            <a:r>
              <a:rPr lang="en-CA" dirty="0" smtClean="0"/>
              <a:t>A closer look at Arts &amp; Education Building</a:t>
            </a:r>
            <a:endParaRPr lang="en-US" dirty="0"/>
          </a:p>
        </p:txBody>
      </p:sp>
      <p:pic>
        <p:nvPicPr>
          <p:cNvPr id="21" name="Picture 20"/>
          <p:cNvPicPr/>
          <p:nvPr/>
        </p:nvPicPr>
        <p:blipFill>
          <a:blip r:embed="rId3" cstate="print"/>
          <a:srcRect/>
          <a:stretch>
            <a:fillRect/>
          </a:stretch>
        </p:blipFill>
        <p:spPr bwMode="auto">
          <a:xfrm>
            <a:off x="4932040" y="5517232"/>
            <a:ext cx="2428875" cy="285750"/>
          </a:xfrm>
          <a:prstGeom prst="rect">
            <a:avLst/>
          </a:prstGeom>
          <a:noFill/>
          <a:ln w="12700">
            <a:solidFill>
              <a:schemeClr val="bg1">
                <a:lumMod val="75000"/>
              </a:schemeClr>
            </a:solidFill>
            <a:miter lim="800000"/>
            <a:headEnd/>
            <a:tailEnd/>
          </a:ln>
        </p:spPr>
      </p:pic>
      <p:pic>
        <p:nvPicPr>
          <p:cNvPr id="1026" name="Picture 2"/>
          <p:cNvPicPr>
            <a:picLocks noChangeAspect="1" noChangeArrowheads="1"/>
          </p:cNvPicPr>
          <p:nvPr/>
        </p:nvPicPr>
        <p:blipFill>
          <a:blip r:embed="rId4" cstate="print"/>
          <a:srcRect/>
          <a:stretch>
            <a:fillRect/>
          </a:stretch>
        </p:blipFill>
        <p:spPr bwMode="auto">
          <a:xfrm>
            <a:off x="107504" y="1484785"/>
            <a:ext cx="4348235" cy="4320480"/>
          </a:xfrm>
          <a:prstGeom prst="rect">
            <a:avLst/>
          </a:prstGeom>
          <a:noFill/>
          <a:ln w="3175">
            <a:solidFill>
              <a:schemeClr val="tx1"/>
            </a:solidFill>
            <a:miter lim="800000"/>
            <a:headEnd/>
            <a:tailEnd/>
          </a:ln>
          <a:effectLst/>
        </p:spPr>
      </p:pic>
      <p:pic>
        <p:nvPicPr>
          <p:cNvPr id="1027" name="Picture 3"/>
          <p:cNvPicPr>
            <a:picLocks noChangeAspect="1" noChangeArrowheads="1"/>
          </p:cNvPicPr>
          <p:nvPr/>
        </p:nvPicPr>
        <p:blipFill>
          <a:blip r:embed="rId5" cstate="print"/>
          <a:srcRect/>
          <a:stretch>
            <a:fillRect/>
          </a:stretch>
        </p:blipFill>
        <p:spPr bwMode="auto">
          <a:xfrm>
            <a:off x="4644008" y="1484784"/>
            <a:ext cx="4324018" cy="3744416"/>
          </a:xfrm>
          <a:prstGeom prst="rect">
            <a:avLst/>
          </a:prstGeom>
          <a:noFill/>
          <a:ln w="3175">
            <a:solidFill>
              <a:schemeClr val="tx1"/>
            </a:solidFill>
            <a:miter lim="800000"/>
            <a:headEnd/>
            <a:tailEnd/>
          </a:ln>
          <a:effectLst/>
        </p:spPr>
      </p:pic>
    </p:spTree>
  </p:cSld>
  <p:clrMapOvr>
    <a:masterClrMapping/>
  </p:clrMapOvr>
  <p:transition>
    <p:newsflash/>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54758"/>
          </a:xfrm>
        </p:spPr>
        <p:txBody>
          <a:bodyPr>
            <a:normAutofit/>
          </a:bodyPr>
          <a:lstStyle/>
          <a:p>
            <a:r>
              <a:rPr lang="en-US" sz="7200" i="1" dirty="0" smtClean="0"/>
              <a:t>Which sized classrooms are used most frequently?</a:t>
            </a:r>
            <a:endParaRPr lang="en-US" sz="7200" i="1" dirty="0"/>
          </a:p>
        </p:txBody>
      </p:sp>
      <p:grpSp>
        <p:nvGrpSpPr>
          <p:cNvPr id="3" name="Group 9"/>
          <p:cNvGrpSpPr>
            <a:grpSpLocks noChangeAspect="1"/>
          </p:cNvGrpSpPr>
          <p:nvPr/>
        </p:nvGrpSpPr>
        <p:grpSpPr bwMode="auto">
          <a:xfrm>
            <a:off x="7572396" y="214290"/>
            <a:ext cx="1071563" cy="1266825"/>
            <a:chOff x="180" y="135"/>
            <a:chExt cx="675" cy="798"/>
          </a:xfrm>
        </p:grpSpPr>
        <p:sp>
          <p:nvSpPr>
            <p:cNvPr id="4" name="AutoShape 8"/>
            <p:cNvSpPr>
              <a:spLocks noChangeAspect="1" noChangeArrowheads="1" noTextEdit="1"/>
            </p:cNvSpPr>
            <p:nvPr/>
          </p:nvSpPr>
          <p:spPr bwMode="auto">
            <a:xfrm>
              <a:off x="180" y="135"/>
              <a:ext cx="675" cy="79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5" name="Rectangle 10"/>
            <p:cNvSpPr>
              <a:spLocks noChangeArrowheads="1"/>
            </p:cNvSpPr>
            <p:nvPr/>
          </p:nvSpPr>
          <p:spPr bwMode="auto">
            <a:xfrm>
              <a:off x="312" y="717"/>
              <a:ext cx="279" cy="216"/>
            </a:xfrm>
            <a:prstGeom prst="rect">
              <a:avLst/>
            </a:prstGeom>
            <a:solidFill>
              <a:schemeClr val="tx2">
                <a:lumMod val="60000"/>
                <a:lumOff val="40000"/>
              </a:schemeClr>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solidFill>
                  <a:schemeClr val="tx2">
                    <a:lumMod val="60000"/>
                    <a:lumOff val="40000"/>
                  </a:schemeClr>
                </a:solidFill>
              </a:endParaRPr>
            </a:p>
          </p:txBody>
        </p:sp>
        <p:sp>
          <p:nvSpPr>
            <p:cNvPr id="6" name="Freeform 11"/>
            <p:cNvSpPr>
              <a:spLocks/>
            </p:cNvSpPr>
            <p:nvPr/>
          </p:nvSpPr>
          <p:spPr bwMode="auto">
            <a:xfrm>
              <a:off x="260" y="253"/>
              <a:ext cx="395" cy="261"/>
            </a:xfrm>
            <a:custGeom>
              <a:avLst/>
              <a:gdLst/>
              <a:ahLst/>
              <a:cxnLst>
                <a:cxn ang="0">
                  <a:pos x="2" y="167"/>
                </a:cxn>
                <a:cxn ang="0">
                  <a:pos x="2" y="140"/>
                </a:cxn>
                <a:cxn ang="0">
                  <a:pos x="9" y="115"/>
                </a:cxn>
                <a:cxn ang="0">
                  <a:pos x="23" y="91"/>
                </a:cxn>
                <a:cxn ang="0">
                  <a:pos x="44" y="68"/>
                </a:cxn>
                <a:cxn ang="0">
                  <a:pos x="69" y="47"/>
                </a:cxn>
                <a:cxn ang="0">
                  <a:pos x="102" y="30"/>
                </a:cxn>
                <a:cxn ang="0">
                  <a:pos x="137" y="16"/>
                </a:cxn>
                <a:cxn ang="0">
                  <a:pos x="175" y="6"/>
                </a:cxn>
                <a:cxn ang="0">
                  <a:pos x="196" y="3"/>
                </a:cxn>
                <a:cxn ang="0">
                  <a:pos x="234" y="0"/>
                </a:cxn>
                <a:cxn ang="0">
                  <a:pos x="271" y="5"/>
                </a:cxn>
                <a:cxn ang="0">
                  <a:pos x="305" y="12"/>
                </a:cxn>
                <a:cxn ang="0">
                  <a:pos x="334" y="24"/>
                </a:cxn>
                <a:cxn ang="0">
                  <a:pos x="360" y="40"/>
                </a:cxn>
                <a:cxn ang="0">
                  <a:pos x="378" y="60"/>
                </a:cxn>
                <a:cxn ang="0">
                  <a:pos x="391" y="82"/>
                </a:cxn>
                <a:cxn ang="0">
                  <a:pos x="393" y="95"/>
                </a:cxn>
                <a:cxn ang="0">
                  <a:pos x="393" y="122"/>
                </a:cxn>
                <a:cxn ang="0">
                  <a:pos x="386" y="147"/>
                </a:cxn>
                <a:cxn ang="0">
                  <a:pos x="372" y="171"/>
                </a:cxn>
                <a:cxn ang="0">
                  <a:pos x="353" y="194"/>
                </a:cxn>
                <a:cxn ang="0">
                  <a:pos x="326" y="215"/>
                </a:cxn>
                <a:cxn ang="0">
                  <a:pos x="295" y="232"/>
                </a:cxn>
                <a:cxn ang="0">
                  <a:pos x="260" y="246"/>
                </a:cxn>
                <a:cxn ang="0">
                  <a:pos x="220" y="256"/>
                </a:cxn>
                <a:cxn ang="0">
                  <a:pos x="200" y="258"/>
                </a:cxn>
                <a:cxn ang="0">
                  <a:pos x="161" y="261"/>
                </a:cxn>
                <a:cxn ang="0">
                  <a:pos x="124" y="257"/>
                </a:cxn>
                <a:cxn ang="0">
                  <a:pos x="91" y="250"/>
                </a:cxn>
                <a:cxn ang="0">
                  <a:pos x="61" y="237"/>
                </a:cxn>
                <a:cxn ang="0">
                  <a:pos x="37" y="222"/>
                </a:cxn>
                <a:cxn ang="0">
                  <a:pos x="17" y="202"/>
                </a:cxn>
                <a:cxn ang="0">
                  <a:pos x="6" y="179"/>
                </a:cxn>
                <a:cxn ang="0">
                  <a:pos x="2" y="167"/>
                </a:cxn>
              </a:cxnLst>
              <a:rect l="0" t="0" r="r" b="b"/>
              <a:pathLst>
                <a:path w="395" h="261">
                  <a:moveTo>
                    <a:pt x="2" y="167"/>
                  </a:moveTo>
                  <a:lnTo>
                    <a:pt x="2" y="167"/>
                  </a:lnTo>
                  <a:lnTo>
                    <a:pt x="0" y="154"/>
                  </a:lnTo>
                  <a:lnTo>
                    <a:pt x="2" y="140"/>
                  </a:lnTo>
                  <a:lnTo>
                    <a:pt x="5" y="127"/>
                  </a:lnTo>
                  <a:lnTo>
                    <a:pt x="9" y="115"/>
                  </a:lnTo>
                  <a:lnTo>
                    <a:pt x="16" y="102"/>
                  </a:lnTo>
                  <a:lnTo>
                    <a:pt x="23" y="91"/>
                  </a:lnTo>
                  <a:lnTo>
                    <a:pt x="33" y="79"/>
                  </a:lnTo>
                  <a:lnTo>
                    <a:pt x="44" y="68"/>
                  </a:lnTo>
                  <a:lnTo>
                    <a:pt x="57" y="57"/>
                  </a:lnTo>
                  <a:lnTo>
                    <a:pt x="69" y="47"/>
                  </a:lnTo>
                  <a:lnTo>
                    <a:pt x="85" y="38"/>
                  </a:lnTo>
                  <a:lnTo>
                    <a:pt x="102" y="30"/>
                  </a:lnTo>
                  <a:lnTo>
                    <a:pt x="119" y="22"/>
                  </a:lnTo>
                  <a:lnTo>
                    <a:pt x="137" y="16"/>
                  </a:lnTo>
                  <a:lnTo>
                    <a:pt x="155" y="10"/>
                  </a:lnTo>
                  <a:lnTo>
                    <a:pt x="175" y="6"/>
                  </a:lnTo>
                  <a:lnTo>
                    <a:pt x="175" y="6"/>
                  </a:lnTo>
                  <a:lnTo>
                    <a:pt x="196" y="3"/>
                  </a:lnTo>
                  <a:lnTo>
                    <a:pt x="216" y="2"/>
                  </a:lnTo>
                  <a:lnTo>
                    <a:pt x="234" y="0"/>
                  </a:lnTo>
                  <a:lnTo>
                    <a:pt x="254" y="2"/>
                  </a:lnTo>
                  <a:lnTo>
                    <a:pt x="271" y="5"/>
                  </a:lnTo>
                  <a:lnTo>
                    <a:pt x="289" y="7"/>
                  </a:lnTo>
                  <a:lnTo>
                    <a:pt x="305" y="12"/>
                  </a:lnTo>
                  <a:lnTo>
                    <a:pt x="320" y="17"/>
                  </a:lnTo>
                  <a:lnTo>
                    <a:pt x="334" y="24"/>
                  </a:lnTo>
                  <a:lnTo>
                    <a:pt x="347" y="31"/>
                  </a:lnTo>
                  <a:lnTo>
                    <a:pt x="360" y="40"/>
                  </a:lnTo>
                  <a:lnTo>
                    <a:pt x="370" y="50"/>
                  </a:lnTo>
                  <a:lnTo>
                    <a:pt x="378" y="60"/>
                  </a:lnTo>
                  <a:lnTo>
                    <a:pt x="385" y="71"/>
                  </a:lnTo>
                  <a:lnTo>
                    <a:pt x="391" y="82"/>
                  </a:lnTo>
                  <a:lnTo>
                    <a:pt x="393" y="95"/>
                  </a:lnTo>
                  <a:lnTo>
                    <a:pt x="393" y="95"/>
                  </a:lnTo>
                  <a:lnTo>
                    <a:pt x="395" y="108"/>
                  </a:lnTo>
                  <a:lnTo>
                    <a:pt x="393" y="122"/>
                  </a:lnTo>
                  <a:lnTo>
                    <a:pt x="391" y="134"/>
                  </a:lnTo>
                  <a:lnTo>
                    <a:pt x="386" y="147"/>
                  </a:lnTo>
                  <a:lnTo>
                    <a:pt x="381" y="160"/>
                  </a:lnTo>
                  <a:lnTo>
                    <a:pt x="372" y="171"/>
                  </a:lnTo>
                  <a:lnTo>
                    <a:pt x="362" y="182"/>
                  </a:lnTo>
                  <a:lnTo>
                    <a:pt x="353" y="194"/>
                  </a:lnTo>
                  <a:lnTo>
                    <a:pt x="340" y="205"/>
                  </a:lnTo>
                  <a:lnTo>
                    <a:pt x="326" y="215"/>
                  </a:lnTo>
                  <a:lnTo>
                    <a:pt x="310" y="223"/>
                  </a:lnTo>
                  <a:lnTo>
                    <a:pt x="295" y="232"/>
                  </a:lnTo>
                  <a:lnTo>
                    <a:pt x="278" y="240"/>
                  </a:lnTo>
                  <a:lnTo>
                    <a:pt x="260" y="246"/>
                  </a:lnTo>
                  <a:lnTo>
                    <a:pt x="240" y="251"/>
                  </a:lnTo>
                  <a:lnTo>
                    <a:pt x="220" y="256"/>
                  </a:lnTo>
                  <a:lnTo>
                    <a:pt x="220" y="256"/>
                  </a:lnTo>
                  <a:lnTo>
                    <a:pt x="200" y="258"/>
                  </a:lnTo>
                  <a:lnTo>
                    <a:pt x="181" y="260"/>
                  </a:lnTo>
                  <a:lnTo>
                    <a:pt x="161" y="261"/>
                  </a:lnTo>
                  <a:lnTo>
                    <a:pt x="143" y="260"/>
                  </a:lnTo>
                  <a:lnTo>
                    <a:pt x="124" y="257"/>
                  </a:lnTo>
                  <a:lnTo>
                    <a:pt x="107" y="254"/>
                  </a:lnTo>
                  <a:lnTo>
                    <a:pt x="91" y="250"/>
                  </a:lnTo>
                  <a:lnTo>
                    <a:pt x="75" y="244"/>
                  </a:lnTo>
                  <a:lnTo>
                    <a:pt x="61" y="237"/>
                  </a:lnTo>
                  <a:lnTo>
                    <a:pt x="48" y="230"/>
                  </a:lnTo>
                  <a:lnTo>
                    <a:pt x="37" y="222"/>
                  </a:lnTo>
                  <a:lnTo>
                    <a:pt x="26" y="212"/>
                  </a:lnTo>
                  <a:lnTo>
                    <a:pt x="17" y="202"/>
                  </a:lnTo>
                  <a:lnTo>
                    <a:pt x="10" y="191"/>
                  </a:lnTo>
                  <a:lnTo>
                    <a:pt x="6" y="179"/>
                  </a:lnTo>
                  <a:lnTo>
                    <a:pt x="2" y="167"/>
                  </a:lnTo>
                  <a:lnTo>
                    <a:pt x="2" y="167"/>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7" name="Freeform 12"/>
            <p:cNvSpPr>
              <a:spLocks/>
            </p:cNvSpPr>
            <p:nvPr/>
          </p:nvSpPr>
          <p:spPr bwMode="auto">
            <a:xfrm>
              <a:off x="415" y="315"/>
              <a:ext cx="67" cy="82"/>
            </a:xfrm>
            <a:custGeom>
              <a:avLst/>
              <a:gdLst/>
              <a:ahLst/>
              <a:cxnLst>
                <a:cxn ang="0">
                  <a:pos x="26" y="79"/>
                </a:cxn>
                <a:cxn ang="0">
                  <a:pos x="26" y="79"/>
                </a:cxn>
                <a:cxn ang="0">
                  <a:pos x="43" y="77"/>
                </a:cxn>
                <a:cxn ang="0">
                  <a:pos x="58" y="77"/>
                </a:cxn>
                <a:cxn ang="0">
                  <a:pos x="58" y="77"/>
                </a:cxn>
                <a:cxn ang="0">
                  <a:pos x="64" y="67"/>
                </a:cxn>
                <a:cxn ang="0">
                  <a:pos x="67" y="55"/>
                </a:cxn>
                <a:cxn ang="0">
                  <a:pos x="67" y="55"/>
                </a:cxn>
                <a:cxn ang="0">
                  <a:pos x="67" y="47"/>
                </a:cxn>
                <a:cxn ang="0">
                  <a:pos x="67" y="39"/>
                </a:cxn>
                <a:cxn ang="0">
                  <a:pos x="65" y="30"/>
                </a:cxn>
                <a:cxn ang="0">
                  <a:pos x="61" y="22"/>
                </a:cxn>
                <a:cxn ang="0">
                  <a:pos x="58" y="15"/>
                </a:cxn>
                <a:cxn ang="0">
                  <a:pos x="52" y="9"/>
                </a:cxn>
                <a:cxn ang="0">
                  <a:pos x="47" y="5"/>
                </a:cxn>
                <a:cxn ang="0">
                  <a:pos x="40" y="2"/>
                </a:cxn>
                <a:cxn ang="0">
                  <a:pos x="40" y="2"/>
                </a:cxn>
                <a:cxn ang="0">
                  <a:pos x="34" y="0"/>
                </a:cxn>
                <a:cxn ang="0">
                  <a:pos x="27" y="2"/>
                </a:cxn>
                <a:cxn ang="0">
                  <a:pos x="21" y="5"/>
                </a:cxn>
                <a:cxn ang="0">
                  <a:pos x="14" y="9"/>
                </a:cxn>
                <a:cxn ang="0">
                  <a:pos x="10" y="13"/>
                </a:cxn>
                <a:cxn ang="0">
                  <a:pos x="6" y="20"/>
                </a:cxn>
                <a:cxn ang="0">
                  <a:pos x="3" y="29"/>
                </a:cxn>
                <a:cxn ang="0">
                  <a:pos x="0" y="37"/>
                </a:cxn>
                <a:cxn ang="0">
                  <a:pos x="0" y="37"/>
                </a:cxn>
                <a:cxn ang="0">
                  <a:pos x="0" y="50"/>
                </a:cxn>
                <a:cxn ang="0">
                  <a:pos x="2" y="63"/>
                </a:cxn>
                <a:cxn ang="0">
                  <a:pos x="6" y="72"/>
                </a:cxn>
                <a:cxn ang="0">
                  <a:pos x="13" y="82"/>
                </a:cxn>
                <a:cxn ang="0">
                  <a:pos x="13" y="82"/>
                </a:cxn>
                <a:cxn ang="0">
                  <a:pos x="26" y="79"/>
                </a:cxn>
                <a:cxn ang="0">
                  <a:pos x="26" y="79"/>
                </a:cxn>
              </a:cxnLst>
              <a:rect l="0" t="0" r="r" b="b"/>
              <a:pathLst>
                <a:path w="67" h="82">
                  <a:moveTo>
                    <a:pt x="26" y="79"/>
                  </a:moveTo>
                  <a:lnTo>
                    <a:pt x="26" y="79"/>
                  </a:lnTo>
                  <a:lnTo>
                    <a:pt x="43" y="77"/>
                  </a:lnTo>
                  <a:lnTo>
                    <a:pt x="58" y="77"/>
                  </a:lnTo>
                  <a:lnTo>
                    <a:pt x="58" y="77"/>
                  </a:lnTo>
                  <a:lnTo>
                    <a:pt x="64" y="67"/>
                  </a:lnTo>
                  <a:lnTo>
                    <a:pt x="67" y="55"/>
                  </a:lnTo>
                  <a:lnTo>
                    <a:pt x="67" y="55"/>
                  </a:lnTo>
                  <a:lnTo>
                    <a:pt x="67" y="47"/>
                  </a:lnTo>
                  <a:lnTo>
                    <a:pt x="67" y="39"/>
                  </a:lnTo>
                  <a:lnTo>
                    <a:pt x="65" y="30"/>
                  </a:lnTo>
                  <a:lnTo>
                    <a:pt x="61" y="22"/>
                  </a:lnTo>
                  <a:lnTo>
                    <a:pt x="58" y="15"/>
                  </a:lnTo>
                  <a:lnTo>
                    <a:pt x="52" y="9"/>
                  </a:lnTo>
                  <a:lnTo>
                    <a:pt x="47" y="5"/>
                  </a:lnTo>
                  <a:lnTo>
                    <a:pt x="40" y="2"/>
                  </a:lnTo>
                  <a:lnTo>
                    <a:pt x="40" y="2"/>
                  </a:lnTo>
                  <a:lnTo>
                    <a:pt x="34" y="0"/>
                  </a:lnTo>
                  <a:lnTo>
                    <a:pt x="27" y="2"/>
                  </a:lnTo>
                  <a:lnTo>
                    <a:pt x="21" y="5"/>
                  </a:lnTo>
                  <a:lnTo>
                    <a:pt x="14" y="9"/>
                  </a:lnTo>
                  <a:lnTo>
                    <a:pt x="10" y="13"/>
                  </a:lnTo>
                  <a:lnTo>
                    <a:pt x="6" y="20"/>
                  </a:lnTo>
                  <a:lnTo>
                    <a:pt x="3" y="29"/>
                  </a:lnTo>
                  <a:lnTo>
                    <a:pt x="0" y="37"/>
                  </a:lnTo>
                  <a:lnTo>
                    <a:pt x="0" y="37"/>
                  </a:lnTo>
                  <a:lnTo>
                    <a:pt x="0" y="50"/>
                  </a:lnTo>
                  <a:lnTo>
                    <a:pt x="2" y="63"/>
                  </a:lnTo>
                  <a:lnTo>
                    <a:pt x="6" y="72"/>
                  </a:lnTo>
                  <a:lnTo>
                    <a:pt x="13" y="82"/>
                  </a:lnTo>
                  <a:lnTo>
                    <a:pt x="13" y="82"/>
                  </a:lnTo>
                  <a:lnTo>
                    <a:pt x="26" y="79"/>
                  </a:lnTo>
                  <a:lnTo>
                    <a:pt x="26" y="79"/>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 name="Freeform 13"/>
            <p:cNvSpPr>
              <a:spLocks/>
            </p:cNvSpPr>
            <p:nvPr/>
          </p:nvSpPr>
          <p:spPr bwMode="auto">
            <a:xfrm>
              <a:off x="428" y="313"/>
              <a:ext cx="28" cy="50"/>
            </a:xfrm>
            <a:custGeom>
              <a:avLst/>
              <a:gdLst/>
              <a:ahLst/>
              <a:cxnLst>
                <a:cxn ang="0">
                  <a:pos x="0" y="28"/>
                </a:cxn>
                <a:cxn ang="0">
                  <a:pos x="0" y="28"/>
                </a:cxn>
                <a:cxn ang="0">
                  <a:pos x="0" y="18"/>
                </a:cxn>
                <a:cxn ang="0">
                  <a:pos x="1" y="10"/>
                </a:cxn>
                <a:cxn ang="0">
                  <a:pos x="4" y="2"/>
                </a:cxn>
                <a:cxn ang="0">
                  <a:pos x="7" y="1"/>
                </a:cxn>
                <a:cxn ang="0">
                  <a:pos x="10" y="0"/>
                </a:cxn>
                <a:cxn ang="0">
                  <a:pos x="10" y="0"/>
                </a:cxn>
                <a:cxn ang="0">
                  <a:pos x="13" y="0"/>
                </a:cxn>
                <a:cxn ang="0">
                  <a:pos x="16" y="1"/>
                </a:cxn>
                <a:cxn ang="0">
                  <a:pos x="20" y="5"/>
                </a:cxn>
                <a:cxn ang="0">
                  <a:pos x="24" y="12"/>
                </a:cxn>
                <a:cxn ang="0">
                  <a:pos x="27" y="22"/>
                </a:cxn>
                <a:cxn ang="0">
                  <a:pos x="27" y="22"/>
                </a:cxn>
                <a:cxn ang="0">
                  <a:pos x="28" y="32"/>
                </a:cxn>
                <a:cxn ang="0">
                  <a:pos x="27" y="41"/>
                </a:cxn>
                <a:cxn ang="0">
                  <a:pos x="23" y="46"/>
                </a:cxn>
                <a:cxn ang="0">
                  <a:pos x="21" y="49"/>
                </a:cxn>
                <a:cxn ang="0">
                  <a:pos x="18" y="50"/>
                </a:cxn>
                <a:cxn ang="0">
                  <a:pos x="18" y="50"/>
                </a:cxn>
                <a:cxn ang="0">
                  <a:pos x="16" y="50"/>
                </a:cxn>
                <a:cxn ang="0">
                  <a:pos x="13" y="49"/>
                </a:cxn>
                <a:cxn ang="0">
                  <a:pos x="7" y="45"/>
                </a:cxn>
                <a:cxn ang="0">
                  <a:pos x="3" y="36"/>
                </a:cxn>
                <a:cxn ang="0">
                  <a:pos x="0" y="28"/>
                </a:cxn>
                <a:cxn ang="0">
                  <a:pos x="0" y="28"/>
                </a:cxn>
              </a:cxnLst>
              <a:rect l="0" t="0" r="r" b="b"/>
              <a:pathLst>
                <a:path w="28" h="50">
                  <a:moveTo>
                    <a:pt x="0" y="28"/>
                  </a:moveTo>
                  <a:lnTo>
                    <a:pt x="0" y="28"/>
                  </a:lnTo>
                  <a:lnTo>
                    <a:pt x="0" y="18"/>
                  </a:lnTo>
                  <a:lnTo>
                    <a:pt x="1" y="10"/>
                  </a:lnTo>
                  <a:lnTo>
                    <a:pt x="4" y="2"/>
                  </a:lnTo>
                  <a:lnTo>
                    <a:pt x="7" y="1"/>
                  </a:lnTo>
                  <a:lnTo>
                    <a:pt x="10" y="0"/>
                  </a:lnTo>
                  <a:lnTo>
                    <a:pt x="10" y="0"/>
                  </a:lnTo>
                  <a:lnTo>
                    <a:pt x="13" y="0"/>
                  </a:lnTo>
                  <a:lnTo>
                    <a:pt x="16" y="1"/>
                  </a:lnTo>
                  <a:lnTo>
                    <a:pt x="20" y="5"/>
                  </a:lnTo>
                  <a:lnTo>
                    <a:pt x="24" y="12"/>
                  </a:lnTo>
                  <a:lnTo>
                    <a:pt x="27" y="22"/>
                  </a:lnTo>
                  <a:lnTo>
                    <a:pt x="27" y="22"/>
                  </a:lnTo>
                  <a:lnTo>
                    <a:pt x="28" y="32"/>
                  </a:lnTo>
                  <a:lnTo>
                    <a:pt x="27" y="41"/>
                  </a:lnTo>
                  <a:lnTo>
                    <a:pt x="23" y="46"/>
                  </a:lnTo>
                  <a:lnTo>
                    <a:pt x="21" y="49"/>
                  </a:lnTo>
                  <a:lnTo>
                    <a:pt x="18" y="50"/>
                  </a:lnTo>
                  <a:lnTo>
                    <a:pt x="18" y="50"/>
                  </a:lnTo>
                  <a:lnTo>
                    <a:pt x="16" y="50"/>
                  </a:lnTo>
                  <a:lnTo>
                    <a:pt x="13" y="49"/>
                  </a:lnTo>
                  <a:lnTo>
                    <a:pt x="7" y="45"/>
                  </a:lnTo>
                  <a:lnTo>
                    <a:pt x="3" y="36"/>
                  </a:lnTo>
                  <a:lnTo>
                    <a:pt x="0" y="28"/>
                  </a:lnTo>
                  <a:lnTo>
                    <a:pt x="0" y="28"/>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9" name="Freeform 14"/>
            <p:cNvSpPr>
              <a:spLocks/>
            </p:cNvSpPr>
            <p:nvPr/>
          </p:nvSpPr>
          <p:spPr bwMode="auto">
            <a:xfrm>
              <a:off x="556" y="310"/>
              <a:ext cx="52" cy="63"/>
            </a:xfrm>
            <a:custGeom>
              <a:avLst/>
              <a:gdLst/>
              <a:ahLst/>
              <a:cxnLst>
                <a:cxn ang="0">
                  <a:pos x="21" y="60"/>
                </a:cxn>
                <a:cxn ang="0">
                  <a:pos x="21" y="60"/>
                </a:cxn>
                <a:cxn ang="0">
                  <a:pos x="34" y="59"/>
                </a:cxn>
                <a:cxn ang="0">
                  <a:pos x="47" y="59"/>
                </a:cxn>
                <a:cxn ang="0">
                  <a:pos x="47" y="59"/>
                </a:cxn>
                <a:cxn ang="0">
                  <a:pos x="50" y="52"/>
                </a:cxn>
                <a:cxn ang="0">
                  <a:pos x="52" y="42"/>
                </a:cxn>
                <a:cxn ang="0">
                  <a:pos x="52" y="42"/>
                </a:cxn>
                <a:cxn ang="0">
                  <a:pos x="52" y="35"/>
                </a:cxn>
                <a:cxn ang="0">
                  <a:pos x="52" y="28"/>
                </a:cxn>
                <a:cxn ang="0">
                  <a:pos x="51" y="22"/>
                </a:cxn>
                <a:cxn ang="0">
                  <a:pos x="50" y="17"/>
                </a:cxn>
                <a:cxn ang="0">
                  <a:pos x="45" y="11"/>
                </a:cxn>
                <a:cxn ang="0">
                  <a:pos x="43" y="7"/>
                </a:cxn>
                <a:cxn ang="0">
                  <a:pos x="37" y="3"/>
                </a:cxn>
                <a:cxn ang="0">
                  <a:pos x="33" y="1"/>
                </a:cxn>
                <a:cxn ang="0">
                  <a:pos x="33" y="1"/>
                </a:cxn>
                <a:cxn ang="0">
                  <a:pos x="27" y="0"/>
                </a:cxn>
                <a:cxn ang="0">
                  <a:pos x="21" y="1"/>
                </a:cxn>
                <a:cxn ang="0">
                  <a:pos x="17" y="3"/>
                </a:cxn>
                <a:cxn ang="0">
                  <a:pos x="13" y="5"/>
                </a:cxn>
                <a:cxn ang="0">
                  <a:pos x="9" y="10"/>
                </a:cxn>
                <a:cxn ang="0">
                  <a:pos x="6" y="15"/>
                </a:cxn>
                <a:cxn ang="0">
                  <a:pos x="3" y="21"/>
                </a:cxn>
                <a:cxn ang="0">
                  <a:pos x="2" y="28"/>
                </a:cxn>
                <a:cxn ang="0">
                  <a:pos x="2" y="28"/>
                </a:cxn>
                <a:cxn ang="0">
                  <a:pos x="0" y="38"/>
                </a:cxn>
                <a:cxn ang="0">
                  <a:pos x="2" y="48"/>
                </a:cxn>
                <a:cxn ang="0">
                  <a:pos x="6" y="56"/>
                </a:cxn>
                <a:cxn ang="0">
                  <a:pos x="10" y="63"/>
                </a:cxn>
                <a:cxn ang="0">
                  <a:pos x="10" y="63"/>
                </a:cxn>
                <a:cxn ang="0">
                  <a:pos x="21" y="60"/>
                </a:cxn>
                <a:cxn ang="0">
                  <a:pos x="21" y="60"/>
                </a:cxn>
              </a:cxnLst>
              <a:rect l="0" t="0" r="r" b="b"/>
              <a:pathLst>
                <a:path w="52" h="63">
                  <a:moveTo>
                    <a:pt x="21" y="60"/>
                  </a:moveTo>
                  <a:lnTo>
                    <a:pt x="21" y="60"/>
                  </a:lnTo>
                  <a:lnTo>
                    <a:pt x="34" y="59"/>
                  </a:lnTo>
                  <a:lnTo>
                    <a:pt x="47" y="59"/>
                  </a:lnTo>
                  <a:lnTo>
                    <a:pt x="47" y="59"/>
                  </a:lnTo>
                  <a:lnTo>
                    <a:pt x="50" y="52"/>
                  </a:lnTo>
                  <a:lnTo>
                    <a:pt x="52" y="42"/>
                  </a:lnTo>
                  <a:lnTo>
                    <a:pt x="52" y="42"/>
                  </a:lnTo>
                  <a:lnTo>
                    <a:pt x="52" y="35"/>
                  </a:lnTo>
                  <a:lnTo>
                    <a:pt x="52" y="28"/>
                  </a:lnTo>
                  <a:lnTo>
                    <a:pt x="51" y="22"/>
                  </a:lnTo>
                  <a:lnTo>
                    <a:pt x="50" y="17"/>
                  </a:lnTo>
                  <a:lnTo>
                    <a:pt x="45" y="11"/>
                  </a:lnTo>
                  <a:lnTo>
                    <a:pt x="43" y="7"/>
                  </a:lnTo>
                  <a:lnTo>
                    <a:pt x="37" y="3"/>
                  </a:lnTo>
                  <a:lnTo>
                    <a:pt x="33" y="1"/>
                  </a:lnTo>
                  <a:lnTo>
                    <a:pt x="33" y="1"/>
                  </a:lnTo>
                  <a:lnTo>
                    <a:pt x="27" y="0"/>
                  </a:lnTo>
                  <a:lnTo>
                    <a:pt x="21" y="1"/>
                  </a:lnTo>
                  <a:lnTo>
                    <a:pt x="17" y="3"/>
                  </a:lnTo>
                  <a:lnTo>
                    <a:pt x="13" y="5"/>
                  </a:lnTo>
                  <a:lnTo>
                    <a:pt x="9" y="10"/>
                  </a:lnTo>
                  <a:lnTo>
                    <a:pt x="6" y="15"/>
                  </a:lnTo>
                  <a:lnTo>
                    <a:pt x="3" y="21"/>
                  </a:lnTo>
                  <a:lnTo>
                    <a:pt x="2" y="28"/>
                  </a:lnTo>
                  <a:lnTo>
                    <a:pt x="2" y="28"/>
                  </a:lnTo>
                  <a:lnTo>
                    <a:pt x="0" y="38"/>
                  </a:lnTo>
                  <a:lnTo>
                    <a:pt x="2" y="48"/>
                  </a:lnTo>
                  <a:lnTo>
                    <a:pt x="6" y="56"/>
                  </a:lnTo>
                  <a:lnTo>
                    <a:pt x="10" y="63"/>
                  </a:lnTo>
                  <a:lnTo>
                    <a:pt x="10" y="63"/>
                  </a:lnTo>
                  <a:lnTo>
                    <a:pt x="21" y="60"/>
                  </a:lnTo>
                  <a:lnTo>
                    <a:pt x="21" y="6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15"/>
            <p:cNvSpPr>
              <a:spLocks/>
            </p:cNvSpPr>
            <p:nvPr/>
          </p:nvSpPr>
          <p:spPr bwMode="auto">
            <a:xfrm>
              <a:off x="566" y="307"/>
              <a:ext cx="23" cy="39"/>
            </a:xfrm>
            <a:custGeom>
              <a:avLst/>
              <a:gdLst/>
              <a:ahLst/>
              <a:cxnLst>
                <a:cxn ang="0">
                  <a:pos x="2" y="23"/>
                </a:cxn>
                <a:cxn ang="0">
                  <a:pos x="2" y="23"/>
                </a:cxn>
                <a:cxn ang="0">
                  <a:pos x="0" y="14"/>
                </a:cxn>
                <a:cxn ang="0">
                  <a:pos x="2" y="7"/>
                </a:cxn>
                <a:cxn ang="0">
                  <a:pos x="4" y="3"/>
                </a:cxn>
                <a:cxn ang="0">
                  <a:pos x="9" y="0"/>
                </a:cxn>
                <a:cxn ang="0">
                  <a:pos x="9" y="0"/>
                </a:cxn>
                <a:cxn ang="0">
                  <a:pos x="13" y="1"/>
                </a:cxn>
                <a:cxn ang="0">
                  <a:pos x="17" y="4"/>
                </a:cxn>
                <a:cxn ang="0">
                  <a:pos x="20" y="11"/>
                </a:cxn>
                <a:cxn ang="0">
                  <a:pos x="23" y="18"/>
                </a:cxn>
                <a:cxn ang="0">
                  <a:pos x="23" y="18"/>
                </a:cxn>
                <a:cxn ang="0">
                  <a:pos x="23" y="25"/>
                </a:cxn>
                <a:cxn ang="0">
                  <a:pos x="21" y="32"/>
                </a:cxn>
                <a:cxn ang="0">
                  <a:pos x="18" y="37"/>
                </a:cxn>
                <a:cxn ang="0">
                  <a:pos x="16" y="39"/>
                </a:cxn>
                <a:cxn ang="0">
                  <a:pos x="16" y="39"/>
                </a:cxn>
                <a:cxn ang="0">
                  <a:pos x="10" y="38"/>
                </a:cxn>
                <a:cxn ang="0">
                  <a:pos x="7" y="35"/>
                </a:cxn>
                <a:cxn ang="0">
                  <a:pos x="3" y="30"/>
                </a:cxn>
                <a:cxn ang="0">
                  <a:pos x="2" y="23"/>
                </a:cxn>
                <a:cxn ang="0">
                  <a:pos x="2" y="23"/>
                </a:cxn>
              </a:cxnLst>
              <a:rect l="0" t="0" r="r" b="b"/>
              <a:pathLst>
                <a:path w="23" h="39">
                  <a:moveTo>
                    <a:pt x="2" y="23"/>
                  </a:moveTo>
                  <a:lnTo>
                    <a:pt x="2" y="23"/>
                  </a:lnTo>
                  <a:lnTo>
                    <a:pt x="0" y="14"/>
                  </a:lnTo>
                  <a:lnTo>
                    <a:pt x="2" y="7"/>
                  </a:lnTo>
                  <a:lnTo>
                    <a:pt x="4" y="3"/>
                  </a:lnTo>
                  <a:lnTo>
                    <a:pt x="9" y="0"/>
                  </a:lnTo>
                  <a:lnTo>
                    <a:pt x="9" y="0"/>
                  </a:lnTo>
                  <a:lnTo>
                    <a:pt x="13" y="1"/>
                  </a:lnTo>
                  <a:lnTo>
                    <a:pt x="17" y="4"/>
                  </a:lnTo>
                  <a:lnTo>
                    <a:pt x="20" y="11"/>
                  </a:lnTo>
                  <a:lnTo>
                    <a:pt x="23" y="18"/>
                  </a:lnTo>
                  <a:lnTo>
                    <a:pt x="23" y="18"/>
                  </a:lnTo>
                  <a:lnTo>
                    <a:pt x="23" y="25"/>
                  </a:lnTo>
                  <a:lnTo>
                    <a:pt x="21" y="32"/>
                  </a:lnTo>
                  <a:lnTo>
                    <a:pt x="18" y="37"/>
                  </a:lnTo>
                  <a:lnTo>
                    <a:pt x="16" y="39"/>
                  </a:lnTo>
                  <a:lnTo>
                    <a:pt x="16" y="39"/>
                  </a:lnTo>
                  <a:lnTo>
                    <a:pt x="10" y="38"/>
                  </a:lnTo>
                  <a:lnTo>
                    <a:pt x="7" y="35"/>
                  </a:lnTo>
                  <a:lnTo>
                    <a:pt x="3" y="30"/>
                  </a:lnTo>
                  <a:lnTo>
                    <a:pt x="2" y="23"/>
                  </a:lnTo>
                  <a:lnTo>
                    <a:pt x="2" y="23"/>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16"/>
            <p:cNvSpPr>
              <a:spLocks/>
            </p:cNvSpPr>
            <p:nvPr/>
          </p:nvSpPr>
          <p:spPr bwMode="auto">
            <a:xfrm>
              <a:off x="315" y="480"/>
              <a:ext cx="431" cy="268"/>
            </a:xfrm>
            <a:custGeom>
              <a:avLst/>
              <a:gdLst/>
              <a:ahLst/>
              <a:cxnLst>
                <a:cxn ang="0">
                  <a:pos x="9" y="29"/>
                </a:cxn>
                <a:cxn ang="0">
                  <a:pos x="5" y="54"/>
                </a:cxn>
                <a:cxn ang="0">
                  <a:pos x="0" y="92"/>
                </a:cxn>
                <a:cxn ang="0">
                  <a:pos x="3" y="137"/>
                </a:cxn>
                <a:cxn ang="0">
                  <a:pos x="13" y="172"/>
                </a:cxn>
                <a:cxn ang="0">
                  <a:pos x="23" y="194"/>
                </a:cxn>
                <a:cxn ang="0">
                  <a:pos x="38" y="213"/>
                </a:cxn>
                <a:cxn ang="0">
                  <a:pos x="58" y="229"/>
                </a:cxn>
                <a:cxn ang="0">
                  <a:pos x="82" y="240"/>
                </a:cxn>
                <a:cxn ang="0">
                  <a:pos x="114" y="246"/>
                </a:cxn>
                <a:cxn ang="0">
                  <a:pos x="152" y="246"/>
                </a:cxn>
                <a:cxn ang="0">
                  <a:pos x="198" y="239"/>
                </a:cxn>
                <a:cxn ang="0">
                  <a:pos x="229" y="229"/>
                </a:cxn>
                <a:cxn ang="0">
                  <a:pos x="315" y="172"/>
                </a:cxn>
                <a:cxn ang="0">
                  <a:pos x="340" y="209"/>
                </a:cxn>
                <a:cxn ang="0">
                  <a:pos x="357" y="240"/>
                </a:cxn>
                <a:cxn ang="0">
                  <a:pos x="364" y="261"/>
                </a:cxn>
                <a:cxn ang="0">
                  <a:pos x="364" y="268"/>
                </a:cxn>
                <a:cxn ang="0">
                  <a:pos x="378" y="268"/>
                </a:cxn>
                <a:cxn ang="0">
                  <a:pos x="398" y="263"/>
                </a:cxn>
                <a:cxn ang="0">
                  <a:pos x="420" y="249"/>
                </a:cxn>
                <a:cxn ang="0">
                  <a:pos x="431" y="236"/>
                </a:cxn>
                <a:cxn ang="0">
                  <a:pos x="415" y="230"/>
                </a:cxn>
                <a:cxn ang="0">
                  <a:pos x="398" y="227"/>
                </a:cxn>
                <a:cxn ang="0">
                  <a:pos x="378" y="229"/>
                </a:cxn>
                <a:cxn ang="0">
                  <a:pos x="374" y="210"/>
                </a:cxn>
                <a:cxn ang="0">
                  <a:pos x="357" y="171"/>
                </a:cxn>
                <a:cxn ang="0">
                  <a:pos x="344" y="151"/>
                </a:cxn>
                <a:cxn ang="0">
                  <a:pos x="327" y="134"/>
                </a:cxn>
                <a:cxn ang="0">
                  <a:pos x="307" y="124"/>
                </a:cxn>
                <a:cxn ang="0">
                  <a:pos x="284" y="123"/>
                </a:cxn>
                <a:cxn ang="0">
                  <a:pos x="269" y="0"/>
                </a:cxn>
                <a:cxn ang="0">
                  <a:pos x="264" y="5"/>
                </a:cxn>
                <a:cxn ang="0">
                  <a:pos x="230" y="24"/>
                </a:cxn>
                <a:cxn ang="0">
                  <a:pos x="200" y="37"/>
                </a:cxn>
                <a:cxn ang="0">
                  <a:pos x="164" y="46"/>
                </a:cxn>
                <a:cxn ang="0">
                  <a:pos x="119" y="50"/>
                </a:cxn>
                <a:cxn ang="0">
                  <a:pos x="67" y="44"/>
                </a:cxn>
                <a:cxn ang="0">
                  <a:pos x="9" y="29"/>
                </a:cxn>
              </a:cxnLst>
              <a:rect l="0" t="0" r="r" b="b"/>
              <a:pathLst>
                <a:path w="431" h="268">
                  <a:moveTo>
                    <a:pt x="9" y="29"/>
                  </a:moveTo>
                  <a:lnTo>
                    <a:pt x="9" y="29"/>
                  </a:lnTo>
                  <a:lnTo>
                    <a:pt x="6" y="40"/>
                  </a:lnTo>
                  <a:lnTo>
                    <a:pt x="5" y="54"/>
                  </a:lnTo>
                  <a:lnTo>
                    <a:pt x="2" y="72"/>
                  </a:lnTo>
                  <a:lnTo>
                    <a:pt x="0" y="92"/>
                  </a:lnTo>
                  <a:lnTo>
                    <a:pt x="2" y="115"/>
                  </a:lnTo>
                  <a:lnTo>
                    <a:pt x="3" y="137"/>
                  </a:lnTo>
                  <a:lnTo>
                    <a:pt x="9" y="161"/>
                  </a:lnTo>
                  <a:lnTo>
                    <a:pt x="13" y="172"/>
                  </a:lnTo>
                  <a:lnTo>
                    <a:pt x="17" y="184"/>
                  </a:lnTo>
                  <a:lnTo>
                    <a:pt x="23" y="194"/>
                  </a:lnTo>
                  <a:lnTo>
                    <a:pt x="30" y="203"/>
                  </a:lnTo>
                  <a:lnTo>
                    <a:pt x="38" y="213"/>
                  </a:lnTo>
                  <a:lnTo>
                    <a:pt x="47" y="222"/>
                  </a:lnTo>
                  <a:lnTo>
                    <a:pt x="58" y="229"/>
                  </a:lnTo>
                  <a:lnTo>
                    <a:pt x="69" y="234"/>
                  </a:lnTo>
                  <a:lnTo>
                    <a:pt x="82" y="240"/>
                  </a:lnTo>
                  <a:lnTo>
                    <a:pt x="98" y="244"/>
                  </a:lnTo>
                  <a:lnTo>
                    <a:pt x="114" y="246"/>
                  </a:lnTo>
                  <a:lnTo>
                    <a:pt x="133" y="247"/>
                  </a:lnTo>
                  <a:lnTo>
                    <a:pt x="152" y="246"/>
                  </a:lnTo>
                  <a:lnTo>
                    <a:pt x="174" y="244"/>
                  </a:lnTo>
                  <a:lnTo>
                    <a:pt x="198" y="239"/>
                  </a:lnTo>
                  <a:lnTo>
                    <a:pt x="223" y="233"/>
                  </a:lnTo>
                  <a:lnTo>
                    <a:pt x="229" y="229"/>
                  </a:lnTo>
                  <a:lnTo>
                    <a:pt x="315" y="172"/>
                  </a:lnTo>
                  <a:lnTo>
                    <a:pt x="315" y="172"/>
                  </a:lnTo>
                  <a:lnTo>
                    <a:pt x="323" y="184"/>
                  </a:lnTo>
                  <a:lnTo>
                    <a:pt x="340" y="209"/>
                  </a:lnTo>
                  <a:lnTo>
                    <a:pt x="348" y="225"/>
                  </a:lnTo>
                  <a:lnTo>
                    <a:pt x="357" y="240"/>
                  </a:lnTo>
                  <a:lnTo>
                    <a:pt x="362" y="254"/>
                  </a:lnTo>
                  <a:lnTo>
                    <a:pt x="364" y="261"/>
                  </a:lnTo>
                  <a:lnTo>
                    <a:pt x="364" y="268"/>
                  </a:lnTo>
                  <a:lnTo>
                    <a:pt x="364" y="268"/>
                  </a:lnTo>
                  <a:lnTo>
                    <a:pt x="371" y="268"/>
                  </a:lnTo>
                  <a:lnTo>
                    <a:pt x="378" y="268"/>
                  </a:lnTo>
                  <a:lnTo>
                    <a:pt x="386" y="267"/>
                  </a:lnTo>
                  <a:lnTo>
                    <a:pt x="398" y="263"/>
                  </a:lnTo>
                  <a:lnTo>
                    <a:pt x="409" y="257"/>
                  </a:lnTo>
                  <a:lnTo>
                    <a:pt x="420" y="249"/>
                  </a:lnTo>
                  <a:lnTo>
                    <a:pt x="431" y="236"/>
                  </a:lnTo>
                  <a:lnTo>
                    <a:pt x="431" y="236"/>
                  </a:lnTo>
                  <a:lnTo>
                    <a:pt x="426" y="234"/>
                  </a:lnTo>
                  <a:lnTo>
                    <a:pt x="415" y="230"/>
                  </a:lnTo>
                  <a:lnTo>
                    <a:pt x="408" y="229"/>
                  </a:lnTo>
                  <a:lnTo>
                    <a:pt x="398" y="227"/>
                  </a:lnTo>
                  <a:lnTo>
                    <a:pt x="388" y="227"/>
                  </a:lnTo>
                  <a:lnTo>
                    <a:pt x="378" y="229"/>
                  </a:lnTo>
                  <a:lnTo>
                    <a:pt x="378" y="229"/>
                  </a:lnTo>
                  <a:lnTo>
                    <a:pt x="374" y="210"/>
                  </a:lnTo>
                  <a:lnTo>
                    <a:pt x="367" y="192"/>
                  </a:lnTo>
                  <a:lnTo>
                    <a:pt x="357" y="171"/>
                  </a:lnTo>
                  <a:lnTo>
                    <a:pt x="351" y="161"/>
                  </a:lnTo>
                  <a:lnTo>
                    <a:pt x="344" y="151"/>
                  </a:lnTo>
                  <a:lnTo>
                    <a:pt x="336" y="141"/>
                  </a:lnTo>
                  <a:lnTo>
                    <a:pt x="327" y="134"/>
                  </a:lnTo>
                  <a:lnTo>
                    <a:pt x="317" y="129"/>
                  </a:lnTo>
                  <a:lnTo>
                    <a:pt x="307" y="124"/>
                  </a:lnTo>
                  <a:lnTo>
                    <a:pt x="296" y="123"/>
                  </a:lnTo>
                  <a:lnTo>
                    <a:pt x="284" y="123"/>
                  </a:lnTo>
                  <a:lnTo>
                    <a:pt x="234" y="163"/>
                  </a:lnTo>
                  <a:lnTo>
                    <a:pt x="269" y="0"/>
                  </a:lnTo>
                  <a:lnTo>
                    <a:pt x="269" y="0"/>
                  </a:lnTo>
                  <a:lnTo>
                    <a:pt x="264" y="5"/>
                  </a:lnTo>
                  <a:lnTo>
                    <a:pt x="251" y="13"/>
                  </a:lnTo>
                  <a:lnTo>
                    <a:pt x="230" y="24"/>
                  </a:lnTo>
                  <a:lnTo>
                    <a:pt x="216" y="31"/>
                  </a:lnTo>
                  <a:lnTo>
                    <a:pt x="200" y="37"/>
                  </a:lnTo>
                  <a:lnTo>
                    <a:pt x="183" y="41"/>
                  </a:lnTo>
                  <a:lnTo>
                    <a:pt x="164" y="46"/>
                  </a:lnTo>
                  <a:lnTo>
                    <a:pt x="143" y="48"/>
                  </a:lnTo>
                  <a:lnTo>
                    <a:pt x="119" y="50"/>
                  </a:lnTo>
                  <a:lnTo>
                    <a:pt x="93" y="48"/>
                  </a:lnTo>
                  <a:lnTo>
                    <a:pt x="67" y="44"/>
                  </a:lnTo>
                  <a:lnTo>
                    <a:pt x="38" y="38"/>
                  </a:lnTo>
                  <a:lnTo>
                    <a:pt x="9" y="29"/>
                  </a:lnTo>
                  <a:lnTo>
                    <a:pt x="9" y="29"/>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17"/>
            <p:cNvSpPr>
              <a:spLocks/>
            </p:cNvSpPr>
            <p:nvPr/>
          </p:nvSpPr>
          <p:spPr bwMode="auto">
            <a:xfrm>
              <a:off x="556" y="672"/>
              <a:ext cx="147" cy="157"/>
            </a:xfrm>
            <a:custGeom>
              <a:avLst/>
              <a:gdLst/>
              <a:ahLst/>
              <a:cxnLst>
                <a:cxn ang="0">
                  <a:pos x="0" y="21"/>
                </a:cxn>
                <a:cxn ang="0">
                  <a:pos x="0" y="21"/>
                </a:cxn>
                <a:cxn ang="0">
                  <a:pos x="10" y="27"/>
                </a:cxn>
                <a:cxn ang="0">
                  <a:pos x="20" y="34"/>
                </a:cxn>
                <a:cxn ang="0">
                  <a:pos x="31" y="44"/>
                </a:cxn>
                <a:cxn ang="0">
                  <a:pos x="37" y="51"/>
                </a:cxn>
                <a:cxn ang="0">
                  <a:pos x="43" y="59"/>
                </a:cxn>
                <a:cxn ang="0">
                  <a:pos x="47" y="69"/>
                </a:cxn>
                <a:cxn ang="0">
                  <a:pos x="52" y="81"/>
                </a:cxn>
                <a:cxn ang="0">
                  <a:pos x="55" y="93"/>
                </a:cxn>
                <a:cxn ang="0">
                  <a:pos x="58" y="107"/>
                </a:cxn>
                <a:cxn ang="0">
                  <a:pos x="59" y="123"/>
                </a:cxn>
                <a:cxn ang="0">
                  <a:pos x="59" y="140"/>
                </a:cxn>
                <a:cxn ang="0">
                  <a:pos x="59" y="140"/>
                </a:cxn>
                <a:cxn ang="0">
                  <a:pos x="62" y="143"/>
                </a:cxn>
                <a:cxn ang="0">
                  <a:pos x="72" y="148"/>
                </a:cxn>
                <a:cxn ang="0">
                  <a:pos x="81" y="151"/>
                </a:cxn>
                <a:cxn ang="0">
                  <a:pos x="89" y="152"/>
                </a:cxn>
                <a:cxn ang="0">
                  <a:pos x="100" y="155"/>
                </a:cxn>
                <a:cxn ang="0">
                  <a:pos x="113" y="155"/>
                </a:cxn>
                <a:cxn ang="0">
                  <a:pos x="113" y="155"/>
                </a:cxn>
                <a:cxn ang="0">
                  <a:pos x="124" y="157"/>
                </a:cxn>
                <a:cxn ang="0">
                  <a:pos x="134" y="157"/>
                </a:cxn>
                <a:cxn ang="0">
                  <a:pos x="143" y="155"/>
                </a:cxn>
                <a:cxn ang="0">
                  <a:pos x="145" y="154"/>
                </a:cxn>
                <a:cxn ang="0">
                  <a:pos x="147" y="152"/>
                </a:cxn>
                <a:cxn ang="0">
                  <a:pos x="147" y="150"/>
                </a:cxn>
                <a:cxn ang="0">
                  <a:pos x="144" y="147"/>
                </a:cxn>
                <a:cxn ang="0">
                  <a:pos x="138" y="143"/>
                </a:cxn>
                <a:cxn ang="0">
                  <a:pos x="130" y="137"/>
                </a:cxn>
                <a:cxn ang="0">
                  <a:pos x="102" y="124"/>
                </a:cxn>
                <a:cxn ang="0">
                  <a:pos x="102" y="124"/>
                </a:cxn>
                <a:cxn ang="0">
                  <a:pos x="93" y="105"/>
                </a:cxn>
                <a:cxn ang="0">
                  <a:pos x="85" y="85"/>
                </a:cxn>
                <a:cxn ang="0">
                  <a:pos x="74" y="62"/>
                </a:cxn>
                <a:cxn ang="0">
                  <a:pos x="61" y="40"/>
                </a:cxn>
                <a:cxn ang="0">
                  <a:pos x="48" y="20"/>
                </a:cxn>
                <a:cxn ang="0">
                  <a:pos x="43" y="11"/>
                </a:cxn>
                <a:cxn ang="0">
                  <a:pos x="35" y="6"/>
                </a:cxn>
                <a:cxn ang="0">
                  <a:pos x="30" y="2"/>
                </a:cxn>
                <a:cxn ang="0">
                  <a:pos x="24" y="0"/>
                </a:cxn>
                <a:cxn ang="0">
                  <a:pos x="0" y="21"/>
                </a:cxn>
              </a:cxnLst>
              <a:rect l="0" t="0" r="r" b="b"/>
              <a:pathLst>
                <a:path w="147" h="157">
                  <a:moveTo>
                    <a:pt x="0" y="21"/>
                  </a:moveTo>
                  <a:lnTo>
                    <a:pt x="0" y="21"/>
                  </a:lnTo>
                  <a:lnTo>
                    <a:pt x="10" y="27"/>
                  </a:lnTo>
                  <a:lnTo>
                    <a:pt x="20" y="34"/>
                  </a:lnTo>
                  <a:lnTo>
                    <a:pt x="31" y="44"/>
                  </a:lnTo>
                  <a:lnTo>
                    <a:pt x="37" y="51"/>
                  </a:lnTo>
                  <a:lnTo>
                    <a:pt x="43" y="59"/>
                  </a:lnTo>
                  <a:lnTo>
                    <a:pt x="47" y="69"/>
                  </a:lnTo>
                  <a:lnTo>
                    <a:pt x="52" y="81"/>
                  </a:lnTo>
                  <a:lnTo>
                    <a:pt x="55" y="93"/>
                  </a:lnTo>
                  <a:lnTo>
                    <a:pt x="58" y="107"/>
                  </a:lnTo>
                  <a:lnTo>
                    <a:pt x="59" y="123"/>
                  </a:lnTo>
                  <a:lnTo>
                    <a:pt x="59" y="140"/>
                  </a:lnTo>
                  <a:lnTo>
                    <a:pt x="59" y="140"/>
                  </a:lnTo>
                  <a:lnTo>
                    <a:pt x="62" y="143"/>
                  </a:lnTo>
                  <a:lnTo>
                    <a:pt x="72" y="148"/>
                  </a:lnTo>
                  <a:lnTo>
                    <a:pt x="81" y="151"/>
                  </a:lnTo>
                  <a:lnTo>
                    <a:pt x="89" y="152"/>
                  </a:lnTo>
                  <a:lnTo>
                    <a:pt x="100" y="155"/>
                  </a:lnTo>
                  <a:lnTo>
                    <a:pt x="113" y="155"/>
                  </a:lnTo>
                  <a:lnTo>
                    <a:pt x="113" y="155"/>
                  </a:lnTo>
                  <a:lnTo>
                    <a:pt x="124" y="157"/>
                  </a:lnTo>
                  <a:lnTo>
                    <a:pt x="134" y="157"/>
                  </a:lnTo>
                  <a:lnTo>
                    <a:pt x="143" y="155"/>
                  </a:lnTo>
                  <a:lnTo>
                    <a:pt x="145" y="154"/>
                  </a:lnTo>
                  <a:lnTo>
                    <a:pt x="147" y="152"/>
                  </a:lnTo>
                  <a:lnTo>
                    <a:pt x="147" y="150"/>
                  </a:lnTo>
                  <a:lnTo>
                    <a:pt x="144" y="147"/>
                  </a:lnTo>
                  <a:lnTo>
                    <a:pt x="138" y="143"/>
                  </a:lnTo>
                  <a:lnTo>
                    <a:pt x="130" y="137"/>
                  </a:lnTo>
                  <a:lnTo>
                    <a:pt x="102" y="124"/>
                  </a:lnTo>
                  <a:lnTo>
                    <a:pt x="102" y="124"/>
                  </a:lnTo>
                  <a:lnTo>
                    <a:pt x="93" y="105"/>
                  </a:lnTo>
                  <a:lnTo>
                    <a:pt x="85" y="85"/>
                  </a:lnTo>
                  <a:lnTo>
                    <a:pt x="74" y="62"/>
                  </a:lnTo>
                  <a:lnTo>
                    <a:pt x="61" y="40"/>
                  </a:lnTo>
                  <a:lnTo>
                    <a:pt x="48" y="20"/>
                  </a:lnTo>
                  <a:lnTo>
                    <a:pt x="43" y="11"/>
                  </a:lnTo>
                  <a:lnTo>
                    <a:pt x="35" y="6"/>
                  </a:lnTo>
                  <a:lnTo>
                    <a:pt x="30" y="2"/>
                  </a:lnTo>
                  <a:lnTo>
                    <a:pt x="24" y="0"/>
                  </a:lnTo>
                  <a:lnTo>
                    <a:pt x="0" y="21"/>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18"/>
            <p:cNvSpPr>
              <a:spLocks/>
            </p:cNvSpPr>
            <p:nvPr/>
          </p:nvSpPr>
          <p:spPr bwMode="auto">
            <a:xfrm>
              <a:off x="489" y="471"/>
              <a:ext cx="155" cy="143"/>
            </a:xfrm>
            <a:custGeom>
              <a:avLst/>
              <a:gdLst/>
              <a:ahLst/>
              <a:cxnLst>
                <a:cxn ang="0">
                  <a:pos x="26" y="101"/>
                </a:cxn>
                <a:cxn ang="0">
                  <a:pos x="26" y="101"/>
                </a:cxn>
                <a:cxn ang="0">
                  <a:pos x="32" y="102"/>
                </a:cxn>
                <a:cxn ang="0">
                  <a:pos x="46" y="107"/>
                </a:cxn>
                <a:cxn ang="0">
                  <a:pos x="66" y="111"/>
                </a:cxn>
                <a:cxn ang="0">
                  <a:pos x="77" y="112"/>
                </a:cxn>
                <a:cxn ang="0">
                  <a:pos x="87" y="114"/>
                </a:cxn>
                <a:cxn ang="0">
                  <a:pos x="97" y="112"/>
                </a:cxn>
                <a:cxn ang="0">
                  <a:pos x="107" y="110"/>
                </a:cxn>
                <a:cxn ang="0">
                  <a:pos x="115" y="105"/>
                </a:cxn>
                <a:cxn ang="0">
                  <a:pos x="121" y="98"/>
                </a:cxn>
                <a:cxn ang="0">
                  <a:pos x="125" y="88"/>
                </a:cxn>
                <a:cxn ang="0">
                  <a:pos x="126" y="76"/>
                </a:cxn>
                <a:cxn ang="0">
                  <a:pos x="125" y="60"/>
                </a:cxn>
                <a:cxn ang="0">
                  <a:pos x="119" y="40"/>
                </a:cxn>
                <a:cxn ang="0">
                  <a:pos x="119" y="40"/>
                </a:cxn>
                <a:cxn ang="0">
                  <a:pos x="114" y="40"/>
                </a:cxn>
                <a:cxn ang="0">
                  <a:pos x="108" y="40"/>
                </a:cxn>
                <a:cxn ang="0">
                  <a:pos x="104" y="38"/>
                </a:cxn>
                <a:cxn ang="0">
                  <a:pos x="102" y="36"/>
                </a:cxn>
                <a:cxn ang="0">
                  <a:pos x="101" y="33"/>
                </a:cxn>
                <a:cxn ang="0">
                  <a:pos x="101" y="31"/>
                </a:cxn>
                <a:cxn ang="0">
                  <a:pos x="102" y="26"/>
                </a:cxn>
                <a:cxn ang="0">
                  <a:pos x="108" y="16"/>
                </a:cxn>
                <a:cxn ang="0">
                  <a:pos x="121" y="2"/>
                </a:cxn>
                <a:cxn ang="0">
                  <a:pos x="121" y="2"/>
                </a:cxn>
                <a:cxn ang="0">
                  <a:pos x="129" y="1"/>
                </a:cxn>
                <a:cxn ang="0">
                  <a:pos x="136" y="0"/>
                </a:cxn>
                <a:cxn ang="0">
                  <a:pos x="145" y="0"/>
                </a:cxn>
                <a:cxn ang="0">
                  <a:pos x="149" y="0"/>
                </a:cxn>
                <a:cxn ang="0">
                  <a:pos x="152" y="1"/>
                </a:cxn>
                <a:cxn ang="0">
                  <a:pos x="153" y="4"/>
                </a:cxn>
                <a:cxn ang="0">
                  <a:pos x="155" y="7"/>
                </a:cxn>
                <a:cxn ang="0">
                  <a:pos x="155" y="11"/>
                </a:cxn>
                <a:cxn ang="0">
                  <a:pos x="153" y="16"/>
                </a:cxn>
                <a:cxn ang="0">
                  <a:pos x="150" y="24"/>
                </a:cxn>
                <a:cxn ang="0">
                  <a:pos x="146" y="32"/>
                </a:cxn>
                <a:cxn ang="0">
                  <a:pos x="146" y="32"/>
                </a:cxn>
                <a:cxn ang="0">
                  <a:pos x="149" y="42"/>
                </a:cxn>
                <a:cxn ang="0">
                  <a:pos x="150" y="53"/>
                </a:cxn>
                <a:cxn ang="0">
                  <a:pos x="152" y="67"/>
                </a:cxn>
                <a:cxn ang="0">
                  <a:pos x="150" y="83"/>
                </a:cxn>
                <a:cxn ang="0">
                  <a:pos x="148" y="91"/>
                </a:cxn>
                <a:cxn ang="0">
                  <a:pos x="145" y="100"/>
                </a:cxn>
                <a:cxn ang="0">
                  <a:pos x="141" y="108"/>
                </a:cxn>
                <a:cxn ang="0">
                  <a:pos x="135" y="115"/>
                </a:cxn>
                <a:cxn ang="0">
                  <a:pos x="126" y="124"/>
                </a:cxn>
                <a:cxn ang="0">
                  <a:pos x="118" y="132"/>
                </a:cxn>
                <a:cxn ang="0">
                  <a:pos x="118" y="132"/>
                </a:cxn>
                <a:cxn ang="0">
                  <a:pos x="101" y="136"/>
                </a:cxn>
                <a:cxn ang="0">
                  <a:pos x="84" y="139"/>
                </a:cxn>
                <a:cxn ang="0">
                  <a:pos x="63" y="142"/>
                </a:cxn>
                <a:cxn ang="0">
                  <a:pos x="42" y="143"/>
                </a:cxn>
                <a:cxn ang="0">
                  <a:pos x="32" y="143"/>
                </a:cxn>
                <a:cxn ang="0">
                  <a:pos x="24" y="143"/>
                </a:cxn>
                <a:cxn ang="0">
                  <a:pos x="15" y="141"/>
                </a:cxn>
                <a:cxn ang="0">
                  <a:pos x="8" y="138"/>
                </a:cxn>
                <a:cxn ang="0">
                  <a:pos x="4" y="133"/>
                </a:cxn>
                <a:cxn ang="0">
                  <a:pos x="0" y="128"/>
                </a:cxn>
                <a:cxn ang="0">
                  <a:pos x="26" y="101"/>
                </a:cxn>
              </a:cxnLst>
              <a:rect l="0" t="0" r="r" b="b"/>
              <a:pathLst>
                <a:path w="155" h="143">
                  <a:moveTo>
                    <a:pt x="26" y="101"/>
                  </a:moveTo>
                  <a:lnTo>
                    <a:pt x="26" y="101"/>
                  </a:lnTo>
                  <a:lnTo>
                    <a:pt x="32" y="102"/>
                  </a:lnTo>
                  <a:lnTo>
                    <a:pt x="46" y="107"/>
                  </a:lnTo>
                  <a:lnTo>
                    <a:pt x="66" y="111"/>
                  </a:lnTo>
                  <a:lnTo>
                    <a:pt x="77" y="112"/>
                  </a:lnTo>
                  <a:lnTo>
                    <a:pt x="87" y="114"/>
                  </a:lnTo>
                  <a:lnTo>
                    <a:pt x="97" y="112"/>
                  </a:lnTo>
                  <a:lnTo>
                    <a:pt x="107" y="110"/>
                  </a:lnTo>
                  <a:lnTo>
                    <a:pt x="115" y="105"/>
                  </a:lnTo>
                  <a:lnTo>
                    <a:pt x="121" y="98"/>
                  </a:lnTo>
                  <a:lnTo>
                    <a:pt x="125" y="88"/>
                  </a:lnTo>
                  <a:lnTo>
                    <a:pt x="126" y="76"/>
                  </a:lnTo>
                  <a:lnTo>
                    <a:pt x="125" y="60"/>
                  </a:lnTo>
                  <a:lnTo>
                    <a:pt x="119" y="40"/>
                  </a:lnTo>
                  <a:lnTo>
                    <a:pt x="119" y="40"/>
                  </a:lnTo>
                  <a:lnTo>
                    <a:pt x="114" y="40"/>
                  </a:lnTo>
                  <a:lnTo>
                    <a:pt x="108" y="40"/>
                  </a:lnTo>
                  <a:lnTo>
                    <a:pt x="104" y="38"/>
                  </a:lnTo>
                  <a:lnTo>
                    <a:pt x="102" y="36"/>
                  </a:lnTo>
                  <a:lnTo>
                    <a:pt x="101" y="33"/>
                  </a:lnTo>
                  <a:lnTo>
                    <a:pt x="101" y="31"/>
                  </a:lnTo>
                  <a:lnTo>
                    <a:pt x="102" y="26"/>
                  </a:lnTo>
                  <a:lnTo>
                    <a:pt x="108" y="16"/>
                  </a:lnTo>
                  <a:lnTo>
                    <a:pt x="121" y="2"/>
                  </a:lnTo>
                  <a:lnTo>
                    <a:pt x="121" y="2"/>
                  </a:lnTo>
                  <a:lnTo>
                    <a:pt x="129" y="1"/>
                  </a:lnTo>
                  <a:lnTo>
                    <a:pt x="136" y="0"/>
                  </a:lnTo>
                  <a:lnTo>
                    <a:pt x="145" y="0"/>
                  </a:lnTo>
                  <a:lnTo>
                    <a:pt x="149" y="0"/>
                  </a:lnTo>
                  <a:lnTo>
                    <a:pt x="152" y="1"/>
                  </a:lnTo>
                  <a:lnTo>
                    <a:pt x="153" y="4"/>
                  </a:lnTo>
                  <a:lnTo>
                    <a:pt x="155" y="7"/>
                  </a:lnTo>
                  <a:lnTo>
                    <a:pt x="155" y="11"/>
                  </a:lnTo>
                  <a:lnTo>
                    <a:pt x="153" y="16"/>
                  </a:lnTo>
                  <a:lnTo>
                    <a:pt x="150" y="24"/>
                  </a:lnTo>
                  <a:lnTo>
                    <a:pt x="146" y="32"/>
                  </a:lnTo>
                  <a:lnTo>
                    <a:pt x="146" y="32"/>
                  </a:lnTo>
                  <a:lnTo>
                    <a:pt x="149" y="42"/>
                  </a:lnTo>
                  <a:lnTo>
                    <a:pt x="150" y="53"/>
                  </a:lnTo>
                  <a:lnTo>
                    <a:pt x="152" y="67"/>
                  </a:lnTo>
                  <a:lnTo>
                    <a:pt x="150" y="83"/>
                  </a:lnTo>
                  <a:lnTo>
                    <a:pt x="148" y="91"/>
                  </a:lnTo>
                  <a:lnTo>
                    <a:pt x="145" y="100"/>
                  </a:lnTo>
                  <a:lnTo>
                    <a:pt x="141" y="108"/>
                  </a:lnTo>
                  <a:lnTo>
                    <a:pt x="135" y="115"/>
                  </a:lnTo>
                  <a:lnTo>
                    <a:pt x="126" y="124"/>
                  </a:lnTo>
                  <a:lnTo>
                    <a:pt x="118" y="132"/>
                  </a:lnTo>
                  <a:lnTo>
                    <a:pt x="118" y="132"/>
                  </a:lnTo>
                  <a:lnTo>
                    <a:pt x="101" y="136"/>
                  </a:lnTo>
                  <a:lnTo>
                    <a:pt x="84" y="139"/>
                  </a:lnTo>
                  <a:lnTo>
                    <a:pt x="63" y="142"/>
                  </a:lnTo>
                  <a:lnTo>
                    <a:pt x="42" y="143"/>
                  </a:lnTo>
                  <a:lnTo>
                    <a:pt x="32" y="143"/>
                  </a:lnTo>
                  <a:lnTo>
                    <a:pt x="24" y="143"/>
                  </a:lnTo>
                  <a:lnTo>
                    <a:pt x="15" y="141"/>
                  </a:lnTo>
                  <a:lnTo>
                    <a:pt x="8" y="138"/>
                  </a:lnTo>
                  <a:lnTo>
                    <a:pt x="4" y="133"/>
                  </a:lnTo>
                  <a:lnTo>
                    <a:pt x="0" y="128"/>
                  </a:lnTo>
                  <a:lnTo>
                    <a:pt x="26" y="101"/>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 name="Freeform 19"/>
            <p:cNvSpPr>
              <a:spLocks/>
            </p:cNvSpPr>
            <p:nvPr/>
          </p:nvSpPr>
          <p:spPr bwMode="auto">
            <a:xfrm>
              <a:off x="180" y="280"/>
              <a:ext cx="173" cy="313"/>
            </a:xfrm>
            <a:custGeom>
              <a:avLst/>
              <a:gdLst/>
              <a:ahLst/>
              <a:cxnLst>
                <a:cxn ang="0">
                  <a:pos x="144" y="254"/>
                </a:cxn>
                <a:cxn ang="0">
                  <a:pos x="144" y="254"/>
                </a:cxn>
                <a:cxn ang="0">
                  <a:pos x="87" y="223"/>
                </a:cxn>
                <a:cxn ang="0">
                  <a:pos x="49" y="199"/>
                </a:cxn>
                <a:cxn ang="0">
                  <a:pos x="37" y="192"/>
                </a:cxn>
                <a:cxn ang="0">
                  <a:pos x="31" y="188"/>
                </a:cxn>
                <a:cxn ang="0">
                  <a:pos x="31" y="188"/>
                </a:cxn>
                <a:cxn ang="0">
                  <a:pos x="30" y="167"/>
                </a:cxn>
                <a:cxn ang="0">
                  <a:pos x="28" y="147"/>
                </a:cxn>
                <a:cxn ang="0">
                  <a:pos x="28" y="121"/>
                </a:cxn>
                <a:cxn ang="0">
                  <a:pos x="31" y="96"/>
                </a:cxn>
                <a:cxn ang="0">
                  <a:pos x="32" y="83"/>
                </a:cxn>
                <a:cxn ang="0">
                  <a:pos x="35" y="72"/>
                </a:cxn>
                <a:cxn ang="0">
                  <a:pos x="38" y="62"/>
                </a:cxn>
                <a:cxn ang="0">
                  <a:pos x="42" y="54"/>
                </a:cxn>
                <a:cxn ang="0">
                  <a:pos x="48" y="47"/>
                </a:cxn>
                <a:cxn ang="0">
                  <a:pos x="55" y="43"/>
                </a:cxn>
                <a:cxn ang="0">
                  <a:pos x="55" y="43"/>
                </a:cxn>
                <a:cxn ang="0">
                  <a:pos x="59" y="45"/>
                </a:cxn>
                <a:cxn ang="0">
                  <a:pos x="68" y="50"/>
                </a:cxn>
                <a:cxn ang="0">
                  <a:pos x="73" y="51"/>
                </a:cxn>
                <a:cxn ang="0">
                  <a:pos x="79" y="50"/>
                </a:cxn>
                <a:cxn ang="0">
                  <a:pos x="85" y="47"/>
                </a:cxn>
                <a:cxn ang="0">
                  <a:pos x="89" y="40"/>
                </a:cxn>
                <a:cxn ang="0">
                  <a:pos x="117" y="33"/>
                </a:cxn>
                <a:cxn ang="0">
                  <a:pos x="117" y="33"/>
                </a:cxn>
                <a:cxn ang="0">
                  <a:pos x="116" y="26"/>
                </a:cxn>
                <a:cxn ang="0">
                  <a:pos x="113" y="20"/>
                </a:cxn>
                <a:cxn ang="0">
                  <a:pos x="109" y="13"/>
                </a:cxn>
                <a:cxn ang="0">
                  <a:pos x="101" y="6"/>
                </a:cxn>
                <a:cxn ang="0">
                  <a:pos x="96" y="4"/>
                </a:cxn>
                <a:cxn ang="0">
                  <a:pos x="90" y="2"/>
                </a:cxn>
                <a:cxn ang="0">
                  <a:pos x="82" y="0"/>
                </a:cxn>
                <a:cxn ang="0">
                  <a:pos x="73" y="0"/>
                </a:cxn>
                <a:cxn ang="0">
                  <a:pos x="63" y="0"/>
                </a:cxn>
                <a:cxn ang="0">
                  <a:pos x="52" y="2"/>
                </a:cxn>
                <a:cxn ang="0">
                  <a:pos x="14" y="44"/>
                </a:cxn>
                <a:cxn ang="0">
                  <a:pos x="14" y="44"/>
                </a:cxn>
                <a:cxn ang="0">
                  <a:pos x="8" y="65"/>
                </a:cxn>
                <a:cxn ang="0">
                  <a:pos x="4" y="89"/>
                </a:cxn>
                <a:cxn ang="0">
                  <a:pos x="1" y="117"/>
                </a:cxn>
                <a:cxn ang="0">
                  <a:pos x="0" y="148"/>
                </a:cxn>
                <a:cxn ang="0">
                  <a:pos x="0" y="164"/>
                </a:cxn>
                <a:cxn ang="0">
                  <a:pos x="3" y="178"/>
                </a:cxn>
                <a:cxn ang="0">
                  <a:pos x="6" y="191"/>
                </a:cxn>
                <a:cxn ang="0">
                  <a:pos x="10" y="203"/>
                </a:cxn>
                <a:cxn ang="0">
                  <a:pos x="16" y="215"/>
                </a:cxn>
                <a:cxn ang="0">
                  <a:pos x="23" y="223"/>
                </a:cxn>
                <a:cxn ang="0">
                  <a:pos x="173" y="313"/>
                </a:cxn>
                <a:cxn ang="0">
                  <a:pos x="144" y="254"/>
                </a:cxn>
              </a:cxnLst>
              <a:rect l="0" t="0" r="r" b="b"/>
              <a:pathLst>
                <a:path w="173" h="313">
                  <a:moveTo>
                    <a:pt x="144" y="254"/>
                  </a:moveTo>
                  <a:lnTo>
                    <a:pt x="144" y="254"/>
                  </a:lnTo>
                  <a:lnTo>
                    <a:pt x="87" y="223"/>
                  </a:lnTo>
                  <a:lnTo>
                    <a:pt x="49" y="199"/>
                  </a:lnTo>
                  <a:lnTo>
                    <a:pt x="37" y="192"/>
                  </a:lnTo>
                  <a:lnTo>
                    <a:pt x="31" y="188"/>
                  </a:lnTo>
                  <a:lnTo>
                    <a:pt x="31" y="188"/>
                  </a:lnTo>
                  <a:lnTo>
                    <a:pt x="30" y="167"/>
                  </a:lnTo>
                  <a:lnTo>
                    <a:pt x="28" y="147"/>
                  </a:lnTo>
                  <a:lnTo>
                    <a:pt x="28" y="121"/>
                  </a:lnTo>
                  <a:lnTo>
                    <a:pt x="31" y="96"/>
                  </a:lnTo>
                  <a:lnTo>
                    <a:pt x="32" y="83"/>
                  </a:lnTo>
                  <a:lnTo>
                    <a:pt x="35" y="72"/>
                  </a:lnTo>
                  <a:lnTo>
                    <a:pt x="38" y="62"/>
                  </a:lnTo>
                  <a:lnTo>
                    <a:pt x="42" y="54"/>
                  </a:lnTo>
                  <a:lnTo>
                    <a:pt x="48" y="47"/>
                  </a:lnTo>
                  <a:lnTo>
                    <a:pt x="55" y="43"/>
                  </a:lnTo>
                  <a:lnTo>
                    <a:pt x="55" y="43"/>
                  </a:lnTo>
                  <a:lnTo>
                    <a:pt x="59" y="45"/>
                  </a:lnTo>
                  <a:lnTo>
                    <a:pt x="68" y="50"/>
                  </a:lnTo>
                  <a:lnTo>
                    <a:pt x="73" y="51"/>
                  </a:lnTo>
                  <a:lnTo>
                    <a:pt x="79" y="50"/>
                  </a:lnTo>
                  <a:lnTo>
                    <a:pt x="85" y="47"/>
                  </a:lnTo>
                  <a:lnTo>
                    <a:pt x="89" y="40"/>
                  </a:lnTo>
                  <a:lnTo>
                    <a:pt x="117" y="33"/>
                  </a:lnTo>
                  <a:lnTo>
                    <a:pt x="117" y="33"/>
                  </a:lnTo>
                  <a:lnTo>
                    <a:pt x="116" y="26"/>
                  </a:lnTo>
                  <a:lnTo>
                    <a:pt x="113" y="20"/>
                  </a:lnTo>
                  <a:lnTo>
                    <a:pt x="109" y="13"/>
                  </a:lnTo>
                  <a:lnTo>
                    <a:pt x="101" y="6"/>
                  </a:lnTo>
                  <a:lnTo>
                    <a:pt x="96" y="4"/>
                  </a:lnTo>
                  <a:lnTo>
                    <a:pt x="90" y="2"/>
                  </a:lnTo>
                  <a:lnTo>
                    <a:pt x="82" y="0"/>
                  </a:lnTo>
                  <a:lnTo>
                    <a:pt x="73" y="0"/>
                  </a:lnTo>
                  <a:lnTo>
                    <a:pt x="63" y="0"/>
                  </a:lnTo>
                  <a:lnTo>
                    <a:pt x="52" y="2"/>
                  </a:lnTo>
                  <a:lnTo>
                    <a:pt x="14" y="44"/>
                  </a:lnTo>
                  <a:lnTo>
                    <a:pt x="14" y="44"/>
                  </a:lnTo>
                  <a:lnTo>
                    <a:pt x="8" y="65"/>
                  </a:lnTo>
                  <a:lnTo>
                    <a:pt x="4" y="89"/>
                  </a:lnTo>
                  <a:lnTo>
                    <a:pt x="1" y="117"/>
                  </a:lnTo>
                  <a:lnTo>
                    <a:pt x="0" y="148"/>
                  </a:lnTo>
                  <a:lnTo>
                    <a:pt x="0" y="164"/>
                  </a:lnTo>
                  <a:lnTo>
                    <a:pt x="3" y="178"/>
                  </a:lnTo>
                  <a:lnTo>
                    <a:pt x="6" y="191"/>
                  </a:lnTo>
                  <a:lnTo>
                    <a:pt x="10" y="203"/>
                  </a:lnTo>
                  <a:lnTo>
                    <a:pt x="16" y="215"/>
                  </a:lnTo>
                  <a:lnTo>
                    <a:pt x="23" y="223"/>
                  </a:lnTo>
                  <a:lnTo>
                    <a:pt x="173" y="313"/>
                  </a:lnTo>
                  <a:lnTo>
                    <a:pt x="144" y="254"/>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5" name="Freeform 20"/>
            <p:cNvSpPr>
              <a:spLocks/>
            </p:cNvSpPr>
            <p:nvPr/>
          </p:nvSpPr>
          <p:spPr bwMode="auto">
            <a:xfrm>
              <a:off x="666" y="135"/>
              <a:ext cx="189" cy="192"/>
            </a:xfrm>
            <a:custGeom>
              <a:avLst/>
              <a:gdLst/>
              <a:ahLst/>
              <a:cxnLst>
                <a:cxn ang="0">
                  <a:pos x="82" y="120"/>
                </a:cxn>
                <a:cxn ang="0">
                  <a:pos x="92" y="123"/>
                </a:cxn>
                <a:cxn ang="0">
                  <a:pos x="103" y="124"/>
                </a:cxn>
                <a:cxn ang="0">
                  <a:pos x="113" y="124"/>
                </a:cxn>
                <a:cxn ang="0">
                  <a:pos x="133" y="117"/>
                </a:cxn>
                <a:cxn ang="0">
                  <a:pos x="141" y="110"/>
                </a:cxn>
                <a:cxn ang="0">
                  <a:pos x="148" y="104"/>
                </a:cxn>
                <a:cxn ang="0">
                  <a:pos x="157" y="89"/>
                </a:cxn>
                <a:cxn ang="0">
                  <a:pos x="158" y="82"/>
                </a:cxn>
                <a:cxn ang="0">
                  <a:pos x="157" y="76"/>
                </a:cxn>
                <a:cxn ang="0">
                  <a:pos x="151" y="63"/>
                </a:cxn>
                <a:cxn ang="0">
                  <a:pos x="144" y="56"/>
                </a:cxn>
                <a:cxn ang="0">
                  <a:pos x="138" y="51"/>
                </a:cxn>
                <a:cxn ang="0">
                  <a:pos x="111" y="39"/>
                </a:cxn>
                <a:cxn ang="0">
                  <a:pos x="80" y="32"/>
                </a:cxn>
                <a:cxn ang="0">
                  <a:pos x="71" y="31"/>
                </a:cxn>
                <a:cxn ang="0">
                  <a:pos x="55" y="32"/>
                </a:cxn>
                <a:cxn ang="0">
                  <a:pos x="44" y="37"/>
                </a:cxn>
                <a:cxn ang="0">
                  <a:pos x="44" y="37"/>
                </a:cxn>
                <a:cxn ang="0">
                  <a:pos x="42" y="37"/>
                </a:cxn>
                <a:cxn ang="0">
                  <a:pos x="34" y="42"/>
                </a:cxn>
                <a:cxn ang="0">
                  <a:pos x="31" y="45"/>
                </a:cxn>
                <a:cxn ang="0">
                  <a:pos x="31" y="45"/>
                </a:cxn>
                <a:cxn ang="0">
                  <a:pos x="35" y="48"/>
                </a:cxn>
                <a:cxn ang="0">
                  <a:pos x="20" y="75"/>
                </a:cxn>
                <a:cxn ang="0">
                  <a:pos x="6" y="63"/>
                </a:cxn>
                <a:cxn ang="0">
                  <a:pos x="0" y="47"/>
                </a:cxn>
                <a:cxn ang="0">
                  <a:pos x="0" y="47"/>
                </a:cxn>
                <a:cxn ang="0">
                  <a:pos x="3" y="32"/>
                </a:cxn>
                <a:cxn ang="0">
                  <a:pos x="11" y="21"/>
                </a:cxn>
                <a:cxn ang="0">
                  <a:pos x="11" y="21"/>
                </a:cxn>
                <a:cxn ang="0">
                  <a:pos x="30" y="8"/>
                </a:cxn>
                <a:cxn ang="0">
                  <a:pos x="30" y="8"/>
                </a:cxn>
                <a:cxn ang="0">
                  <a:pos x="49" y="1"/>
                </a:cxn>
                <a:cxn ang="0">
                  <a:pos x="71" y="0"/>
                </a:cxn>
                <a:cxn ang="0">
                  <a:pos x="71" y="0"/>
                </a:cxn>
                <a:cxn ang="0">
                  <a:pos x="97" y="3"/>
                </a:cxn>
                <a:cxn ang="0">
                  <a:pos x="123" y="8"/>
                </a:cxn>
                <a:cxn ang="0">
                  <a:pos x="145" y="20"/>
                </a:cxn>
                <a:cxn ang="0">
                  <a:pos x="165" y="32"/>
                </a:cxn>
                <a:cxn ang="0">
                  <a:pos x="165" y="32"/>
                </a:cxn>
                <a:cxn ang="0">
                  <a:pos x="183" y="56"/>
                </a:cxn>
                <a:cxn ang="0">
                  <a:pos x="189" y="82"/>
                </a:cxn>
                <a:cxn ang="0">
                  <a:pos x="189" y="82"/>
                </a:cxn>
                <a:cxn ang="0">
                  <a:pos x="186" y="97"/>
                </a:cxn>
                <a:cxn ang="0">
                  <a:pos x="181" y="111"/>
                </a:cxn>
                <a:cxn ang="0">
                  <a:pos x="161" y="135"/>
                </a:cxn>
                <a:cxn ang="0">
                  <a:pos x="161" y="135"/>
                </a:cxn>
                <a:cxn ang="0">
                  <a:pos x="148" y="147"/>
                </a:cxn>
                <a:cxn ang="0">
                  <a:pos x="134" y="152"/>
                </a:cxn>
                <a:cxn ang="0">
                  <a:pos x="121" y="155"/>
                </a:cxn>
                <a:cxn ang="0">
                  <a:pos x="100" y="151"/>
                </a:cxn>
                <a:cxn ang="0">
                  <a:pos x="82" y="144"/>
                </a:cxn>
                <a:cxn ang="0">
                  <a:pos x="65" y="192"/>
                </a:cxn>
                <a:cxn ang="0">
                  <a:pos x="61" y="147"/>
                </a:cxn>
                <a:cxn ang="0">
                  <a:pos x="58" y="106"/>
                </a:cxn>
              </a:cxnLst>
              <a:rect l="0" t="0" r="r" b="b"/>
              <a:pathLst>
                <a:path w="189" h="192">
                  <a:moveTo>
                    <a:pt x="58" y="106"/>
                  </a:moveTo>
                  <a:lnTo>
                    <a:pt x="82" y="120"/>
                  </a:lnTo>
                  <a:lnTo>
                    <a:pt x="82" y="120"/>
                  </a:lnTo>
                  <a:lnTo>
                    <a:pt x="92" y="123"/>
                  </a:lnTo>
                  <a:lnTo>
                    <a:pt x="103" y="124"/>
                  </a:lnTo>
                  <a:lnTo>
                    <a:pt x="103" y="124"/>
                  </a:lnTo>
                  <a:lnTo>
                    <a:pt x="103" y="124"/>
                  </a:lnTo>
                  <a:lnTo>
                    <a:pt x="113" y="124"/>
                  </a:lnTo>
                  <a:lnTo>
                    <a:pt x="123" y="121"/>
                  </a:lnTo>
                  <a:lnTo>
                    <a:pt x="133" y="117"/>
                  </a:lnTo>
                  <a:lnTo>
                    <a:pt x="141" y="110"/>
                  </a:lnTo>
                  <a:lnTo>
                    <a:pt x="141" y="110"/>
                  </a:lnTo>
                  <a:lnTo>
                    <a:pt x="141" y="110"/>
                  </a:lnTo>
                  <a:lnTo>
                    <a:pt x="148" y="104"/>
                  </a:lnTo>
                  <a:lnTo>
                    <a:pt x="154" y="96"/>
                  </a:lnTo>
                  <a:lnTo>
                    <a:pt x="157" y="89"/>
                  </a:lnTo>
                  <a:lnTo>
                    <a:pt x="158" y="82"/>
                  </a:lnTo>
                  <a:lnTo>
                    <a:pt x="158" y="82"/>
                  </a:lnTo>
                  <a:lnTo>
                    <a:pt x="158" y="82"/>
                  </a:lnTo>
                  <a:lnTo>
                    <a:pt x="157" y="76"/>
                  </a:lnTo>
                  <a:lnTo>
                    <a:pt x="155" y="70"/>
                  </a:lnTo>
                  <a:lnTo>
                    <a:pt x="151" y="63"/>
                  </a:lnTo>
                  <a:lnTo>
                    <a:pt x="144" y="56"/>
                  </a:lnTo>
                  <a:lnTo>
                    <a:pt x="144" y="56"/>
                  </a:lnTo>
                  <a:lnTo>
                    <a:pt x="144" y="56"/>
                  </a:lnTo>
                  <a:lnTo>
                    <a:pt x="138" y="51"/>
                  </a:lnTo>
                  <a:lnTo>
                    <a:pt x="130" y="47"/>
                  </a:lnTo>
                  <a:lnTo>
                    <a:pt x="111" y="39"/>
                  </a:lnTo>
                  <a:lnTo>
                    <a:pt x="92" y="34"/>
                  </a:lnTo>
                  <a:lnTo>
                    <a:pt x="80" y="32"/>
                  </a:lnTo>
                  <a:lnTo>
                    <a:pt x="71" y="31"/>
                  </a:lnTo>
                  <a:lnTo>
                    <a:pt x="71" y="31"/>
                  </a:lnTo>
                  <a:lnTo>
                    <a:pt x="71" y="31"/>
                  </a:lnTo>
                  <a:lnTo>
                    <a:pt x="55" y="32"/>
                  </a:lnTo>
                  <a:lnTo>
                    <a:pt x="49" y="35"/>
                  </a:lnTo>
                  <a:lnTo>
                    <a:pt x="44" y="37"/>
                  </a:lnTo>
                  <a:lnTo>
                    <a:pt x="44" y="37"/>
                  </a:lnTo>
                  <a:lnTo>
                    <a:pt x="44" y="37"/>
                  </a:lnTo>
                  <a:lnTo>
                    <a:pt x="42" y="37"/>
                  </a:lnTo>
                  <a:lnTo>
                    <a:pt x="42" y="37"/>
                  </a:lnTo>
                  <a:lnTo>
                    <a:pt x="34" y="42"/>
                  </a:lnTo>
                  <a:lnTo>
                    <a:pt x="34" y="42"/>
                  </a:lnTo>
                  <a:lnTo>
                    <a:pt x="34" y="42"/>
                  </a:lnTo>
                  <a:lnTo>
                    <a:pt x="31" y="45"/>
                  </a:lnTo>
                  <a:lnTo>
                    <a:pt x="31" y="45"/>
                  </a:lnTo>
                  <a:lnTo>
                    <a:pt x="31" y="45"/>
                  </a:lnTo>
                  <a:lnTo>
                    <a:pt x="35" y="48"/>
                  </a:lnTo>
                  <a:lnTo>
                    <a:pt x="35" y="48"/>
                  </a:lnTo>
                  <a:lnTo>
                    <a:pt x="20" y="75"/>
                  </a:lnTo>
                  <a:lnTo>
                    <a:pt x="20" y="75"/>
                  </a:lnTo>
                  <a:lnTo>
                    <a:pt x="11" y="70"/>
                  </a:lnTo>
                  <a:lnTo>
                    <a:pt x="6" y="63"/>
                  </a:lnTo>
                  <a:lnTo>
                    <a:pt x="2" y="55"/>
                  </a:lnTo>
                  <a:lnTo>
                    <a:pt x="0" y="47"/>
                  </a:lnTo>
                  <a:lnTo>
                    <a:pt x="0" y="47"/>
                  </a:lnTo>
                  <a:lnTo>
                    <a:pt x="0" y="47"/>
                  </a:lnTo>
                  <a:lnTo>
                    <a:pt x="0" y="38"/>
                  </a:lnTo>
                  <a:lnTo>
                    <a:pt x="3" y="32"/>
                  </a:lnTo>
                  <a:lnTo>
                    <a:pt x="7" y="27"/>
                  </a:lnTo>
                  <a:lnTo>
                    <a:pt x="11" y="21"/>
                  </a:lnTo>
                  <a:lnTo>
                    <a:pt x="11" y="21"/>
                  </a:lnTo>
                  <a:lnTo>
                    <a:pt x="11" y="21"/>
                  </a:lnTo>
                  <a:lnTo>
                    <a:pt x="20" y="14"/>
                  </a:lnTo>
                  <a:lnTo>
                    <a:pt x="30" y="8"/>
                  </a:lnTo>
                  <a:lnTo>
                    <a:pt x="30" y="8"/>
                  </a:lnTo>
                  <a:lnTo>
                    <a:pt x="30" y="8"/>
                  </a:lnTo>
                  <a:lnTo>
                    <a:pt x="40" y="4"/>
                  </a:lnTo>
                  <a:lnTo>
                    <a:pt x="49" y="1"/>
                  </a:lnTo>
                  <a:lnTo>
                    <a:pt x="61" y="0"/>
                  </a:lnTo>
                  <a:lnTo>
                    <a:pt x="71" y="0"/>
                  </a:lnTo>
                  <a:lnTo>
                    <a:pt x="71" y="0"/>
                  </a:lnTo>
                  <a:lnTo>
                    <a:pt x="71" y="0"/>
                  </a:lnTo>
                  <a:lnTo>
                    <a:pt x="83" y="1"/>
                  </a:lnTo>
                  <a:lnTo>
                    <a:pt x="97" y="3"/>
                  </a:lnTo>
                  <a:lnTo>
                    <a:pt x="110" y="6"/>
                  </a:lnTo>
                  <a:lnTo>
                    <a:pt x="123" y="8"/>
                  </a:lnTo>
                  <a:lnTo>
                    <a:pt x="134" y="14"/>
                  </a:lnTo>
                  <a:lnTo>
                    <a:pt x="145" y="20"/>
                  </a:lnTo>
                  <a:lnTo>
                    <a:pt x="155" y="25"/>
                  </a:lnTo>
                  <a:lnTo>
                    <a:pt x="165" y="32"/>
                  </a:lnTo>
                  <a:lnTo>
                    <a:pt x="165" y="32"/>
                  </a:lnTo>
                  <a:lnTo>
                    <a:pt x="165" y="32"/>
                  </a:lnTo>
                  <a:lnTo>
                    <a:pt x="175" y="44"/>
                  </a:lnTo>
                  <a:lnTo>
                    <a:pt x="183" y="56"/>
                  </a:lnTo>
                  <a:lnTo>
                    <a:pt x="188" y="69"/>
                  </a:lnTo>
                  <a:lnTo>
                    <a:pt x="189" y="82"/>
                  </a:lnTo>
                  <a:lnTo>
                    <a:pt x="189" y="82"/>
                  </a:lnTo>
                  <a:lnTo>
                    <a:pt x="189" y="82"/>
                  </a:lnTo>
                  <a:lnTo>
                    <a:pt x="189" y="90"/>
                  </a:lnTo>
                  <a:lnTo>
                    <a:pt x="186" y="97"/>
                  </a:lnTo>
                  <a:lnTo>
                    <a:pt x="185" y="104"/>
                  </a:lnTo>
                  <a:lnTo>
                    <a:pt x="181" y="111"/>
                  </a:lnTo>
                  <a:lnTo>
                    <a:pt x="172" y="124"/>
                  </a:lnTo>
                  <a:lnTo>
                    <a:pt x="161" y="135"/>
                  </a:lnTo>
                  <a:lnTo>
                    <a:pt x="161" y="135"/>
                  </a:lnTo>
                  <a:lnTo>
                    <a:pt x="161" y="135"/>
                  </a:lnTo>
                  <a:lnTo>
                    <a:pt x="154" y="141"/>
                  </a:lnTo>
                  <a:lnTo>
                    <a:pt x="148" y="147"/>
                  </a:lnTo>
                  <a:lnTo>
                    <a:pt x="141" y="149"/>
                  </a:lnTo>
                  <a:lnTo>
                    <a:pt x="134" y="152"/>
                  </a:lnTo>
                  <a:lnTo>
                    <a:pt x="128" y="154"/>
                  </a:lnTo>
                  <a:lnTo>
                    <a:pt x="121" y="155"/>
                  </a:lnTo>
                  <a:lnTo>
                    <a:pt x="110" y="154"/>
                  </a:lnTo>
                  <a:lnTo>
                    <a:pt x="100" y="151"/>
                  </a:lnTo>
                  <a:lnTo>
                    <a:pt x="92" y="148"/>
                  </a:lnTo>
                  <a:lnTo>
                    <a:pt x="82" y="144"/>
                  </a:lnTo>
                  <a:lnTo>
                    <a:pt x="65" y="192"/>
                  </a:lnTo>
                  <a:lnTo>
                    <a:pt x="65" y="192"/>
                  </a:lnTo>
                  <a:lnTo>
                    <a:pt x="64" y="176"/>
                  </a:lnTo>
                  <a:lnTo>
                    <a:pt x="61" y="147"/>
                  </a:lnTo>
                  <a:lnTo>
                    <a:pt x="58" y="106"/>
                  </a:lnTo>
                  <a:lnTo>
                    <a:pt x="58" y="106"/>
                  </a:lnTo>
                  <a:close/>
                </a:path>
              </a:pathLst>
            </a:custGeom>
            <a:solidFill>
              <a:schemeClr val="tx2">
                <a:lumMod val="60000"/>
                <a:lumOff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 name="Freeform 21"/>
            <p:cNvSpPr>
              <a:spLocks/>
            </p:cNvSpPr>
            <p:nvPr/>
          </p:nvSpPr>
          <p:spPr bwMode="auto">
            <a:xfrm>
              <a:off x="707" y="334"/>
              <a:ext cx="51" cy="51"/>
            </a:xfrm>
            <a:custGeom>
              <a:avLst/>
              <a:gdLst/>
              <a:ahLst/>
              <a:cxnLst>
                <a:cxn ang="0">
                  <a:pos x="51" y="25"/>
                </a:cxn>
                <a:cxn ang="0">
                  <a:pos x="51" y="25"/>
                </a:cxn>
                <a:cxn ang="0">
                  <a:pos x="51" y="21"/>
                </a:cxn>
                <a:cxn ang="0">
                  <a:pos x="49" y="15"/>
                </a:cxn>
                <a:cxn ang="0">
                  <a:pos x="47" y="11"/>
                </a:cxn>
                <a:cxn ang="0">
                  <a:pos x="44" y="7"/>
                </a:cxn>
                <a:cxn ang="0">
                  <a:pos x="39" y="4"/>
                </a:cxn>
                <a:cxn ang="0">
                  <a:pos x="35" y="3"/>
                </a:cxn>
                <a:cxn ang="0">
                  <a:pos x="31" y="1"/>
                </a:cxn>
                <a:cxn ang="0">
                  <a:pos x="25" y="0"/>
                </a:cxn>
                <a:cxn ang="0">
                  <a:pos x="25" y="0"/>
                </a:cxn>
                <a:cxn ang="0">
                  <a:pos x="21" y="1"/>
                </a:cxn>
                <a:cxn ang="0">
                  <a:pos x="16" y="3"/>
                </a:cxn>
                <a:cxn ang="0">
                  <a:pos x="11" y="4"/>
                </a:cxn>
                <a:cxn ang="0">
                  <a:pos x="8" y="7"/>
                </a:cxn>
                <a:cxn ang="0">
                  <a:pos x="4" y="11"/>
                </a:cxn>
                <a:cxn ang="0">
                  <a:pos x="3" y="15"/>
                </a:cxn>
                <a:cxn ang="0">
                  <a:pos x="1" y="21"/>
                </a:cxn>
                <a:cxn ang="0">
                  <a:pos x="0" y="25"/>
                </a:cxn>
                <a:cxn ang="0">
                  <a:pos x="0" y="25"/>
                </a:cxn>
                <a:cxn ang="0">
                  <a:pos x="1" y="31"/>
                </a:cxn>
                <a:cxn ang="0">
                  <a:pos x="3" y="35"/>
                </a:cxn>
                <a:cxn ang="0">
                  <a:pos x="4" y="39"/>
                </a:cxn>
                <a:cxn ang="0">
                  <a:pos x="8" y="44"/>
                </a:cxn>
                <a:cxn ang="0">
                  <a:pos x="11" y="46"/>
                </a:cxn>
                <a:cxn ang="0">
                  <a:pos x="16" y="49"/>
                </a:cxn>
                <a:cxn ang="0">
                  <a:pos x="21" y="51"/>
                </a:cxn>
                <a:cxn ang="0">
                  <a:pos x="25" y="51"/>
                </a:cxn>
                <a:cxn ang="0">
                  <a:pos x="25" y="51"/>
                </a:cxn>
                <a:cxn ang="0">
                  <a:pos x="31" y="51"/>
                </a:cxn>
                <a:cxn ang="0">
                  <a:pos x="35" y="49"/>
                </a:cxn>
                <a:cxn ang="0">
                  <a:pos x="39" y="46"/>
                </a:cxn>
                <a:cxn ang="0">
                  <a:pos x="44" y="44"/>
                </a:cxn>
                <a:cxn ang="0">
                  <a:pos x="47" y="39"/>
                </a:cxn>
                <a:cxn ang="0">
                  <a:pos x="49" y="35"/>
                </a:cxn>
                <a:cxn ang="0">
                  <a:pos x="51" y="31"/>
                </a:cxn>
                <a:cxn ang="0">
                  <a:pos x="51" y="25"/>
                </a:cxn>
                <a:cxn ang="0">
                  <a:pos x="51" y="25"/>
                </a:cxn>
              </a:cxnLst>
              <a:rect l="0" t="0" r="r" b="b"/>
              <a:pathLst>
                <a:path w="51" h="51">
                  <a:moveTo>
                    <a:pt x="51" y="25"/>
                  </a:moveTo>
                  <a:lnTo>
                    <a:pt x="51" y="25"/>
                  </a:lnTo>
                  <a:lnTo>
                    <a:pt x="51" y="21"/>
                  </a:lnTo>
                  <a:lnTo>
                    <a:pt x="49" y="15"/>
                  </a:lnTo>
                  <a:lnTo>
                    <a:pt x="47" y="11"/>
                  </a:lnTo>
                  <a:lnTo>
                    <a:pt x="44" y="7"/>
                  </a:lnTo>
                  <a:lnTo>
                    <a:pt x="39" y="4"/>
                  </a:lnTo>
                  <a:lnTo>
                    <a:pt x="35" y="3"/>
                  </a:lnTo>
                  <a:lnTo>
                    <a:pt x="31" y="1"/>
                  </a:lnTo>
                  <a:lnTo>
                    <a:pt x="25" y="0"/>
                  </a:lnTo>
                  <a:lnTo>
                    <a:pt x="25" y="0"/>
                  </a:lnTo>
                  <a:lnTo>
                    <a:pt x="21" y="1"/>
                  </a:lnTo>
                  <a:lnTo>
                    <a:pt x="16" y="3"/>
                  </a:lnTo>
                  <a:lnTo>
                    <a:pt x="11" y="4"/>
                  </a:lnTo>
                  <a:lnTo>
                    <a:pt x="8" y="7"/>
                  </a:lnTo>
                  <a:lnTo>
                    <a:pt x="4" y="11"/>
                  </a:lnTo>
                  <a:lnTo>
                    <a:pt x="3" y="15"/>
                  </a:lnTo>
                  <a:lnTo>
                    <a:pt x="1" y="21"/>
                  </a:lnTo>
                  <a:lnTo>
                    <a:pt x="0" y="25"/>
                  </a:lnTo>
                  <a:lnTo>
                    <a:pt x="0" y="25"/>
                  </a:lnTo>
                  <a:lnTo>
                    <a:pt x="1" y="31"/>
                  </a:lnTo>
                  <a:lnTo>
                    <a:pt x="3" y="35"/>
                  </a:lnTo>
                  <a:lnTo>
                    <a:pt x="4" y="39"/>
                  </a:lnTo>
                  <a:lnTo>
                    <a:pt x="8" y="44"/>
                  </a:lnTo>
                  <a:lnTo>
                    <a:pt x="11" y="46"/>
                  </a:lnTo>
                  <a:lnTo>
                    <a:pt x="16" y="49"/>
                  </a:lnTo>
                  <a:lnTo>
                    <a:pt x="21" y="51"/>
                  </a:lnTo>
                  <a:lnTo>
                    <a:pt x="25" y="51"/>
                  </a:lnTo>
                  <a:lnTo>
                    <a:pt x="25" y="51"/>
                  </a:lnTo>
                  <a:lnTo>
                    <a:pt x="31" y="51"/>
                  </a:lnTo>
                  <a:lnTo>
                    <a:pt x="35" y="49"/>
                  </a:lnTo>
                  <a:lnTo>
                    <a:pt x="39" y="46"/>
                  </a:lnTo>
                  <a:lnTo>
                    <a:pt x="44" y="44"/>
                  </a:lnTo>
                  <a:lnTo>
                    <a:pt x="47" y="39"/>
                  </a:lnTo>
                  <a:lnTo>
                    <a:pt x="49" y="35"/>
                  </a:lnTo>
                  <a:lnTo>
                    <a:pt x="51" y="31"/>
                  </a:lnTo>
                  <a:lnTo>
                    <a:pt x="51" y="25"/>
                  </a:lnTo>
                  <a:lnTo>
                    <a:pt x="51" y="25"/>
                  </a:lnTo>
                  <a:close/>
                </a:path>
              </a:pathLst>
            </a:custGeom>
            <a:solidFill>
              <a:schemeClr val="tx2">
                <a:lumMod val="60000"/>
                <a:lumOff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 name="Freeform 22"/>
            <p:cNvSpPr>
              <a:spLocks/>
            </p:cNvSpPr>
            <p:nvPr/>
          </p:nvSpPr>
          <p:spPr bwMode="auto">
            <a:xfrm>
              <a:off x="676" y="173"/>
              <a:ext cx="45" cy="44"/>
            </a:xfrm>
            <a:custGeom>
              <a:avLst/>
              <a:gdLst/>
              <a:ahLst/>
              <a:cxnLst>
                <a:cxn ang="0">
                  <a:pos x="45" y="21"/>
                </a:cxn>
                <a:cxn ang="0">
                  <a:pos x="45" y="21"/>
                </a:cxn>
                <a:cxn ang="0">
                  <a:pos x="45" y="27"/>
                </a:cxn>
                <a:cxn ang="0">
                  <a:pos x="44" y="31"/>
                </a:cxn>
                <a:cxn ang="0">
                  <a:pos x="38" y="37"/>
                </a:cxn>
                <a:cxn ang="0">
                  <a:pos x="31" y="42"/>
                </a:cxn>
                <a:cxn ang="0">
                  <a:pos x="27" y="44"/>
                </a:cxn>
                <a:cxn ang="0">
                  <a:pos x="23" y="44"/>
                </a:cxn>
                <a:cxn ang="0">
                  <a:pos x="23" y="44"/>
                </a:cxn>
                <a:cxn ang="0">
                  <a:pos x="18" y="44"/>
                </a:cxn>
                <a:cxn ang="0">
                  <a:pos x="14" y="42"/>
                </a:cxn>
                <a:cxn ang="0">
                  <a:pos x="7" y="37"/>
                </a:cxn>
                <a:cxn ang="0">
                  <a:pos x="1" y="31"/>
                </a:cxn>
                <a:cxn ang="0">
                  <a:pos x="0" y="27"/>
                </a:cxn>
                <a:cxn ang="0">
                  <a:pos x="0" y="21"/>
                </a:cxn>
                <a:cxn ang="0">
                  <a:pos x="0" y="21"/>
                </a:cxn>
                <a:cxn ang="0">
                  <a:pos x="0" y="17"/>
                </a:cxn>
                <a:cxn ang="0">
                  <a:pos x="1" y="13"/>
                </a:cxn>
                <a:cxn ang="0">
                  <a:pos x="7" y="7"/>
                </a:cxn>
                <a:cxn ang="0">
                  <a:pos x="14" y="1"/>
                </a:cxn>
                <a:cxn ang="0">
                  <a:pos x="18" y="0"/>
                </a:cxn>
                <a:cxn ang="0">
                  <a:pos x="23" y="0"/>
                </a:cxn>
                <a:cxn ang="0">
                  <a:pos x="23" y="0"/>
                </a:cxn>
                <a:cxn ang="0">
                  <a:pos x="27" y="0"/>
                </a:cxn>
                <a:cxn ang="0">
                  <a:pos x="31" y="1"/>
                </a:cxn>
                <a:cxn ang="0">
                  <a:pos x="38" y="7"/>
                </a:cxn>
                <a:cxn ang="0">
                  <a:pos x="44" y="13"/>
                </a:cxn>
                <a:cxn ang="0">
                  <a:pos x="45" y="17"/>
                </a:cxn>
                <a:cxn ang="0">
                  <a:pos x="45" y="21"/>
                </a:cxn>
                <a:cxn ang="0">
                  <a:pos x="45" y="21"/>
                </a:cxn>
              </a:cxnLst>
              <a:rect l="0" t="0" r="r" b="b"/>
              <a:pathLst>
                <a:path w="45" h="44">
                  <a:moveTo>
                    <a:pt x="45" y="21"/>
                  </a:moveTo>
                  <a:lnTo>
                    <a:pt x="45" y="21"/>
                  </a:lnTo>
                  <a:lnTo>
                    <a:pt x="45" y="27"/>
                  </a:lnTo>
                  <a:lnTo>
                    <a:pt x="44" y="31"/>
                  </a:lnTo>
                  <a:lnTo>
                    <a:pt x="38" y="37"/>
                  </a:lnTo>
                  <a:lnTo>
                    <a:pt x="31" y="42"/>
                  </a:lnTo>
                  <a:lnTo>
                    <a:pt x="27" y="44"/>
                  </a:lnTo>
                  <a:lnTo>
                    <a:pt x="23" y="44"/>
                  </a:lnTo>
                  <a:lnTo>
                    <a:pt x="23" y="44"/>
                  </a:lnTo>
                  <a:lnTo>
                    <a:pt x="18" y="44"/>
                  </a:lnTo>
                  <a:lnTo>
                    <a:pt x="14" y="42"/>
                  </a:lnTo>
                  <a:lnTo>
                    <a:pt x="7" y="37"/>
                  </a:lnTo>
                  <a:lnTo>
                    <a:pt x="1" y="31"/>
                  </a:lnTo>
                  <a:lnTo>
                    <a:pt x="0" y="27"/>
                  </a:lnTo>
                  <a:lnTo>
                    <a:pt x="0" y="21"/>
                  </a:lnTo>
                  <a:lnTo>
                    <a:pt x="0" y="21"/>
                  </a:lnTo>
                  <a:lnTo>
                    <a:pt x="0" y="17"/>
                  </a:lnTo>
                  <a:lnTo>
                    <a:pt x="1" y="13"/>
                  </a:lnTo>
                  <a:lnTo>
                    <a:pt x="7" y="7"/>
                  </a:lnTo>
                  <a:lnTo>
                    <a:pt x="14" y="1"/>
                  </a:lnTo>
                  <a:lnTo>
                    <a:pt x="18" y="0"/>
                  </a:lnTo>
                  <a:lnTo>
                    <a:pt x="23" y="0"/>
                  </a:lnTo>
                  <a:lnTo>
                    <a:pt x="23" y="0"/>
                  </a:lnTo>
                  <a:lnTo>
                    <a:pt x="27" y="0"/>
                  </a:lnTo>
                  <a:lnTo>
                    <a:pt x="31" y="1"/>
                  </a:lnTo>
                  <a:lnTo>
                    <a:pt x="38" y="7"/>
                  </a:lnTo>
                  <a:lnTo>
                    <a:pt x="44" y="13"/>
                  </a:lnTo>
                  <a:lnTo>
                    <a:pt x="45" y="17"/>
                  </a:lnTo>
                  <a:lnTo>
                    <a:pt x="45" y="21"/>
                  </a:lnTo>
                  <a:lnTo>
                    <a:pt x="45" y="21"/>
                  </a:lnTo>
                  <a:close/>
                </a:path>
              </a:pathLst>
            </a:custGeom>
            <a:solidFill>
              <a:schemeClr val="tx2">
                <a:lumMod val="60000"/>
                <a:lumOff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solidFill>
                  <a:schemeClr val="tx2">
                    <a:lumMod val="60000"/>
                    <a:lumOff val="40000"/>
                  </a:schemeClr>
                </a:solidFill>
              </a:endParaRPr>
            </a:p>
          </p:txBody>
        </p:sp>
        <p:sp>
          <p:nvSpPr>
            <p:cNvPr id="18" name="Freeform 23"/>
            <p:cNvSpPr>
              <a:spLocks/>
            </p:cNvSpPr>
            <p:nvPr/>
          </p:nvSpPr>
          <p:spPr bwMode="auto">
            <a:xfrm>
              <a:off x="511" y="417"/>
              <a:ext cx="76" cy="45"/>
            </a:xfrm>
            <a:custGeom>
              <a:avLst/>
              <a:gdLst/>
              <a:ahLst/>
              <a:cxnLst>
                <a:cxn ang="0">
                  <a:pos x="0" y="45"/>
                </a:cxn>
                <a:cxn ang="0">
                  <a:pos x="0" y="45"/>
                </a:cxn>
                <a:cxn ang="0">
                  <a:pos x="4" y="34"/>
                </a:cxn>
                <a:cxn ang="0">
                  <a:pos x="10" y="24"/>
                </a:cxn>
                <a:cxn ang="0">
                  <a:pos x="18" y="13"/>
                </a:cxn>
                <a:cxn ang="0">
                  <a:pos x="24" y="8"/>
                </a:cxn>
                <a:cxn ang="0">
                  <a:pos x="28" y="4"/>
                </a:cxn>
                <a:cxn ang="0">
                  <a:pos x="35" y="1"/>
                </a:cxn>
                <a:cxn ang="0">
                  <a:pos x="42" y="0"/>
                </a:cxn>
                <a:cxn ang="0">
                  <a:pos x="49" y="1"/>
                </a:cxn>
                <a:cxn ang="0">
                  <a:pos x="58" y="4"/>
                </a:cxn>
                <a:cxn ang="0">
                  <a:pos x="66" y="8"/>
                </a:cxn>
                <a:cxn ang="0">
                  <a:pos x="76" y="17"/>
                </a:cxn>
                <a:cxn ang="0">
                  <a:pos x="76" y="17"/>
                </a:cxn>
                <a:cxn ang="0">
                  <a:pos x="69" y="14"/>
                </a:cxn>
                <a:cxn ang="0">
                  <a:pos x="61" y="11"/>
                </a:cxn>
                <a:cxn ang="0">
                  <a:pos x="51" y="11"/>
                </a:cxn>
                <a:cxn ang="0">
                  <a:pos x="38" y="14"/>
                </a:cxn>
                <a:cxn ang="0">
                  <a:pos x="33" y="15"/>
                </a:cxn>
                <a:cxn ang="0">
                  <a:pos x="26" y="18"/>
                </a:cxn>
                <a:cxn ang="0">
                  <a:pos x="20" y="24"/>
                </a:cxn>
                <a:cxn ang="0">
                  <a:pos x="13" y="30"/>
                </a:cxn>
                <a:cxn ang="0">
                  <a:pos x="6" y="37"/>
                </a:cxn>
                <a:cxn ang="0">
                  <a:pos x="0" y="45"/>
                </a:cxn>
                <a:cxn ang="0">
                  <a:pos x="0" y="45"/>
                </a:cxn>
              </a:cxnLst>
              <a:rect l="0" t="0" r="r" b="b"/>
              <a:pathLst>
                <a:path w="76" h="45">
                  <a:moveTo>
                    <a:pt x="0" y="45"/>
                  </a:moveTo>
                  <a:lnTo>
                    <a:pt x="0" y="45"/>
                  </a:lnTo>
                  <a:lnTo>
                    <a:pt x="4" y="34"/>
                  </a:lnTo>
                  <a:lnTo>
                    <a:pt x="10" y="24"/>
                  </a:lnTo>
                  <a:lnTo>
                    <a:pt x="18" y="13"/>
                  </a:lnTo>
                  <a:lnTo>
                    <a:pt x="24" y="8"/>
                  </a:lnTo>
                  <a:lnTo>
                    <a:pt x="28" y="4"/>
                  </a:lnTo>
                  <a:lnTo>
                    <a:pt x="35" y="1"/>
                  </a:lnTo>
                  <a:lnTo>
                    <a:pt x="42" y="0"/>
                  </a:lnTo>
                  <a:lnTo>
                    <a:pt x="49" y="1"/>
                  </a:lnTo>
                  <a:lnTo>
                    <a:pt x="58" y="4"/>
                  </a:lnTo>
                  <a:lnTo>
                    <a:pt x="66" y="8"/>
                  </a:lnTo>
                  <a:lnTo>
                    <a:pt x="76" y="17"/>
                  </a:lnTo>
                  <a:lnTo>
                    <a:pt x="76" y="17"/>
                  </a:lnTo>
                  <a:lnTo>
                    <a:pt x="69" y="14"/>
                  </a:lnTo>
                  <a:lnTo>
                    <a:pt x="61" y="11"/>
                  </a:lnTo>
                  <a:lnTo>
                    <a:pt x="51" y="11"/>
                  </a:lnTo>
                  <a:lnTo>
                    <a:pt x="38" y="14"/>
                  </a:lnTo>
                  <a:lnTo>
                    <a:pt x="33" y="15"/>
                  </a:lnTo>
                  <a:lnTo>
                    <a:pt x="26" y="18"/>
                  </a:lnTo>
                  <a:lnTo>
                    <a:pt x="20" y="24"/>
                  </a:lnTo>
                  <a:lnTo>
                    <a:pt x="13" y="30"/>
                  </a:lnTo>
                  <a:lnTo>
                    <a:pt x="6" y="37"/>
                  </a:lnTo>
                  <a:lnTo>
                    <a:pt x="0" y="45"/>
                  </a:lnTo>
                  <a:lnTo>
                    <a:pt x="0" y="4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grpSp>
        <p:nvGrpSpPr>
          <p:cNvPr id="19" name="Group 26"/>
          <p:cNvGrpSpPr>
            <a:grpSpLocks noChangeAspect="1"/>
          </p:cNvGrpSpPr>
          <p:nvPr/>
        </p:nvGrpSpPr>
        <p:grpSpPr bwMode="auto">
          <a:xfrm>
            <a:off x="285720" y="5429264"/>
            <a:ext cx="1150937" cy="1111250"/>
            <a:chOff x="4725" y="3375"/>
            <a:chExt cx="725" cy="700"/>
          </a:xfrm>
        </p:grpSpPr>
        <p:sp>
          <p:nvSpPr>
            <p:cNvPr id="20" name="AutoShape 25"/>
            <p:cNvSpPr>
              <a:spLocks noChangeAspect="1" noChangeArrowheads="1" noTextEdit="1"/>
            </p:cNvSpPr>
            <p:nvPr/>
          </p:nvSpPr>
          <p:spPr bwMode="auto">
            <a:xfrm>
              <a:off x="4725" y="3375"/>
              <a:ext cx="725" cy="7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21" name="Freeform 27"/>
            <p:cNvSpPr>
              <a:spLocks/>
            </p:cNvSpPr>
            <p:nvPr/>
          </p:nvSpPr>
          <p:spPr bwMode="auto">
            <a:xfrm>
              <a:off x="4862" y="3945"/>
              <a:ext cx="422" cy="130"/>
            </a:xfrm>
            <a:custGeom>
              <a:avLst/>
              <a:gdLst/>
              <a:ahLst/>
              <a:cxnLst>
                <a:cxn ang="0">
                  <a:pos x="422" y="39"/>
                </a:cxn>
                <a:cxn ang="0">
                  <a:pos x="93" y="0"/>
                </a:cxn>
                <a:cxn ang="0">
                  <a:pos x="0" y="61"/>
                </a:cxn>
                <a:cxn ang="0">
                  <a:pos x="323" y="130"/>
                </a:cxn>
                <a:cxn ang="0">
                  <a:pos x="422" y="39"/>
                </a:cxn>
              </a:cxnLst>
              <a:rect l="0" t="0" r="r" b="b"/>
              <a:pathLst>
                <a:path w="422" h="130">
                  <a:moveTo>
                    <a:pt x="422" y="39"/>
                  </a:moveTo>
                  <a:lnTo>
                    <a:pt x="93" y="0"/>
                  </a:lnTo>
                  <a:lnTo>
                    <a:pt x="0" y="61"/>
                  </a:lnTo>
                  <a:lnTo>
                    <a:pt x="323" y="130"/>
                  </a:lnTo>
                  <a:lnTo>
                    <a:pt x="422" y="39"/>
                  </a:lnTo>
                  <a:close/>
                </a:path>
              </a:pathLst>
            </a:custGeom>
            <a:solidFill>
              <a:srgbClr val="CCCCCC"/>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2" name="Freeform 28"/>
            <p:cNvSpPr>
              <a:spLocks/>
            </p:cNvSpPr>
            <p:nvPr/>
          </p:nvSpPr>
          <p:spPr bwMode="auto">
            <a:xfrm>
              <a:off x="5022" y="3867"/>
              <a:ext cx="428" cy="43"/>
            </a:xfrm>
            <a:custGeom>
              <a:avLst/>
              <a:gdLst/>
              <a:ahLst/>
              <a:cxnLst>
                <a:cxn ang="0">
                  <a:pos x="428" y="20"/>
                </a:cxn>
                <a:cxn ang="0">
                  <a:pos x="428" y="20"/>
                </a:cxn>
                <a:cxn ang="0">
                  <a:pos x="427" y="18"/>
                </a:cxn>
                <a:cxn ang="0">
                  <a:pos x="423" y="17"/>
                </a:cxn>
                <a:cxn ang="0">
                  <a:pos x="411" y="12"/>
                </a:cxn>
                <a:cxn ang="0">
                  <a:pos x="391" y="9"/>
                </a:cxn>
                <a:cxn ang="0">
                  <a:pos x="365" y="5"/>
                </a:cxn>
                <a:cxn ang="0">
                  <a:pos x="334" y="3"/>
                </a:cxn>
                <a:cxn ang="0">
                  <a:pos x="296" y="2"/>
                </a:cxn>
                <a:cxn ang="0">
                  <a:pos x="257" y="1"/>
                </a:cxn>
                <a:cxn ang="0">
                  <a:pos x="214" y="0"/>
                </a:cxn>
                <a:cxn ang="0">
                  <a:pos x="214" y="0"/>
                </a:cxn>
                <a:cxn ang="0">
                  <a:pos x="171" y="1"/>
                </a:cxn>
                <a:cxn ang="0">
                  <a:pos x="130" y="2"/>
                </a:cxn>
                <a:cxn ang="0">
                  <a:pos x="94" y="3"/>
                </a:cxn>
                <a:cxn ang="0">
                  <a:pos x="63" y="5"/>
                </a:cxn>
                <a:cxn ang="0">
                  <a:pos x="37" y="9"/>
                </a:cxn>
                <a:cxn ang="0">
                  <a:pos x="17" y="12"/>
                </a:cxn>
                <a:cxn ang="0">
                  <a:pos x="4" y="17"/>
                </a:cxn>
                <a:cxn ang="0">
                  <a:pos x="1" y="18"/>
                </a:cxn>
                <a:cxn ang="0">
                  <a:pos x="0" y="20"/>
                </a:cxn>
                <a:cxn ang="0">
                  <a:pos x="0" y="20"/>
                </a:cxn>
                <a:cxn ang="0">
                  <a:pos x="1" y="23"/>
                </a:cxn>
                <a:cxn ang="0">
                  <a:pos x="4" y="25"/>
                </a:cxn>
                <a:cxn ang="0">
                  <a:pos x="17" y="29"/>
                </a:cxn>
                <a:cxn ang="0">
                  <a:pos x="37" y="33"/>
                </a:cxn>
                <a:cxn ang="0">
                  <a:pos x="63" y="36"/>
                </a:cxn>
                <a:cxn ang="0">
                  <a:pos x="94" y="38"/>
                </a:cxn>
                <a:cxn ang="0">
                  <a:pos x="130" y="40"/>
                </a:cxn>
                <a:cxn ang="0">
                  <a:pos x="171" y="41"/>
                </a:cxn>
                <a:cxn ang="0">
                  <a:pos x="214" y="43"/>
                </a:cxn>
                <a:cxn ang="0">
                  <a:pos x="214" y="43"/>
                </a:cxn>
                <a:cxn ang="0">
                  <a:pos x="257" y="41"/>
                </a:cxn>
                <a:cxn ang="0">
                  <a:pos x="296" y="40"/>
                </a:cxn>
                <a:cxn ang="0">
                  <a:pos x="334" y="38"/>
                </a:cxn>
                <a:cxn ang="0">
                  <a:pos x="365" y="36"/>
                </a:cxn>
                <a:cxn ang="0">
                  <a:pos x="391" y="33"/>
                </a:cxn>
                <a:cxn ang="0">
                  <a:pos x="411" y="29"/>
                </a:cxn>
                <a:cxn ang="0">
                  <a:pos x="423" y="25"/>
                </a:cxn>
                <a:cxn ang="0">
                  <a:pos x="427" y="23"/>
                </a:cxn>
                <a:cxn ang="0">
                  <a:pos x="428" y="20"/>
                </a:cxn>
                <a:cxn ang="0">
                  <a:pos x="428" y="20"/>
                </a:cxn>
              </a:cxnLst>
              <a:rect l="0" t="0" r="r" b="b"/>
              <a:pathLst>
                <a:path w="428" h="43">
                  <a:moveTo>
                    <a:pt x="428" y="20"/>
                  </a:moveTo>
                  <a:lnTo>
                    <a:pt x="428" y="20"/>
                  </a:lnTo>
                  <a:lnTo>
                    <a:pt x="427" y="18"/>
                  </a:lnTo>
                  <a:lnTo>
                    <a:pt x="423" y="17"/>
                  </a:lnTo>
                  <a:lnTo>
                    <a:pt x="411" y="12"/>
                  </a:lnTo>
                  <a:lnTo>
                    <a:pt x="391" y="9"/>
                  </a:lnTo>
                  <a:lnTo>
                    <a:pt x="365" y="5"/>
                  </a:lnTo>
                  <a:lnTo>
                    <a:pt x="334" y="3"/>
                  </a:lnTo>
                  <a:lnTo>
                    <a:pt x="296" y="2"/>
                  </a:lnTo>
                  <a:lnTo>
                    <a:pt x="257" y="1"/>
                  </a:lnTo>
                  <a:lnTo>
                    <a:pt x="214" y="0"/>
                  </a:lnTo>
                  <a:lnTo>
                    <a:pt x="214" y="0"/>
                  </a:lnTo>
                  <a:lnTo>
                    <a:pt x="171" y="1"/>
                  </a:lnTo>
                  <a:lnTo>
                    <a:pt x="130" y="2"/>
                  </a:lnTo>
                  <a:lnTo>
                    <a:pt x="94" y="3"/>
                  </a:lnTo>
                  <a:lnTo>
                    <a:pt x="63" y="5"/>
                  </a:lnTo>
                  <a:lnTo>
                    <a:pt x="37" y="9"/>
                  </a:lnTo>
                  <a:lnTo>
                    <a:pt x="17" y="12"/>
                  </a:lnTo>
                  <a:lnTo>
                    <a:pt x="4" y="17"/>
                  </a:lnTo>
                  <a:lnTo>
                    <a:pt x="1" y="18"/>
                  </a:lnTo>
                  <a:lnTo>
                    <a:pt x="0" y="20"/>
                  </a:lnTo>
                  <a:lnTo>
                    <a:pt x="0" y="20"/>
                  </a:lnTo>
                  <a:lnTo>
                    <a:pt x="1" y="23"/>
                  </a:lnTo>
                  <a:lnTo>
                    <a:pt x="4" y="25"/>
                  </a:lnTo>
                  <a:lnTo>
                    <a:pt x="17" y="29"/>
                  </a:lnTo>
                  <a:lnTo>
                    <a:pt x="37" y="33"/>
                  </a:lnTo>
                  <a:lnTo>
                    <a:pt x="63" y="36"/>
                  </a:lnTo>
                  <a:lnTo>
                    <a:pt x="94" y="38"/>
                  </a:lnTo>
                  <a:lnTo>
                    <a:pt x="130" y="40"/>
                  </a:lnTo>
                  <a:lnTo>
                    <a:pt x="171" y="41"/>
                  </a:lnTo>
                  <a:lnTo>
                    <a:pt x="214" y="43"/>
                  </a:lnTo>
                  <a:lnTo>
                    <a:pt x="214" y="43"/>
                  </a:lnTo>
                  <a:lnTo>
                    <a:pt x="257" y="41"/>
                  </a:lnTo>
                  <a:lnTo>
                    <a:pt x="296" y="40"/>
                  </a:lnTo>
                  <a:lnTo>
                    <a:pt x="334" y="38"/>
                  </a:lnTo>
                  <a:lnTo>
                    <a:pt x="365" y="36"/>
                  </a:lnTo>
                  <a:lnTo>
                    <a:pt x="391" y="33"/>
                  </a:lnTo>
                  <a:lnTo>
                    <a:pt x="411" y="29"/>
                  </a:lnTo>
                  <a:lnTo>
                    <a:pt x="423" y="25"/>
                  </a:lnTo>
                  <a:lnTo>
                    <a:pt x="427" y="23"/>
                  </a:lnTo>
                  <a:lnTo>
                    <a:pt x="428" y="20"/>
                  </a:lnTo>
                  <a:lnTo>
                    <a:pt x="428" y="20"/>
                  </a:lnTo>
                  <a:close/>
                </a:path>
              </a:pathLst>
            </a:custGeom>
            <a:solidFill>
              <a:srgbClr val="CCCCCC"/>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3" name="Freeform 29"/>
            <p:cNvSpPr>
              <a:spLocks/>
            </p:cNvSpPr>
            <p:nvPr/>
          </p:nvSpPr>
          <p:spPr bwMode="auto">
            <a:xfrm>
              <a:off x="5071" y="3631"/>
              <a:ext cx="291" cy="175"/>
            </a:xfrm>
            <a:custGeom>
              <a:avLst/>
              <a:gdLst/>
              <a:ahLst/>
              <a:cxnLst>
                <a:cxn ang="0">
                  <a:pos x="291" y="0"/>
                </a:cxn>
                <a:cxn ang="0">
                  <a:pos x="291" y="0"/>
                </a:cxn>
                <a:cxn ang="0">
                  <a:pos x="277" y="12"/>
                </a:cxn>
                <a:cxn ang="0">
                  <a:pos x="261" y="24"/>
                </a:cxn>
                <a:cxn ang="0">
                  <a:pos x="245" y="33"/>
                </a:cxn>
                <a:cxn ang="0">
                  <a:pos x="228" y="42"/>
                </a:cxn>
                <a:cxn ang="0">
                  <a:pos x="209" y="50"/>
                </a:cxn>
                <a:cxn ang="0">
                  <a:pos x="189" y="56"/>
                </a:cxn>
                <a:cxn ang="0">
                  <a:pos x="168" y="62"/>
                </a:cxn>
                <a:cxn ang="0">
                  <a:pos x="147" y="65"/>
                </a:cxn>
                <a:cxn ang="0">
                  <a:pos x="147" y="65"/>
                </a:cxn>
                <a:cxn ang="0">
                  <a:pos x="126" y="68"/>
                </a:cxn>
                <a:cxn ang="0">
                  <a:pos x="106" y="69"/>
                </a:cxn>
                <a:cxn ang="0">
                  <a:pos x="86" y="68"/>
                </a:cxn>
                <a:cxn ang="0">
                  <a:pos x="67" y="64"/>
                </a:cxn>
                <a:cxn ang="0">
                  <a:pos x="49" y="61"/>
                </a:cxn>
                <a:cxn ang="0">
                  <a:pos x="31" y="55"/>
                </a:cxn>
                <a:cxn ang="0">
                  <a:pos x="15" y="48"/>
                </a:cxn>
                <a:cxn ang="0">
                  <a:pos x="0" y="40"/>
                </a:cxn>
                <a:cxn ang="0">
                  <a:pos x="28" y="147"/>
                </a:cxn>
                <a:cxn ang="0">
                  <a:pos x="28" y="147"/>
                </a:cxn>
                <a:cxn ang="0">
                  <a:pos x="30" y="152"/>
                </a:cxn>
                <a:cxn ang="0">
                  <a:pos x="32" y="155"/>
                </a:cxn>
                <a:cxn ang="0">
                  <a:pos x="36" y="159"/>
                </a:cxn>
                <a:cxn ang="0">
                  <a:pos x="42" y="162"/>
                </a:cxn>
                <a:cxn ang="0">
                  <a:pos x="47" y="166"/>
                </a:cxn>
                <a:cxn ang="0">
                  <a:pos x="53" y="168"/>
                </a:cxn>
                <a:cxn ang="0">
                  <a:pos x="69" y="171"/>
                </a:cxn>
                <a:cxn ang="0">
                  <a:pos x="88" y="174"/>
                </a:cxn>
                <a:cxn ang="0">
                  <a:pos x="109" y="175"/>
                </a:cxn>
                <a:cxn ang="0">
                  <a:pos x="131" y="173"/>
                </a:cxn>
                <a:cxn ang="0">
                  <a:pos x="156" y="170"/>
                </a:cxn>
                <a:cxn ang="0">
                  <a:pos x="156" y="170"/>
                </a:cxn>
                <a:cxn ang="0">
                  <a:pos x="181" y="164"/>
                </a:cxn>
                <a:cxn ang="0">
                  <a:pos x="204" y="159"/>
                </a:cxn>
                <a:cxn ang="0">
                  <a:pos x="227" y="152"/>
                </a:cxn>
                <a:cxn ang="0">
                  <a:pos x="245" y="144"/>
                </a:cxn>
                <a:cxn ang="0">
                  <a:pos x="261" y="134"/>
                </a:cxn>
                <a:cxn ang="0">
                  <a:pos x="273" y="125"/>
                </a:cxn>
                <a:cxn ang="0">
                  <a:pos x="278" y="120"/>
                </a:cxn>
                <a:cxn ang="0">
                  <a:pos x="281" y="116"/>
                </a:cxn>
                <a:cxn ang="0">
                  <a:pos x="284" y="111"/>
                </a:cxn>
                <a:cxn ang="0">
                  <a:pos x="285" y="107"/>
                </a:cxn>
                <a:cxn ang="0">
                  <a:pos x="291" y="0"/>
                </a:cxn>
              </a:cxnLst>
              <a:rect l="0" t="0" r="r" b="b"/>
              <a:pathLst>
                <a:path w="291" h="175">
                  <a:moveTo>
                    <a:pt x="291" y="0"/>
                  </a:moveTo>
                  <a:lnTo>
                    <a:pt x="291" y="0"/>
                  </a:lnTo>
                  <a:lnTo>
                    <a:pt x="277" y="12"/>
                  </a:lnTo>
                  <a:lnTo>
                    <a:pt x="261" y="24"/>
                  </a:lnTo>
                  <a:lnTo>
                    <a:pt x="245" y="33"/>
                  </a:lnTo>
                  <a:lnTo>
                    <a:pt x="228" y="42"/>
                  </a:lnTo>
                  <a:lnTo>
                    <a:pt x="209" y="50"/>
                  </a:lnTo>
                  <a:lnTo>
                    <a:pt x="189" y="56"/>
                  </a:lnTo>
                  <a:lnTo>
                    <a:pt x="168" y="62"/>
                  </a:lnTo>
                  <a:lnTo>
                    <a:pt x="147" y="65"/>
                  </a:lnTo>
                  <a:lnTo>
                    <a:pt x="147" y="65"/>
                  </a:lnTo>
                  <a:lnTo>
                    <a:pt x="126" y="68"/>
                  </a:lnTo>
                  <a:lnTo>
                    <a:pt x="106" y="69"/>
                  </a:lnTo>
                  <a:lnTo>
                    <a:pt x="86" y="68"/>
                  </a:lnTo>
                  <a:lnTo>
                    <a:pt x="67" y="64"/>
                  </a:lnTo>
                  <a:lnTo>
                    <a:pt x="49" y="61"/>
                  </a:lnTo>
                  <a:lnTo>
                    <a:pt x="31" y="55"/>
                  </a:lnTo>
                  <a:lnTo>
                    <a:pt x="15" y="48"/>
                  </a:lnTo>
                  <a:lnTo>
                    <a:pt x="0" y="40"/>
                  </a:lnTo>
                  <a:lnTo>
                    <a:pt x="28" y="147"/>
                  </a:lnTo>
                  <a:lnTo>
                    <a:pt x="28" y="147"/>
                  </a:lnTo>
                  <a:lnTo>
                    <a:pt x="30" y="152"/>
                  </a:lnTo>
                  <a:lnTo>
                    <a:pt x="32" y="155"/>
                  </a:lnTo>
                  <a:lnTo>
                    <a:pt x="36" y="159"/>
                  </a:lnTo>
                  <a:lnTo>
                    <a:pt x="42" y="162"/>
                  </a:lnTo>
                  <a:lnTo>
                    <a:pt x="47" y="166"/>
                  </a:lnTo>
                  <a:lnTo>
                    <a:pt x="53" y="168"/>
                  </a:lnTo>
                  <a:lnTo>
                    <a:pt x="69" y="171"/>
                  </a:lnTo>
                  <a:lnTo>
                    <a:pt x="88" y="174"/>
                  </a:lnTo>
                  <a:lnTo>
                    <a:pt x="109" y="175"/>
                  </a:lnTo>
                  <a:lnTo>
                    <a:pt x="131" y="173"/>
                  </a:lnTo>
                  <a:lnTo>
                    <a:pt x="156" y="170"/>
                  </a:lnTo>
                  <a:lnTo>
                    <a:pt x="156" y="170"/>
                  </a:lnTo>
                  <a:lnTo>
                    <a:pt x="181" y="164"/>
                  </a:lnTo>
                  <a:lnTo>
                    <a:pt x="204" y="159"/>
                  </a:lnTo>
                  <a:lnTo>
                    <a:pt x="227" y="152"/>
                  </a:lnTo>
                  <a:lnTo>
                    <a:pt x="245" y="144"/>
                  </a:lnTo>
                  <a:lnTo>
                    <a:pt x="261" y="134"/>
                  </a:lnTo>
                  <a:lnTo>
                    <a:pt x="273" y="125"/>
                  </a:lnTo>
                  <a:lnTo>
                    <a:pt x="278" y="120"/>
                  </a:lnTo>
                  <a:lnTo>
                    <a:pt x="281" y="116"/>
                  </a:lnTo>
                  <a:lnTo>
                    <a:pt x="284" y="111"/>
                  </a:lnTo>
                  <a:lnTo>
                    <a:pt x="285" y="107"/>
                  </a:lnTo>
                  <a:lnTo>
                    <a:pt x="291"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4" name="Freeform 30"/>
            <p:cNvSpPr>
              <a:spLocks/>
            </p:cNvSpPr>
            <p:nvPr/>
          </p:nvSpPr>
          <p:spPr bwMode="auto">
            <a:xfrm>
              <a:off x="5099" y="3722"/>
              <a:ext cx="108" cy="181"/>
            </a:xfrm>
            <a:custGeom>
              <a:avLst/>
              <a:gdLst/>
              <a:ahLst/>
              <a:cxnLst>
                <a:cxn ang="0">
                  <a:pos x="86" y="5"/>
                </a:cxn>
                <a:cxn ang="0">
                  <a:pos x="86" y="5"/>
                </a:cxn>
                <a:cxn ang="0">
                  <a:pos x="79" y="13"/>
                </a:cxn>
                <a:cxn ang="0">
                  <a:pos x="72" y="23"/>
                </a:cxn>
                <a:cxn ang="0">
                  <a:pos x="64" y="37"/>
                </a:cxn>
                <a:cxn ang="0">
                  <a:pos x="55" y="56"/>
                </a:cxn>
                <a:cxn ang="0">
                  <a:pos x="51" y="66"/>
                </a:cxn>
                <a:cxn ang="0">
                  <a:pos x="48" y="79"/>
                </a:cxn>
                <a:cxn ang="0">
                  <a:pos x="45" y="92"/>
                </a:cxn>
                <a:cxn ang="0">
                  <a:pos x="43" y="107"/>
                </a:cxn>
                <a:cxn ang="0">
                  <a:pos x="41" y="124"/>
                </a:cxn>
                <a:cxn ang="0">
                  <a:pos x="41" y="141"/>
                </a:cxn>
                <a:cxn ang="0">
                  <a:pos x="41" y="141"/>
                </a:cxn>
                <a:cxn ang="0">
                  <a:pos x="33" y="143"/>
                </a:cxn>
                <a:cxn ang="0">
                  <a:pos x="25" y="146"/>
                </a:cxn>
                <a:cxn ang="0">
                  <a:pos x="17" y="149"/>
                </a:cxn>
                <a:cxn ang="0">
                  <a:pos x="9" y="154"/>
                </a:cxn>
                <a:cxn ang="0">
                  <a:pos x="3" y="161"/>
                </a:cxn>
                <a:cxn ang="0">
                  <a:pos x="1" y="164"/>
                </a:cxn>
                <a:cxn ang="0">
                  <a:pos x="0" y="168"/>
                </a:cxn>
                <a:cxn ang="0">
                  <a:pos x="0" y="172"/>
                </a:cxn>
                <a:cxn ang="0">
                  <a:pos x="1" y="177"/>
                </a:cxn>
                <a:cxn ang="0">
                  <a:pos x="1" y="177"/>
                </a:cxn>
                <a:cxn ang="0">
                  <a:pos x="5" y="179"/>
                </a:cxn>
                <a:cxn ang="0">
                  <a:pos x="11" y="181"/>
                </a:cxn>
                <a:cxn ang="0">
                  <a:pos x="19" y="181"/>
                </a:cxn>
                <a:cxn ang="0">
                  <a:pos x="64" y="161"/>
                </a:cxn>
                <a:cxn ang="0">
                  <a:pos x="64" y="161"/>
                </a:cxn>
                <a:cxn ang="0">
                  <a:pos x="65" y="160"/>
                </a:cxn>
                <a:cxn ang="0">
                  <a:pos x="67" y="156"/>
                </a:cxn>
                <a:cxn ang="0">
                  <a:pos x="68" y="152"/>
                </a:cxn>
                <a:cxn ang="0">
                  <a:pos x="68" y="149"/>
                </a:cxn>
                <a:cxn ang="0">
                  <a:pos x="67" y="146"/>
                </a:cxn>
                <a:cxn ang="0">
                  <a:pos x="59" y="138"/>
                </a:cxn>
                <a:cxn ang="0">
                  <a:pos x="59" y="138"/>
                </a:cxn>
                <a:cxn ang="0">
                  <a:pos x="59" y="125"/>
                </a:cxn>
                <a:cxn ang="0">
                  <a:pos x="59" y="112"/>
                </a:cxn>
                <a:cxn ang="0">
                  <a:pos x="61" y="94"/>
                </a:cxn>
                <a:cxn ang="0">
                  <a:pos x="64" y="85"/>
                </a:cxn>
                <a:cxn ang="0">
                  <a:pos x="66" y="76"/>
                </a:cxn>
                <a:cxn ang="0">
                  <a:pos x="69" y="66"/>
                </a:cxn>
                <a:cxn ang="0">
                  <a:pos x="75" y="56"/>
                </a:cxn>
                <a:cxn ang="0">
                  <a:pos x="81" y="47"/>
                </a:cxn>
                <a:cxn ang="0">
                  <a:pos x="88" y="36"/>
                </a:cxn>
                <a:cxn ang="0">
                  <a:pos x="97" y="28"/>
                </a:cxn>
                <a:cxn ang="0">
                  <a:pos x="108" y="19"/>
                </a:cxn>
                <a:cxn ang="0">
                  <a:pos x="108" y="19"/>
                </a:cxn>
                <a:cxn ang="0">
                  <a:pos x="108" y="14"/>
                </a:cxn>
                <a:cxn ang="0">
                  <a:pos x="108" y="11"/>
                </a:cxn>
                <a:cxn ang="0">
                  <a:pos x="108" y="6"/>
                </a:cxn>
                <a:cxn ang="0">
                  <a:pos x="105" y="2"/>
                </a:cxn>
                <a:cxn ang="0">
                  <a:pos x="103" y="1"/>
                </a:cxn>
                <a:cxn ang="0">
                  <a:pos x="101" y="0"/>
                </a:cxn>
                <a:cxn ang="0">
                  <a:pos x="98" y="0"/>
                </a:cxn>
                <a:cxn ang="0">
                  <a:pos x="95" y="1"/>
                </a:cxn>
                <a:cxn ang="0">
                  <a:pos x="86" y="5"/>
                </a:cxn>
                <a:cxn ang="0">
                  <a:pos x="86" y="5"/>
                </a:cxn>
              </a:cxnLst>
              <a:rect l="0" t="0" r="r" b="b"/>
              <a:pathLst>
                <a:path w="108" h="181">
                  <a:moveTo>
                    <a:pt x="86" y="5"/>
                  </a:moveTo>
                  <a:lnTo>
                    <a:pt x="86" y="5"/>
                  </a:lnTo>
                  <a:lnTo>
                    <a:pt x="79" y="13"/>
                  </a:lnTo>
                  <a:lnTo>
                    <a:pt x="72" y="23"/>
                  </a:lnTo>
                  <a:lnTo>
                    <a:pt x="64" y="37"/>
                  </a:lnTo>
                  <a:lnTo>
                    <a:pt x="55" y="56"/>
                  </a:lnTo>
                  <a:lnTo>
                    <a:pt x="51" y="66"/>
                  </a:lnTo>
                  <a:lnTo>
                    <a:pt x="48" y="79"/>
                  </a:lnTo>
                  <a:lnTo>
                    <a:pt x="45" y="92"/>
                  </a:lnTo>
                  <a:lnTo>
                    <a:pt x="43" y="107"/>
                  </a:lnTo>
                  <a:lnTo>
                    <a:pt x="41" y="124"/>
                  </a:lnTo>
                  <a:lnTo>
                    <a:pt x="41" y="141"/>
                  </a:lnTo>
                  <a:lnTo>
                    <a:pt x="41" y="141"/>
                  </a:lnTo>
                  <a:lnTo>
                    <a:pt x="33" y="143"/>
                  </a:lnTo>
                  <a:lnTo>
                    <a:pt x="25" y="146"/>
                  </a:lnTo>
                  <a:lnTo>
                    <a:pt x="17" y="149"/>
                  </a:lnTo>
                  <a:lnTo>
                    <a:pt x="9" y="154"/>
                  </a:lnTo>
                  <a:lnTo>
                    <a:pt x="3" y="161"/>
                  </a:lnTo>
                  <a:lnTo>
                    <a:pt x="1" y="164"/>
                  </a:lnTo>
                  <a:lnTo>
                    <a:pt x="0" y="168"/>
                  </a:lnTo>
                  <a:lnTo>
                    <a:pt x="0" y="172"/>
                  </a:lnTo>
                  <a:lnTo>
                    <a:pt x="1" y="177"/>
                  </a:lnTo>
                  <a:lnTo>
                    <a:pt x="1" y="177"/>
                  </a:lnTo>
                  <a:lnTo>
                    <a:pt x="5" y="179"/>
                  </a:lnTo>
                  <a:lnTo>
                    <a:pt x="11" y="181"/>
                  </a:lnTo>
                  <a:lnTo>
                    <a:pt x="19" y="181"/>
                  </a:lnTo>
                  <a:lnTo>
                    <a:pt x="64" y="161"/>
                  </a:lnTo>
                  <a:lnTo>
                    <a:pt x="64" y="161"/>
                  </a:lnTo>
                  <a:lnTo>
                    <a:pt x="65" y="160"/>
                  </a:lnTo>
                  <a:lnTo>
                    <a:pt x="67" y="156"/>
                  </a:lnTo>
                  <a:lnTo>
                    <a:pt x="68" y="152"/>
                  </a:lnTo>
                  <a:lnTo>
                    <a:pt x="68" y="149"/>
                  </a:lnTo>
                  <a:lnTo>
                    <a:pt x="67" y="146"/>
                  </a:lnTo>
                  <a:lnTo>
                    <a:pt x="59" y="138"/>
                  </a:lnTo>
                  <a:lnTo>
                    <a:pt x="59" y="138"/>
                  </a:lnTo>
                  <a:lnTo>
                    <a:pt x="59" y="125"/>
                  </a:lnTo>
                  <a:lnTo>
                    <a:pt x="59" y="112"/>
                  </a:lnTo>
                  <a:lnTo>
                    <a:pt x="61" y="94"/>
                  </a:lnTo>
                  <a:lnTo>
                    <a:pt x="64" y="85"/>
                  </a:lnTo>
                  <a:lnTo>
                    <a:pt x="66" y="76"/>
                  </a:lnTo>
                  <a:lnTo>
                    <a:pt x="69" y="66"/>
                  </a:lnTo>
                  <a:lnTo>
                    <a:pt x="75" y="56"/>
                  </a:lnTo>
                  <a:lnTo>
                    <a:pt x="81" y="47"/>
                  </a:lnTo>
                  <a:lnTo>
                    <a:pt x="88" y="36"/>
                  </a:lnTo>
                  <a:lnTo>
                    <a:pt x="97" y="28"/>
                  </a:lnTo>
                  <a:lnTo>
                    <a:pt x="108" y="19"/>
                  </a:lnTo>
                  <a:lnTo>
                    <a:pt x="108" y="19"/>
                  </a:lnTo>
                  <a:lnTo>
                    <a:pt x="108" y="14"/>
                  </a:lnTo>
                  <a:lnTo>
                    <a:pt x="108" y="11"/>
                  </a:lnTo>
                  <a:lnTo>
                    <a:pt x="108" y="6"/>
                  </a:lnTo>
                  <a:lnTo>
                    <a:pt x="105" y="2"/>
                  </a:lnTo>
                  <a:lnTo>
                    <a:pt x="103" y="1"/>
                  </a:lnTo>
                  <a:lnTo>
                    <a:pt x="101" y="0"/>
                  </a:lnTo>
                  <a:lnTo>
                    <a:pt x="98" y="0"/>
                  </a:lnTo>
                  <a:lnTo>
                    <a:pt x="95" y="1"/>
                  </a:lnTo>
                  <a:lnTo>
                    <a:pt x="86" y="5"/>
                  </a:lnTo>
                  <a:lnTo>
                    <a:pt x="86" y="5"/>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5" name="Freeform 31"/>
            <p:cNvSpPr>
              <a:spLocks/>
            </p:cNvSpPr>
            <p:nvPr/>
          </p:nvSpPr>
          <p:spPr bwMode="auto">
            <a:xfrm>
              <a:off x="5263" y="3714"/>
              <a:ext cx="109" cy="180"/>
            </a:xfrm>
            <a:custGeom>
              <a:avLst/>
              <a:gdLst/>
              <a:ahLst/>
              <a:cxnLst>
                <a:cxn ang="0">
                  <a:pos x="23" y="5"/>
                </a:cxn>
                <a:cxn ang="0">
                  <a:pos x="23" y="5"/>
                </a:cxn>
                <a:cxn ang="0">
                  <a:pos x="30" y="13"/>
                </a:cxn>
                <a:cxn ang="0">
                  <a:pos x="37" y="22"/>
                </a:cxn>
                <a:cxn ang="0">
                  <a:pos x="45" y="36"/>
                </a:cxn>
                <a:cxn ang="0">
                  <a:pos x="53" y="56"/>
                </a:cxn>
                <a:cxn ang="0">
                  <a:pos x="57" y="66"/>
                </a:cxn>
                <a:cxn ang="0">
                  <a:pos x="60" y="79"/>
                </a:cxn>
                <a:cxn ang="0">
                  <a:pos x="64" y="92"/>
                </a:cxn>
                <a:cxn ang="0">
                  <a:pos x="66" y="107"/>
                </a:cxn>
                <a:cxn ang="0">
                  <a:pos x="67" y="123"/>
                </a:cxn>
                <a:cxn ang="0">
                  <a:pos x="67" y="140"/>
                </a:cxn>
                <a:cxn ang="0">
                  <a:pos x="67" y="140"/>
                </a:cxn>
                <a:cxn ang="0">
                  <a:pos x="75" y="142"/>
                </a:cxn>
                <a:cxn ang="0">
                  <a:pos x="83" y="146"/>
                </a:cxn>
                <a:cxn ang="0">
                  <a:pos x="92" y="149"/>
                </a:cxn>
                <a:cxn ang="0">
                  <a:pos x="100" y="154"/>
                </a:cxn>
                <a:cxn ang="0">
                  <a:pos x="106" y="161"/>
                </a:cxn>
                <a:cxn ang="0">
                  <a:pos x="108" y="164"/>
                </a:cxn>
                <a:cxn ang="0">
                  <a:pos x="109" y="168"/>
                </a:cxn>
                <a:cxn ang="0">
                  <a:pos x="109" y="172"/>
                </a:cxn>
                <a:cxn ang="0">
                  <a:pos x="108" y="177"/>
                </a:cxn>
                <a:cxn ang="0">
                  <a:pos x="108" y="177"/>
                </a:cxn>
                <a:cxn ang="0">
                  <a:pos x="103" y="179"/>
                </a:cxn>
                <a:cxn ang="0">
                  <a:pos x="97" y="180"/>
                </a:cxn>
                <a:cxn ang="0">
                  <a:pos x="88" y="180"/>
                </a:cxn>
                <a:cxn ang="0">
                  <a:pos x="45" y="160"/>
                </a:cxn>
                <a:cxn ang="0">
                  <a:pos x="45" y="160"/>
                </a:cxn>
                <a:cxn ang="0">
                  <a:pos x="44" y="158"/>
                </a:cxn>
                <a:cxn ang="0">
                  <a:pos x="42" y="156"/>
                </a:cxn>
                <a:cxn ang="0">
                  <a:pos x="40" y="151"/>
                </a:cxn>
                <a:cxn ang="0">
                  <a:pos x="40" y="148"/>
                </a:cxn>
                <a:cxn ang="0">
                  <a:pos x="42" y="146"/>
                </a:cxn>
                <a:cxn ang="0">
                  <a:pos x="49" y="136"/>
                </a:cxn>
                <a:cxn ang="0">
                  <a:pos x="49" y="136"/>
                </a:cxn>
                <a:cxn ang="0">
                  <a:pos x="50" y="125"/>
                </a:cxn>
                <a:cxn ang="0">
                  <a:pos x="50" y="111"/>
                </a:cxn>
                <a:cxn ang="0">
                  <a:pos x="47" y="94"/>
                </a:cxn>
                <a:cxn ang="0">
                  <a:pos x="45" y="85"/>
                </a:cxn>
                <a:cxn ang="0">
                  <a:pos x="43" y="76"/>
                </a:cxn>
                <a:cxn ang="0">
                  <a:pos x="38" y="65"/>
                </a:cxn>
                <a:cxn ang="0">
                  <a:pos x="33" y="56"/>
                </a:cxn>
                <a:cxn ang="0">
                  <a:pos x="28" y="45"/>
                </a:cxn>
                <a:cxn ang="0">
                  <a:pos x="21" y="36"/>
                </a:cxn>
                <a:cxn ang="0">
                  <a:pos x="11" y="27"/>
                </a:cxn>
                <a:cxn ang="0">
                  <a:pos x="1" y="19"/>
                </a:cxn>
                <a:cxn ang="0">
                  <a:pos x="1" y="19"/>
                </a:cxn>
                <a:cxn ang="0">
                  <a:pos x="0" y="14"/>
                </a:cxn>
                <a:cxn ang="0">
                  <a:pos x="1" y="9"/>
                </a:cxn>
                <a:cxn ang="0">
                  <a:pos x="1" y="6"/>
                </a:cxn>
                <a:cxn ang="0">
                  <a:pos x="3" y="2"/>
                </a:cxn>
                <a:cxn ang="0">
                  <a:pos x="5" y="1"/>
                </a:cxn>
                <a:cxn ang="0">
                  <a:pos x="8" y="0"/>
                </a:cxn>
                <a:cxn ang="0">
                  <a:pos x="10" y="0"/>
                </a:cxn>
                <a:cxn ang="0">
                  <a:pos x="14" y="1"/>
                </a:cxn>
                <a:cxn ang="0">
                  <a:pos x="23" y="5"/>
                </a:cxn>
                <a:cxn ang="0">
                  <a:pos x="23" y="5"/>
                </a:cxn>
              </a:cxnLst>
              <a:rect l="0" t="0" r="r" b="b"/>
              <a:pathLst>
                <a:path w="109" h="180">
                  <a:moveTo>
                    <a:pt x="23" y="5"/>
                  </a:moveTo>
                  <a:lnTo>
                    <a:pt x="23" y="5"/>
                  </a:lnTo>
                  <a:lnTo>
                    <a:pt x="30" y="13"/>
                  </a:lnTo>
                  <a:lnTo>
                    <a:pt x="37" y="22"/>
                  </a:lnTo>
                  <a:lnTo>
                    <a:pt x="45" y="36"/>
                  </a:lnTo>
                  <a:lnTo>
                    <a:pt x="53" y="56"/>
                  </a:lnTo>
                  <a:lnTo>
                    <a:pt x="57" y="66"/>
                  </a:lnTo>
                  <a:lnTo>
                    <a:pt x="60" y="79"/>
                  </a:lnTo>
                  <a:lnTo>
                    <a:pt x="64" y="92"/>
                  </a:lnTo>
                  <a:lnTo>
                    <a:pt x="66" y="107"/>
                  </a:lnTo>
                  <a:lnTo>
                    <a:pt x="67" y="123"/>
                  </a:lnTo>
                  <a:lnTo>
                    <a:pt x="67" y="140"/>
                  </a:lnTo>
                  <a:lnTo>
                    <a:pt x="67" y="140"/>
                  </a:lnTo>
                  <a:lnTo>
                    <a:pt x="75" y="142"/>
                  </a:lnTo>
                  <a:lnTo>
                    <a:pt x="83" y="146"/>
                  </a:lnTo>
                  <a:lnTo>
                    <a:pt x="92" y="149"/>
                  </a:lnTo>
                  <a:lnTo>
                    <a:pt x="100" y="154"/>
                  </a:lnTo>
                  <a:lnTo>
                    <a:pt x="106" y="161"/>
                  </a:lnTo>
                  <a:lnTo>
                    <a:pt x="108" y="164"/>
                  </a:lnTo>
                  <a:lnTo>
                    <a:pt x="109" y="168"/>
                  </a:lnTo>
                  <a:lnTo>
                    <a:pt x="109" y="172"/>
                  </a:lnTo>
                  <a:lnTo>
                    <a:pt x="108" y="177"/>
                  </a:lnTo>
                  <a:lnTo>
                    <a:pt x="108" y="177"/>
                  </a:lnTo>
                  <a:lnTo>
                    <a:pt x="103" y="179"/>
                  </a:lnTo>
                  <a:lnTo>
                    <a:pt x="97" y="180"/>
                  </a:lnTo>
                  <a:lnTo>
                    <a:pt x="88" y="180"/>
                  </a:lnTo>
                  <a:lnTo>
                    <a:pt x="45" y="160"/>
                  </a:lnTo>
                  <a:lnTo>
                    <a:pt x="45" y="160"/>
                  </a:lnTo>
                  <a:lnTo>
                    <a:pt x="44" y="158"/>
                  </a:lnTo>
                  <a:lnTo>
                    <a:pt x="42" y="156"/>
                  </a:lnTo>
                  <a:lnTo>
                    <a:pt x="40" y="151"/>
                  </a:lnTo>
                  <a:lnTo>
                    <a:pt x="40" y="148"/>
                  </a:lnTo>
                  <a:lnTo>
                    <a:pt x="42" y="146"/>
                  </a:lnTo>
                  <a:lnTo>
                    <a:pt x="49" y="136"/>
                  </a:lnTo>
                  <a:lnTo>
                    <a:pt x="49" y="136"/>
                  </a:lnTo>
                  <a:lnTo>
                    <a:pt x="50" y="125"/>
                  </a:lnTo>
                  <a:lnTo>
                    <a:pt x="50" y="111"/>
                  </a:lnTo>
                  <a:lnTo>
                    <a:pt x="47" y="94"/>
                  </a:lnTo>
                  <a:lnTo>
                    <a:pt x="45" y="85"/>
                  </a:lnTo>
                  <a:lnTo>
                    <a:pt x="43" y="76"/>
                  </a:lnTo>
                  <a:lnTo>
                    <a:pt x="38" y="65"/>
                  </a:lnTo>
                  <a:lnTo>
                    <a:pt x="33" y="56"/>
                  </a:lnTo>
                  <a:lnTo>
                    <a:pt x="28" y="45"/>
                  </a:lnTo>
                  <a:lnTo>
                    <a:pt x="21" y="36"/>
                  </a:lnTo>
                  <a:lnTo>
                    <a:pt x="11" y="27"/>
                  </a:lnTo>
                  <a:lnTo>
                    <a:pt x="1" y="19"/>
                  </a:lnTo>
                  <a:lnTo>
                    <a:pt x="1" y="19"/>
                  </a:lnTo>
                  <a:lnTo>
                    <a:pt x="0" y="14"/>
                  </a:lnTo>
                  <a:lnTo>
                    <a:pt x="1" y="9"/>
                  </a:lnTo>
                  <a:lnTo>
                    <a:pt x="1" y="6"/>
                  </a:lnTo>
                  <a:lnTo>
                    <a:pt x="3" y="2"/>
                  </a:lnTo>
                  <a:lnTo>
                    <a:pt x="5" y="1"/>
                  </a:lnTo>
                  <a:lnTo>
                    <a:pt x="8" y="0"/>
                  </a:lnTo>
                  <a:lnTo>
                    <a:pt x="10" y="0"/>
                  </a:lnTo>
                  <a:lnTo>
                    <a:pt x="14" y="1"/>
                  </a:lnTo>
                  <a:lnTo>
                    <a:pt x="23" y="5"/>
                  </a:lnTo>
                  <a:lnTo>
                    <a:pt x="23" y="5"/>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6" name="Freeform 32"/>
            <p:cNvSpPr>
              <a:spLocks/>
            </p:cNvSpPr>
            <p:nvPr/>
          </p:nvSpPr>
          <p:spPr bwMode="auto">
            <a:xfrm>
              <a:off x="5014" y="3455"/>
              <a:ext cx="373" cy="234"/>
            </a:xfrm>
            <a:custGeom>
              <a:avLst/>
              <a:gdLst/>
              <a:ahLst/>
              <a:cxnLst>
                <a:cxn ang="0">
                  <a:pos x="373" y="92"/>
                </a:cxn>
                <a:cxn ang="0">
                  <a:pos x="366" y="70"/>
                </a:cxn>
                <a:cxn ang="0">
                  <a:pos x="352" y="50"/>
                </a:cxn>
                <a:cxn ang="0">
                  <a:pos x="332" y="33"/>
                </a:cxn>
                <a:cxn ang="0">
                  <a:pos x="308" y="19"/>
                </a:cxn>
                <a:cxn ang="0">
                  <a:pos x="279" y="9"/>
                </a:cxn>
                <a:cxn ang="0">
                  <a:pos x="245" y="3"/>
                </a:cxn>
                <a:cxn ang="0">
                  <a:pos x="209" y="0"/>
                </a:cxn>
                <a:cxn ang="0">
                  <a:pos x="172" y="3"/>
                </a:cxn>
                <a:cxn ang="0">
                  <a:pos x="153" y="6"/>
                </a:cxn>
                <a:cxn ang="0">
                  <a:pos x="117" y="16"/>
                </a:cxn>
                <a:cxn ang="0">
                  <a:pos x="85" y="28"/>
                </a:cxn>
                <a:cxn ang="0">
                  <a:pos x="57" y="45"/>
                </a:cxn>
                <a:cxn ang="0">
                  <a:pos x="33" y="63"/>
                </a:cxn>
                <a:cxn ang="0">
                  <a:pos x="16" y="84"/>
                </a:cxn>
                <a:cxn ang="0">
                  <a:pos x="4" y="106"/>
                </a:cxn>
                <a:cxn ang="0">
                  <a:pos x="0" y="130"/>
                </a:cxn>
                <a:cxn ang="0">
                  <a:pos x="0" y="141"/>
                </a:cxn>
                <a:cxn ang="0">
                  <a:pos x="7" y="165"/>
                </a:cxn>
                <a:cxn ang="0">
                  <a:pos x="21" y="184"/>
                </a:cxn>
                <a:cxn ang="0">
                  <a:pos x="40" y="202"/>
                </a:cxn>
                <a:cxn ang="0">
                  <a:pos x="65" y="216"/>
                </a:cxn>
                <a:cxn ang="0">
                  <a:pos x="95" y="225"/>
                </a:cxn>
                <a:cxn ang="0">
                  <a:pos x="128" y="232"/>
                </a:cxn>
                <a:cxn ang="0">
                  <a:pos x="164" y="234"/>
                </a:cxn>
                <a:cxn ang="0">
                  <a:pos x="202" y="232"/>
                </a:cxn>
                <a:cxn ang="0">
                  <a:pos x="221" y="229"/>
                </a:cxn>
                <a:cxn ang="0">
                  <a:pos x="257" y="219"/>
                </a:cxn>
                <a:cxn ang="0">
                  <a:pos x="288" y="207"/>
                </a:cxn>
                <a:cxn ang="0">
                  <a:pos x="317" y="190"/>
                </a:cxn>
                <a:cxn ang="0">
                  <a:pos x="341" y="172"/>
                </a:cxn>
                <a:cxn ang="0">
                  <a:pos x="358" y="151"/>
                </a:cxn>
                <a:cxn ang="0">
                  <a:pos x="370" y="128"/>
                </a:cxn>
                <a:cxn ang="0">
                  <a:pos x="373" y="105"/>
                </a:cxn>
                <a:cxn ang="0">
                  <a:pos x="373" y="92"/>
                </a:cxn>
              </a:cxnLst>
              <a:rect l="0" t="0" r="r" b="b"/>
              <a:pathLst>
                <a:path w="373" h="234">
                  <a:moveTo>
                    <a:pt x="373" y="92"/>
                  </a:moveTo>
                  <a:lnTo>
                    <a:pt x="373" y="92"/>
                  </a:lnTo>
                  <a:lnTo>
                    <a:pt x="371" y="81"/>
                  </a:lnTo>
                  <a:lnTo>
                    <a:pt x="366" y="70"/>
                  </a:lnTo>
                  <a:lnTo>
                    <a:pt x="360" y="60"/>
                  </a:lnTo>
                  <a:lnTo>
                    <a:pt x="352" y="50"/>
                  </a:lnTo>
                  <a:lnTo>
                    <a:pt x="343" y="41"/>
                  </a:lnTo>
                  <a:lnTo>
                    <a:pt x="332" y="33"/>
                  </a:lnTo>
                  <a:lnTo>
                    <a:pt x="321" y="26"/>
                  </a:lnTo>
                  <a:lnTo>
                    <a:pt x="308" y="19"/>
                  </a:lnTo>
                  <a:lnTo>
                    <a:pt x="294" y="13"/>
                  </a:lnTo>
                  <a:lnTo>
                    <a:pt x="279" y="9"/>
                  </a:lnTo>
                  <a:lnTo>
                    <a:pt x="263" y="5"/>
                  </a:lnTo>
                  <a:lnTo>
                    <a:pt x="245" y="3"/>
                  </a:lnTo>
                  <a:lnTo>
                    <a:pt x="228" y="0"/>
                  </a:lnTo>
                  <a:lnTo>
                    <a:pt x="209" y="0"/>
                  </a:lnTo>
                  <a:lnTo>
                    <a:pt x="190" y="0"/>
                  </a:lnTo>
                  <a:lnTo>
                    <a:pt x="172" y="3"/>
                  </a:lnTo>
                  <a:lnTo>
                    <a:pt x="172" y="3"/>
                  </a:lnTo>
                  <a:lnTo>
                    <a:pt x="153" y="6"/>
                  </a:lnTo>
                  <a:lnTo>
                    <a:pt x="135" y="10"/>
                  </a:lnTo>
                  <a:lnTo>
                    <a:pt x="117" y="16"/>
                  </a:lnTo>
                  <a:lnTo>
                    <a:pt x="101" y="21"/>
                  </a:lnTo>
                  <a:lnTo>
                    <a:pt x="85" y="28"/>
                  </a:lnTo>
                  <a:lnTo>
                    <a:pt x="69" y="35"/>
                  </a:lnTo>
                  <a:lnTo>
                    <a:pt x="57" y="45"/>
                  </a:lnTo>
                  <a:lnTo>
                    <a:pt x="44" y="54"/>
                  </a:lnTo>
                  <a:lnTo>
                    <a:pt x="33" y="63"/>
                  </a:lnTo>
                  <a:lnTo>
                    <a:pt x="24" y="74"/>
                  </a:lnTo>
                  <a:lnTo>
                    <a:pt x="16" y="84"/>
                  </a:lnTo>
                  <a:lnTo>
                    <a:pt x="9" y="95"/>
                  </a:lnTo>
                  <a:lnTo>
                    <a:pt x="4" y="106"/>
                  </a:lnTo>
                  <a:lnTo>
                    <a:pt x="1" y="118"/>
                  </a:lnTo>
                  <a:lnTo>
                    <a:pt x="0" y="130"/>
                  </a:lnTo>
                  <a:lnTo>
                    <a:pt x="0" y="141"/>
                  </a:lnTo>
                  <a:lnTo>
                    <a:pt x="0" y="141"/>
                  </a:lnTo>
                  <a:lnTo>
                    <a:pt x="3" y="153"/>
                  </a:lnTo>
                  <a:lnTo>
                    <a:pt x="7" y="165"/>
                  </a:lnTo>
                  <a:lnTo>
                    <a:pt x="12" y="174"/>
                  </a:lnTo>
                  <a:lnTo>
                    <a:pt x="21" y="184"/>
                  </a:lnTo>
                  <a:lnTo>
                    <a:pt x="30" y="194"/>
                  </a:lnTo>
                  <a:lnTo>
                    <a:pt x="40" y="202"/>
                  </a:lnTo>
                  <a:lnTo>
                    <a:pt x="52" y="209"/>
                  </a:lnTo>
                  <a:lnTo>
                    <a:pt x="65" y="216"/>
                  </a:lnTo>
                  <a:lnTo>
                    <a:pt x="80" y="220"/>
                  </a:lnTo>
                  <a:lnTo>
                    <a:pt x="95" y="225"/>
                  </a:lnTo>
                  <a:lnTo>
                    <a:pt x="111" y="230"/>
                  </a:lnTo>
                  <a:lnTo>
                    <a:pt x="128" y="232"/>
                  </a:lnTo>
                  <a:lnTo>
                    <a:pt x="145" y="233"/>
                  </a:lnTo>
                  <a:lnTo>
                    <a:pt x="164" y="234"/>
                  </a:lnTo>
                  <a:lnTo>
                    <a:pt x="182" y="233"/>
                  </a:lnTo>
                  <a:lnTo>
                    <a:pt x="202" y="232"/>
                  </a:lnTo>
                  <a:lnTo>
                    <a:pt x="202" y="232"/>
                  </a:lnTo>
                  <a:lnTo>
                    <a:pt x="221" y="229"/>
                  </a:lnTo>
                  <a:lnTo>
                    <a:pt x="239" y="224"/>
                  </a:lnTo>
                  <a:lnTo>
                    <a:pt x="257" y="219"/>
                  </a:lnTo>
                  <a:lnTo>
                    <a:pt x="273" y="214"/>
                  </a:lnTo>
                  <a:lnTo>
                    <a:pt x="288" y="207"/>
                  </a:lnTo>
                  <a:lnTo>
                    <a:pt x="303" y="198"/>
                  </a:lnTo>
                  <a:lnTo>
                    <a:pt x="317" y="190"/>
                  </a:lnTo>
                  <a:lnTo>
                    <a:pt x="329" y="181"/>
                  </a:lnTo>
                  <a:lnTo>
                    <a:pt x="341" y="172"/>
                  </a:lnTo>
                  <a:lnTo>
                    <a:pt x="350" y="161"/>
                  </a:lnTo>
                  <a:lnTo>
                    <a:pt x="358" y="151"/>
                  </a:lnTo>
                  <a:lnTo>
                    <a:pt x="364" y="139"/>
                  </a:lnTo>
                  <a:lnTo>
                    <a:pt x="370" y="128"/>
                  </a:lnTo>
                  <a:lnTo>
                    <a:pt x="372" y="117"/>
                  </a:lnTo>
                  <a:lnTo>
                    <a:pt x="373" y="105"/>
                  </a:lnTo>
                  <a:lnTo>
                    <a:pt x="373" y="92"/>
                  </a:lnTo>
                  <a:lnTo>
                    <a:pt x="373" y="9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7" name="Freeform 33"/>
            <p:cNvSpPr>
              <a:spLocks/>
            </p:cNvSpPr>
            <p:nvPr/>
          </p:nvSpPr>
          <p:spPr bwMode="auto">
            <a:xfrm>
              <a:off x="5067" y="3551"/>
              <a:ext cx="51" cy="49"/>
            </a:xfrm>
            <a:custGeom>
              <a:avLst/>
              <a:gdLst/>
              <a:ahLst/>
              <a:cxnLst>
                <a:cxn ang="0">
                  <a:pos x="29" y="43"/>
                </a:cxn>
                <a:cxn ang="0">
                  <a:pos x="29" y="43"/>
                </a:cxn>
                <a:cxn ang="0">
                  <a:pos x="39" y="42"/>
                </a:cxn>
                <a:cxn ang="0">
                  <a:pos x="47" y="42"/>
                </a:cxn>
                <a:cxn ang="0">
                  <a:pos x="47" y="42"/>
                </a:cxn>
                <a:cxn ang="0">
                  <a:pos x="49" y="37"/>
                </a:cxn>
                <a:cxn ang="0">
                  <a:pos x="49" y="37"/>
                </a:cxn>
                <a:cxn ang="0">
                  <a:pos x="51" y="32"/>
                </a:cxn>
                <a:cxn ang="0">
                  <a:pos x="51" y="27"/>
                </a:cxn>
                <a:cxn ang="0">
                  <a:pos x="51" y="21"/>
                </a:cxn>
                <a:cxn ang="0">
                  <a:pos x="50" y="16"/>
                </a:cxn>
                <a:cxn ang="0">
                  <a:pos x="48" y="12"/>
                </a:cxn>
                <a:cxn ang="0">
                  <a:pos x="44" y="8"/>
                </a:cxn>
                <a:cxn ang="0">
                  <a:pos x="41" y="5"/>
                </a:cxn>
                <a:cxn ang="0">
                  <a:pos x="36" y="2"/>
                </a:cxn>
                <a:cxn ang="0">
                  <a:pos x="36" y="2"/>
                </a:cxn>
                <a:cxn ang="0">
                  <a:pos x="32" y="0"/>
                </a:cxn>
                <a:cxn ang="0">
                  <a:pos x="27" y="0"/>
                </a:cxn>
                <a:cxn ang="0">
                  <a:pos x="22" y="1"/>
                </a:cxn>
                <a:cxn ang="0">
                  <a:pos x="16" y="3"/>
                </a:cxn>
                <a:cxn ang="0">
                  <a:pos x="13" y="6"/>
                </a:cxn>
                <a:cxn ang="0">
                  <a:pos x="8" y="9"/>
                </a:cxn>
                <a:cxn ang="0">
                  <a:pos x="5" y="14"/>
                </a:cxn>
                <a:cxn ang="0">
                  <a:pos x="2" y="19"/>
                </a:cxn>
                <a:cxn ang="0">
                  <a:pos x="2" y="19"/>
                </a:cxn>
                <a:cxn ang="0">
                  <a:pos x="0" y="27"/>
                </a:cxn>
                <a:cxn ang="0">
                  <a:pos x="0" y="35"/>
                </a:cxn>
                <a:cxn ang="0">
                  <a:pos x="2" y="43"/>
                </a:cxn>
                <a:cxn ang="0">
                  <a:pos x="7" y="49"/>
                </a:cxn>
                <a:cxn ang="0">
                  <a:pos x="7" y="49"/>
                </a:cxn>
                <a:cxn ang="0">
                  <a:pos x="16" y="45"/>
                </a:cxn>
                <a:cxn ang="0">
                  <a:pos x="29" y="43"/>
                </a:cxn>
                <a:cxn ang="0">
                  <a:pos x="29" y="43"/>
                </a:cxn>
              </a:cxnLst>
              <a:rect l="0" t="0" r="r" b="b"/>
              <a:pathLst>
                <a:path w="51" h="49">
                  <a:moveTo>
                    <a:pt x="29" y="43"/>
                  </a:moveTo>
                  <a:lnTo>
                    <a:pt x="29" y="43"/>
                  </a:lnTo>
                  <a:lnTo>
                    <a:pt x="39" y="42"/>
                  </a:lnTo>
                  <a:lnTo>
                    <a:pt x="47" y="42"/>
                  </a:lnTo>
                  <a:lnTo>
                    <a:pt x="47" y="42"/>
                  </a:lnTo>
                  <a:lnTo>
                    <a:pt x="49" y="37"/>
                  </a:lnTo>
                  <a:lnTo>
                    <a:pt x="49" y="37"/>
                  </a:lnTo>
                  <a:lnTo>
                    <a:pt x="51" y="32"/>
                  </a:lnTo>
                  <a:lnTo>
                    <a:pt x="51" y="27"/>
                  </a:lnTo>
                  <a:lnTo>
                    <a:pt x="51" y="21"/>
                  </a:lnTo>
                  <a:lnTo>
                    <a:pt x="50" y="16"/>
                  </a:lnTo>
                  <a:lnTo>
                    <a:pt x="48" y="12"/>
                  </a:lnTo>
                  <a:lnTo>
                    <a:pt x="44" y="8"/>
                  </a:lnTo>
                  <a:lnTo>
                    <a:pt x="41" y="5"/>
                  </a:lnTo>
                  <a:lnTo>
                    <a:pt x="36" y="2"/>
                  </a:lnTo>
                  <a:lnTo>
                    <a:pt x="36" y="2"/>
                  </a:lnTo>
                  <a:lnTo>
                    <a:pt x="32" y="0"/>
                  </a:lnTo>
                  <a:lnTo>
                    <a:pt x="27" y="0"/>
                  </a:lnTo>
                  <a:lnTo>
                    <a:pt x="22" y="1"/>
                  </a:lnTo>
                  <a:lnTo>
                    <a:pt x="16" y="3"/>
                  </a:lnTo>
                  <a:lnTo>
                    <a:pt x="13" y="6"/>
                  </a:lnTo>
                  <a:lnTo>
                    <a:pt x="8" y="9"/>
                  </a:lnTo>
                  <a:lnTo>
                    <a:pt x="5" y="14"/>
                  </a:lnTo>
                  <a:lnTo>
                    <a:pt x="2" y="19"/>
                  </a:lnTo>
                  <a:lnTo>
                    <a:pt x="2" y="19"/>
                  </a:lnTo>
                  <a:lnTo>
                    <a:pt x="0" y="27"/>
                  </a:lnTo>
                  <a:lnTo>
                    <a:pt x="0" y="35"/>
                  </a:lnTo>
                  <a:lnTo>
                    <a:pt x="2" y="43"/>
                  </a:lnTo>
                  <a:lnTo>
                    <a:pt x="7" y="49"/>
                  </a:lnTo>
                  <a:lnTo>
                    <a:pt x="7" y="49"/>
                  </a:lnTo>
                  <a:lnTo>
                    <a:pt x="16" y="45"/>
                  </a:lnTo>
                  <a:lnTo>
                    <a:pt x="29" y="43"/>
                  </a:lnTo>
                  <a:lnTo>
                    <a:pt x="29" y="43"/>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8" name="Freeform 34"/>
            <p:cNvSpPr>
              <a:spLocks/>
            </p:cNvSpPr>
            <p:nvPr/>
          </p:nvSpPr>
          <p:spPr bwMode="auto">
            <a:xfrm>
              <a:off x="5204" y="3535"/>
              <a:ext cx="53" cy="50"/>
            </a:xfrm>
            <a:custGeom>
              <a:avLst/>
              <a:gdLst/>
              <a:ahLst/>
              <a:cxnLst>
                <a:cxn ang="0">
                  <a:pos x="14" y="50"/>
                </a:cxn>
                <a:cxn ang="0">
                  <a:pos x="14" y="50"/>
                </a:cxn>
                <a:cxn ang="0">
                  <a:pos x="26" y="47"/>
                </a:cxn>
                <a:cxn ang="0">
                  <a:pos x="39" y="45"/>
                </a:cxn>
                <a:cxn ang="0">
                  <a:pos x="39" y="45"/>
                </a:cxn>
                <a:cxn ang="0">
                  <a:pos x="49" y="44"/>
                </a:cxn>
                <a:cxn ang="0">
                  <a:pos x="49" y="44"/>
                </a:cxn>
                <a:cxn ang="0">
                  <a:pos x="52" y="37"/>
                </a:cxn>
                <a:cxn ang="0">
                  <a:pos x="53" y="30"/>
                </a:cxn>
                <a:cxn ang="0">
                  <a:pos x="52" y="22"/>
                </a:cxn>
                <a:cxn ang="0">
                  <a:pos x="48" y="15"/>
                </a:cxn>
                <a:cxn ang="0">
                  <a:pos x="48" y="15"/>
                </a:cxn>
                <a:cxn ang="0">
                  <a:pos x="45" y="10"/>
                </a:cxn>
                <a:cxn ang="0">
                  <a:pos x="41" y="5"/>
                </a:cxn>
                <a:cxn ang="0">
                  <a:pos x="37" y="3"/>
                </a:cxn>
                <a:cxn ang="0">
                  <a:pos x="32" y="1"/>
                </a:cxn>
                <a:cxn ang="0">
                  <a:pos x="27" y="0"/>
                </a:cxn>
                <a:cxn ang="0">
                  <a:pos x="21" y="0"/>
                </a:cxn>
                <a:cxn ang="0">
                  <a:pos x="17" y="1"/>
                </a:cxn>
                <a:cxn ang="0">
                  <a:pos x="12" y="2"/>
                </a:cxn>
                <a:cxn ang="0">
                  <a:pos x="12" y="2"/>
                </a:cxn>
                <a:cxn ang="0">
                  <a:pos x="9" y="5"/>
                </a:cxn>
                <a:cxn ang="0">
                  <a:pos x="5" y="9"/>
                </a:cxn>
                <a:cxn ang="0">
                  <a:pos x="3" y="14"/>
                </a:cxn>
                <a:cxn ang="0">
                  <a:pos x="2" y="18"/>
                </a:cxn>
                <a:cxn ang="0">
                  <a:pos x="0" y="24"/>
                </a:cxn>
                <a:cxn ang="0">
                  <a:pos x="0" y="29"/>
                </a:cxn>
                <a:cxn ang="0">
                  <a:pos x="3" y="35"/>
                </a:cxn>
                <a:cxn ang="0">
                  <a:pos x="5" y="39"/>
                </a:cxn>
                <a:cxn ang="0">
                  <a:pos x="5" y="39"/>
                </a:cxn>
                <a:cxn ang="0">
                  <a:pos x="10" y="45"/>
                </a:cxn>
                <a:cxn ang="0">
                  <a:pos x="14" y="50"/>
                </a:cxn>
                <a:cxn ang="0">
                  <a:pos x="14" y="50"/>
                </a:cxn>
              </a:cxnLst>
              <a:rect l="0" t="0" r="r" b="b"/>
              <a:pathLst>
                <a:path w="53" h="50">
                  <a:moveTo>
                    <a:pt x="14" y="50"/>
                  </a:moveTo>
                  <a:lnTo>
                    <a:pt x="14" y="50"/>
                  </a:lnTo>
                  <a:lnTo>
                    <a:pt x="26" y="47"/>
                  </a:lnTo>
                  <a:lnTo>
                    <a:pt x="39" y="45"/>
                  </a:lnTo>
                  <a:lnTo>
                    <a:pt x="39" y="45"/>
                  </a:lnTo>
                  <a:lnTo>
                    <a:pt x="49" y="44"/>
                  </a:lnTo>
                  <a:lnTo>
                    <a:pt x="49" y="44"/>
                  </a:lnTo>
                  <a:lnTo>
                    <a:pt x="52" y="37"/>
                  </a:lnTo>
                  <a:lnTo>
                    <a:pt x="53" y="30"/>
                  </a:lnTo>
                  <a:lnTo>
                    <a:pt x="52" y="22"/>
                  </a:lnTo>
                  <a:lnTo>
                    <a:pt x="48" y="15"/>
                  </a:lnTo>
                  <a:lnTo>
                    <a:pt x="48" y="15"/>
                  </a:lnTo>
                  <a:lnTo>
                    <a:pt x="45" y="10"/>
                  </a:lnTo>
                  <a:lnTo>
                    <a:pt x="41" y="5"/>
                  </a:lnTo>
                  <a:lnTo>
                    <a:pt x="37" y="3"/>
                  </a:lnTo>
                  <a:lnTo>
                    <a:pt x="32" y="1"/>
                  </a:lnTo>
                  <a:lnTo>
                    <a:pt x="27" y="0"/>
                  </a:lnTo>
                  <a:lnTo>
                    <a:pt x="21" y="0"/>
                  </a:lnTo>
                  <a:lnTo>
                    <a:pt x="17" y="1"/>
                  </a:lnTo>
                  <a:lnTo>
                    <a:pt x="12" y="2"/>
                  </a:lnTo>
                  <a:lnTo>
                    <a:pt x="12" y="2"/>
                  </a:lnTo>
                  <a:lnTo>
                    <a:pt x="9" y="5"/>
                  </a:lnTo>
                  <a:lnTo>
                    <a:pt x="5" y="9"/>
                  </a:lnTo>
                  <a:lnTo>
                    <a:pt x="3" y="14"/>
                  </a:lnTo>
                  <a:lnTo>
                    <a:pt x="2" y="18"/>
                  </a:lnTo>
                  <a:lnTo>
                    <a:pt x="0" y="24"/>
                  </a:lnTo>
                  <a:lnTo>
                    <a:pt x="0" y="29"/>
                  </a:lnTo>
                  <a:lnTo>
                    <a:pt x="3" y="35"/>
                  </a:lnTo>
                  <a:lnTo>
                    <a:pt x="5" y="39"/>
                  </a:lnTo>
                  <a:lnTo>
                    <a:pt x="5" y="39"/>
                  </a:lnTo>
                  <a:lnTo>
                    <a:pt x="10" y="45"/>
                  </a:lnTo>
                  <a:lnTo>
                    <a:pt x="14" y="50"/>
                  </a:lnTo>
                  <a:lnTo>
                    <a:pt x="14" y="5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9" name="Freeform 35"/>
            <p:cNvSpPr>
              <a:spLocks/>
            </p:cNvSpPr>
            <p:nvPr/>
          </p:nvSpPr>
          <p:spPr bwMode="auto">
            <a:xfrm>
              <a:off x="5083" y="3572"/>
              <a:ext cx="24" cy="36"/>
            </a:xfrm>
            <a:custGeom>
              <a:avLst/>
              <a:gdLst/>
              <a:ahLst/>
              <a:cxnLst>
                <a:cxn ang="0">
                  <a:pos x="24" y="16"/>
                </a:cxn>
                <a:cxn ang="0">
                  <a:pos x="24" y="16"/>
                </a:cxn>
                <a:cxn ang="0">
                  <a:pos x="21" y="9"/>
                </a:cxn>
                <a:cxn ang="0">
                  <a:pos x="18" y="4"/>
                </a:cxn>
                <a:cxn ang="0">
                  <a:pos x="14" y="1"/>
                </a:cxn>
                <a:cxn ang="0">
                  <a:pos x="12" y="0"/>
                </a:cxn>
                <a:cxn ang="0">
                  <a:pos x="10" y="0"/>
                </a:cxn>
                <a:cxn ang="0">
                  <a:pos x="10" y="0"/>
                </a:cxn>
                <a:cxn ang="0">
                  <a:pos x="7" y="1"/>
                </a:cxn>
                <a:cxn ang="0">
                  <a:pos x="5" y="2"/>
                </a:cxn>
                <a:cxn ang="0">
                  <a:pos x="2" y="7"/>
                </a:cxn>
                <a:cxn ang="0">
                  <a:pos x="0" y="13"/>
                </a:cxn>
                <a:cxn ang="0">
                  <a:pos x="0" y="20"/>
                </a:cxn>
                <a:cxn ang="0">
                  <a:pos x="0" y="20"/>
                </a:cxn>
                <a:cxn ang="0">
                  <a:pos x="2" y="25"/>
                </a:cxn>
                <a:cxn ang="0">
                  <a:pos x="5" y="31"/>
                </a:cxn>
                <a:cxn ang="0">
                  <a:pos x="10" y="35"/>
                </a:cxn>
                <a:cxn ang="0">
                  <a:pos x="12" y="35"/>
                </a:cxn>
                <a:cxn ang="0">
                  <a:pos x="14" y="36"/>
                </a:cxn>
                <a:cxn ang="0">
                  <a:pos x="14" y="36"/>
                </a:cxn>
                <a:cxn ang="0">
                  <a:pos x="17" y="35"/>
                </a:cxn>
                <a:cxn ang="0">
                  <a:pos x="18" y="34"/>
                </a:cxn>
                <a:cxn ang="0">
                  <a:pos x="21" y="29"/>
                </a:cxn>
                <a:cxn ang="0">
                  <a:pos x="24" y="23"/>
                </a:cxn>
                <a:cxn ang="0">
                  <a:pos x="24" y="16"/>
                </a:cxn>
                <a:cxn ang="0">
                  <a:pos x="24" y="16"/>
                </a:cxn>
              </a:cxnLst>
              <a:rect l="0" t="0" r="r" b="b"/>
              <a:pathLst>
                <a:path w="24" h="36">
                  <a:moveTo>
                    <a:pt x="24" y="16"/>
                  </a:moveTo>
                  <a:lnTo>
                    <a:pt x="24" y="16"/>
                  </a:lnTo>
                  <a:lnTo>
                    <a:pt x="21" y="9"/>
                  </a:lnTo>
                  <a:lnTo>
                    <a:pt x="18" y="4"/>
                  </a:lnTo>
                  <a:lnTo>
                    <a:pt x="14" y="1"/>
                  </a:lnTo>
                  <a:lnTo>
                    <a:pt x="12" y="0"/>
                  </a:lnTo>
                  <a:lnTo>
                    <a:pt x="10" y="0"/>
                  </a:lnTo>
                  <a:lnTo>
                    <a:pt x="10" y="0"/>
                  </a:lnTo>
                  <a:lnTo>
                    <a:pt x="7" y="1"/>
                  </a:lnTo>
                  <a:lnTo>
                    <a:pt x="5" y="2"/>
                  </a:lnTo>
                  <a:lnTo>
                    <a:pt x="2" y="7"/>
                  </a:lnTo>
                  <a:lnTo>
                    <a:pt x="0" y="13"/>
                  </a:lnTo>
                  <a:lnTo>
                    <a:pt x="0" y="20"/>
                  </a:lnTo>
                  <a:lnTo>
                    <a:pt x="0" y="20"/>
                  </a:lnTo>
                  <a:lnTo>
                    <a:pt x="2" y="25"/>
                  </a:lnTo>
                  <a:lnTo>
                    <a:pt x="5" y="31"/>
                  </a:lnTo>
                  <a:lnTo>
                    <a:pt x="10" y="35"/>
                  </a:lnTo>
                  <a:lnTo>
                    <a:pt x="12" y="35"/>
                  </a:lnTo>
                  <a:lnTo>
                    <a:pt x="14" y="36"/>
                  </a:lnTo>
                  <a:lnTo>
                    <a:pt x="14" y="36"/>
                  </a:lnTo>
                  <a:lnTo>
                    <a:pt x="17" y="35"/>
                  </a:lnTo>
                  <a:lnTo>
                    <a:pt x="18" y="34"/>
                  </a:lnTo>
                  <a:lnTo>
                    <a:pt x="21" y="29"/>
                  </a:lnTo>
                  <a:lnTo>
                    <a:pt x="24" y="23"/>
                  </a:lnTo>
                  <a:lnTo>
                    <a:pt x="24" y="16"/>
                  </a:lnTo>
                  <a:lnTo>
                    <a:pt x="24" y="16"/>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0" name="Freeform 36"/>
            <p:cNvSpPr>
              <a:spLocks/>
            </p:cNvSpPr>
            <p:nvPr/>
          </p:nvSpPr>
          <p:spPr bwMode="auto">
            <a:xfrm>
              <a:off x="5220" y="3556"/>
              <a:ext cx="23" cy="34"/>
            </a:xfrm>
            <a:custGeom>
              <a:avLst/>
              <a:gdLst/>
              <a:ahLst/>
              <a:cxnLst>
                <a:cxn ang="0">
                  <a:pos x="23" y="15"/>
                </a:cxn>
                <a:cxn ang="0">
                  <a:pos x="23" y="15"/>
                </a:cxn>
                <a:cxn ang="0">
                  <a:pos x="21" y="9"/>
                </a:cxn>
                <a:cxn ang="0">
                  <a:pos x="18" y="3"/>
                </a:cxn>
                <a:cxn ang="0">
                  <a:pos x="14" y="0"/>
                </a:cxn>
                <a:cxn ang="0">
                  <a:pos x="11" y="0"/>
                </a:cxn>
                <a:cxn ang="0">
                  <a:pos x="9" y="0"/>
                </a:cxn>
                <a:cxn ang="0">
                  <a:pos x="9" y="0"/>
                </a:cxn>
                <a:cxn ang="0">
                  <a:pos x="7" y="0"/>
                </a:cxn>
                <a:cxn ang="0">
                  <a:pos x="4" y="1"/>
                </a:cxn>
                <a:cxn ang="0">
                  <a:pos x="2" y="5"/>
                </a:cxn>
                <a:cxn ang="0">
                  <a:pos x="0" y="11"/>
                </a:cxn>
                <a:cxn ang="0">
                  <a:pos x="0" y="18"/>
                </a:cxn>
                <a:cxn ang="0">
                  <a:pos x="0" y="18"/>
                </a:cxn>
                <a:cxn ang="0">
                  <a:pos x="2" y="25"/>
                </a:cxn>
                <a:cxn ang="0">
                  <a:pos x="4" y="30"/>
                </a:cxn>
                <a:cxn ang="0">
                  <a:pos x="9" y="33"/>
                </a:cxn>
                <a:cxn ang="0">
                  <a:pos x="11" y="34"/>
                </a:cxn>
                <a:cxn ang="0">
                  <a:pos x="14" y="34"/>
                </a:cxn>
                <a:cxn ang="0">
                  <a:pos x="14" y="34"/>
                </a:cxn>
                <a:cxn ang="0">
                  <a:pos x="16" y="33"/>
                </a:cxn>
                <a:cxn ang="0">
                  <a:pos x="18" y="32"/>
                </a:cxn>
                <a:cxn ang="0">
                  <a:pos x="22" y="29"/>
                </a:cxn>
                <a:cxn ang="0">
                  <a:pos x="23" y="22"/>
                </a:cxn>
                <a:cxn ang="0">
                  <a:pos x="23" y="15"/>
                </a:cxn>
                <a:cxn ang="0">
                  <a:pos x="23" y="15"/>
                </a:cxn>
              </a:cxnLst>
              <a:rect l="0" t="0" r="r" b="b"/>
              <a:pathLst>
                <a:path w="23" h="34">
                  <a:moveTo>
                    <a:pt x="23" y="15"/>
                  </a:moveTo>
                  <a:lnTo>
                    <a:pt x="23" y="15"/>
                  </a:lnTo>
                  <a:lnTo>
                    <a:pt x="21" y="9"/>
                  </a:lnTo>
                  <a:lnTo>
                    <a:pt x="18" y="3"/>
                  </a:lnTo>
                  <a:lnTo>
                    <a:pt x="14" y="0"/>
                  </a:lnTo>
                  <a:lnTo>
                    <a:pt x="11" y="0"/>
                  </a:lnTo>
                  <a:lnTo>
                    <a:pt x="9" y="0"/>
                  </a:lnTo>
                  <a:lnTo>
                    <a:pt x="9" y="0"/>
                  </a:lnTo>
                  <a:lnTo>
                    <a:pt x="7" y="0"/>
                  </a:lnTo>
                  <a:lnTo>
                    <a:pt x="4" y="1"/>
                  </a:lnTo>
                  <a:lnTo>
                    <a:pt x="2" y="5"/>
                  </a:lnTo>
                  <a:lnTo>
                    <a:pt x="0" y="11"/>
                  </a:lnTo>
                  <a:lnTo>
                    <a:pt x="0" y="18"/>
                  </a:lnTo>
                  <a:lnTo>
                    <a:pt x="0" y="18"/>
                  </a:lnTo>
                  <a:lnTo>
                    <a:pt x="2" y="25"/>
                  </a:lnTo>
                  <a:lnTo>
                    <a:pt x="4" y="30"/>
                  </a:lnTo>
                  <a:lnTo>
                    <a:pt x="9" y="33"/>
                  </a:lnTo>
                  <a:lnTo>
                    <a:pt x="11" y="34"/>
                  </a:lnTo>
                  <a:lnTo>
                    <a:pt x="14" y="34"/>
                  </a:lnTo>
                  <a:lnTo>
                    <a:pt x="14" y="34"/>
                  </a:lnTo>
                  <a:lnTo>
                    <a:pt x="16" y="33"/>
                  </a:lnTo>
                  <a:lnTo>
                    <a:pt x="18" y="32"/>
                  </a:lnTo>
                  <a:lnTo>
                    <a:pt x="22" y="29"/>
                  </a:lnTo>
                  <a:lnTo>
                    <a:pt x="23" y="22"/>
                  </a:lnTo>
                  <a:lnTo>
                    <a:pt x="23" y="15"/>
                  </a:lnTo>
                  <a:lnTo>
                    <a:pt x="23" y="15"/>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1" name="Freeform 37"/>
            <p:cNvSpPr>
              <a:spLocks/>
            </p:cNvSpPr>
            <p:nvPr/>
          </p:nvSpPr>
          <p:spPr bwMode="auto">
            <a:xfrm>
              <a:off x="5092" y="3679"/>
              <a:ext cx="25" cy="7"/>
            </a:xfrm>
            <a:custGeom>
              <a:avLst/>
              <a:gdLst/>
              <a:ahLst/>
              <a:cxnLst>
                <a:cxn ang="0">
                  <a:pos x="11" y="0"/>
                </a:cxn>
                <a:cxn ang="0">
                  <a:pos x="25" y="3"/>
                </a:cxn>
                <a:cxn ang="0">
                  <a:pos x="10" y="7"/>
                </a:cxn>
                <a:cxn ang="0">
                  <a:pos x="0" y="2"/>
                </a:cxn>
                <a:cxn ang="0">
                  <a:pos x="11" y="0"/>
                </a:cxn>
              </a:cxnLst>
              <a:rect l="0" t="0" r="r" b="b"/>
              <a:pathLst>
                <a:path w="25" h="7">
                  <a:moveTo>
                    <a:pt x="11" y="0"/>
                  </a:moveTo>
                  <a:lnTo>
                    <a:pt x="25" y="3"/>
                  </a:lnTo>
                  <a:lnTo>
                    <a:pt x="10" y="7"/>
                  </a:lnTo>
                  <a:lnTo>
                    <a:pt x="0" y="2"/>
                  </a:lnTo>
                  <a:lnTo>
                    <a:pt x="11"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2" name="Freeform 38"/>
            <p:cNvSpPr>
              <a:spLocks/>
            </p:cNvSpPr>
            <p:nvPr/>
          </p:nvSpPr>
          <p:spPr bwMode="auto">
            <a:xfrm>
              <a:off x="5101" y="3628"/>
              <a:ext cx="126" cy="14"/>
            </a:xfrm>
            <a:custGeom>
              <a:avLst/>
              <a:gdLst/>
              <a:ahLst/>
              <a:cxnLst>
                <a:cxn ang="0">
                  <a:pos x="126" y="14"/>
                </a:cxn>
                <a:cxn ang="0">
                  <a:pos x="126" y="14"/>
                </a:cxn>
                <a:cxn ang="0">
                  <a:pos x="114" y="9"/>
                </a:cxn>
                <a:cxn ang="0">
                  <a:pos x="101" y="6"/>
                </a:cxn>
                <a:cxn ang="0">
                  <a:pos x="84" y="2"/>
                </a:cxn>
                <a:cxn ang="0">
                  <a:pos x="65" y="0"/>
                </a:cxn>
                <a:cxn ang="0">
                  <a:pos x="55" y="0"/>
                </a:cxn>
                <a:cxn ang="0">
                  <a:pos x="44" y="1"/>
                </a:cxn>
                <a:cxn ang="0">
                  <a:pos x="32" y="2"/>
                </a:cxn>
                <a:cxn ang="0">
                  <a:pos x="22" y="4"/>
                </a:cxn>
                <a:cxn ang="0">
                  <a:pos x="10" y="8"/>
                </a:cxn>
                <a:cxn ang="0">
                  <a:pos x="0" y="13"/>
                </a:cxn>
                <a:cxn ang="0">
                  <a:pos x="0" y="13"/>
                </a:cxn>
                <a:cxn ang="0">
                  <a:pos x="9" y="11"/>
                </a:cxn>
                <a:cxn ang="0">
                  <a:pos x="36" y="9"/>
                </a:cxn>
                <a:cxn ang="0">
                  <a:pos x="55" y="8"/>
                </a:cxn>
                <a:cxn ang="0">
                  <a:pos x="76" y="9"/>
                </a:cxn>
                <a:cxn ang="0">
                  <a:pos x="100" y="10"/>
                </a:cxn>
                <a:cxn ang="0">
                  <a:pos x="126" y="14"/>
                </a:cxn>
                <a:cxn ang="0">
                  <a:pos x="126" y="14"/>
                </a:cxn>
              </a:cxnLst>
              <a:rect l="0" t="0" r="r" b="b"/>
              <a:pathLst>
                <a:path w="126" h="14">
                  <a:moveTo>
                    <a:pt x="126" y="14"/>
                  </a:moveTo>
                  <a:lnTo>
                    <a:pt x="126" y="14"/>
                  </a:lnTo>
                  <a:lnTo>
                    <a:pt x="114" y="9"/>
                  </a:lnTo>
                  <a:lnTo>
                    <a:pt x="101" y="6"/>
                  </a:lnTo>
                  <a:lnTo>
                    <a:pt x="84" y="2"/>
                  </a:lnTo>
                  <a:lnTo>
                    <a:pt x="65" y="0"/>
                  </a:lnTo>
                  <a:lnTo>
                    <a:pt x="55" y="0"/>
                  </a:lnTo>
                  <a:lnTo>
                    <a:pt x="44" y="1"/>
                  </a:lnTo>
                  <a:lnTo>
                    <a:pt x="32" y="2"/>
                  </a:lnTo>
                  <a:lnTo>
                    <a:pt x="22" y="4"/>
                  </a:lnTo>
                  <a:lnTo>
                    <a:pt x="10" y="8"/>
                  </a:lnTo>
                  <a:lnTo>
                    <a:pt x="0" y="13"/>
                  </a:lnTo>
                  <a:lnTo>
                    <a:pt x="0" y="13"/>
                  </a:lnTo>
                  <a:lnTo>
                    <a:pt x="9" y="11"/>
                  </a:lnTo>
                  <a:lnTo>
                    <a:pt x="36" y="9"/>
                  </a:lnTo>
                  <a:lnTo>
                    <a:pt x="55" y="8"/>
                  </a:lnTo>
                  <a:lnTo>
                    <a:pt x="76" y="9"/>
                  </a:lnTo>
                  <a:lnTo>
                    <a:pt x="100" y="10"/>
                  </a:lnTo>
                  <a:lnTo>
                    <a:pt x="126" y="14"/>
                  </a:lnTo>
                  <a:lnTo>
                    <a:pt x="126" y="14"/>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3" name="Freeform 39"/>
            <p:cNvSpPr>
              <a:spLocks/>
            </p:cNvSpPr>
            <p:nvPr/>
          </p:nvSpPr>
          <p:spPr bwMode="auto">
            <a:xfrm>
              <a:off x="5334" y="3438"/>
              <a:ext cx="101" cy="261"/>
            </a:xfrm>
            <a:custGeom>
              <a:avLst/>
              <a:gdLst/>
              <a:ahLst/>
              <a:cxnLst>
                <a:cxn ang="0">
                  <a:pos x="24" y="198"/>
                </a:cxn>
                <a:cxn ang="0">
                  <a:pos x="24" y="198"/>
                </a:cxn>
                <a:cxn ang="0">
                  <a:pos x="33" y="186"/>
                </a:cxn>
                <a:cxn ang="0">
                  <a:pos x="54" y="162"/>
                </a:cxn>
                <a:cxn ang="0">
                  <a:pos x="66" y="147"/>
                </a:cxn>
                <a:cxn ang="0">
                  <a:pos x="75" y="134"/>
                </a:cxn>
                <a:cxn ang="0">
                  <a:pos x="81" y="125"/>
                </a:cxn>
                <a:cxn ang="0">
                  <a:pos x="82" y="120"/>
                </a:cxn>
                <a:cxn ang="0">
                  <a:pos x="81" y="118"/>
                </a:cxn>
                <a:cxn ang="0">
                  <a:pos x="81" y="118"/>
                </a:cxn>
                <a:cxn ang="0">
                  <a:pos x="79" y="105"/>
                </a:cxn>
                <a:cxn ang="0">
                  <a:pos x="76" y="91"/>
                </a:cxn>
                <a:cxn ang="0">
                  <a:pos x="72" y="74"/>
                </a:cxn>
                <a:cxn ang="0">
                  <a:pos x="67" y="58"/>
                </a:cxn>
                <a:cxn ang="0">
                  <a:pos x="60" y="44"/>
                </a:cxn>
                <a:cxn ang="0">
                  <a:pos x="55" y="38"/>
                </a:cxn>
                <a:cxn ang="0">
                  <a:pos x="52" y="33"/>
                </a:cxn>
                <a:cxn ang="0">
                  <a:pos x="47" y="29"/>
                </a:cxn>
                <a:cxn ang="0">
                  <a:pos x="42" y="28"/>
                </a:cxn>
                <a:cxn ang="0">
                  <a:pos x="42" y="28"/>
                </a:cxn>
                <a:cxn ang="0">
                  <a:pos x="40" y="30"/>
                </a:cxn>
                <a:cxn ang="0">
                  <a:pos x="35" y="34"/>
                </a:cxn>
                <a:cxn ang="0">
                  <a:pos x="31" y="36"/>
                </a:cxn>
                <a:cxn ang="0">
                  <a:pos x="28" y="36"/>
                </a:cxn>
                <a:cxn ang="0">
                  <a:pos x="23" y="35"/>
                </a:cxn>
                <a:cxn ang="0">
                  <a:pos x="19" y="31"/>
                </a:cxn>
                <a:cxn ang="0">
                  <a:pos x="0" y="31"/>
                </a:cxn>
                <a:cxn ang="0">
                  <a:pos x="0" y="31"/>
                </a:cxn>
                <a:cxn ang="0">
                  <a:pos x="0" y="27"/>
                </a:cxn>
                <a:cxn ang="0">
                  <a:pos x="0" y="22"/>
                </a:cxn>
                <a:cxn ang="0">
                  <a:pos x="2" y="17"/>
                </a:cxn>
                <a:cxn ang="0">
                  <a:pos x="5" y="12"/>
                </a:cxn>
                <a:cxn ang="0">
                  <a:pos x="12" y="7"/>
                </a:cxn>
                <a:cxn ang="0">
                  <a:pos x="23" y="2"/>
                </a:cxn>
                <a:cxn ang="0">
                  <a:pos x="37" y="0"/>
                </a:cxn>
                <a:cxn ang="0">
                  <a:pos x="68" y="21"/>
                </a:cxn>
                <a:cxn ang="0">
                  <a:pos x="68" y="21"/>
                </a:cxn>
                <a:cxn ang="0">
                  <a:pos x="76" y="37"/>
                </a:cxn>
                <a:cxn ang="0">
                  <a:pos x="83" y="55"/>
                </a:cxn>
                <a:cxn ang="0">
                  <a:pos x="92" y="74"/>
                </a:cxn>
                <a:cxn ang="0">
                  <a:pos x="97" y="95"/>
                </a:cxn>
                <a:cxn ang="0">
                  <a:pos x="100" y="106"/>
                </a:cxn>
                <a:cxn ang="0">
                  <a:pos x="101" y="116"/>
                </a:cxn>
                <a:cxn ang="0">
                  <a:pos x="101" y="125"/>
                </a:cxn>
                <a:cxn ang="0">
                  <a:pos x="101" y="133"/>
                </a:cxn>
                <a:cxn ang="0">
                  <a:pos x="99" y="140"/>
                </a:cxn>
                <a:cxn ang="0">
                  <a:pos x="94" y="144"/>
                </a:cxn>
                <a:cxn ang="0">
                  <a:pos x="21" y="261"/>
                </a:cxn>
                <a:cxn ang="0">
                  <a:pos x="24" y="198"/>
                </a:cxn>
              </a:cxnLst>
              <a:rect l="0" t="0" r="r" b="b"/>
              <a:pathLst>
                <a:path w="101" h="261">
                  <a:moveTo>
                    <a:pt x="24" y="198"/>
                  </a:moveTo>
                  <a:lnTo>
                    <a:pt x="24" y="198"/>
                  </a:lnTo>
                  <a:lnTo>
                    <a:pt x="33" y="186"/>
                  </a:lnTo>
                  <a:lnTo>
                    <a:pt x="54" y="162"/>
                  </a:lnTo>
                  <a:lnTo>
                    <a:pt x="66" y="147"/>
                  </a:lnTo>
                  <a:lnTo>
                    <a:pt x="75" y="134"/>
                  </a:lnTo>
                  <a:lnTo>
                    <a:pt x="81" y="125"/>
                  </a:lnTo>
                  <a:lnTo>
                    <a:pt x="82" y="120"/>
                  </a:lnTo>
                  <a:lnTo>
                    <a:pt x="81" y="118"/>
                  </a:lnTo>
                  <a:lnTo>
                    <a:pt x="81" y="118"/>
                  </a:lnTo>
                  <a:lnTo>
                    <a:pt x="79" y="105"/>
                  </a:lnTo>
                  <a:lnTo>
                    <a:pt x="76" y="91"/>
                  </a:lnTo>
                  <a:lnTo>
                    <a:pt x="72" y="74"/>
                  </a:lnTo>
                  <a:lnTo>
                    <a:pt x="67" y="58"/>
                  </a:lnTo>
                  <a:lnTo>
                    <a:pt x="60" y="44"/>
                  </a:lnTo>
                  <a:lnTo>
                    <a:pt x="55" y="38"/>
                  </a:lnTo>
                  <a:lnTo>
                    <a:pt x="52" y="33"/>
                  </a:lnTo>
                  <a:lnTo>
                    <a:pt x="47" y="29"/>
                  </a:lnTo>
                  <a:lnTo>
                    <a:pt x="42" y="28"/>
                  </a:lnTo>
                  <a:lnTo>
                    <a:pt x="42" y="28"/>
                  </a:lnTo>
                  <a:lnTo>
                    <a:pt x="40" y="30"/>
                  </a:lnTo>
                  <a:lnTo>
                    <a:pt x="35" y="34"/>
                  </a:lnTo>
                  <a:lnTo>
                    <a:pt x="31" y="36"/>
                  </a:lnTo>
                  <a:lnTo>
                    <a:pt x="28" y="36"/>
                  </a:lnTo>
                  <a:lnTo>
                    <a:pt x="23" y="35"/>
                  </a:lnTo>
                  <a:lnTo>
                    <a:pt x="19" y="31"/>
                  </a:lnTo>
                  <a:lnTo>
                    <a:pt x="0" y="31"/>
                  </a:lnTo>
                  <a:lnTo>
                    <a:pt x="0" y="31"/>
                  </a:lnTo>
                  <a:lnTo>
                    <a:pt x="0" y="27"/>
                  </a:lnTo>
                  <a:lnTo>
                    <a:pt x="0" y="22"/>
                  </a:lnTo>
                  <a:lnTo>
                    <a:pt x="2" y="17"/>
                  </a:lnTo>
                  <a:lnTo>
                    <a:pt x="5" y="12"/>
                  </a:lnTo>
                  <a:lnTo>
                    <a:pt x="12" y="7"/>
                  </a:lnTo>
                  <a:lnTo>
                    <a:pt x="23" y="2"/>
                  </a:lnTo>
                  <a:lnTo>
                    <a:pt x="37" y="0"/>
                  </a:lnTo>
                  <a:lnTo>
                    <a:pt x="68" y="21"/>
                  </a:lnTo>
                  <a:lnTo>
                    <a:pt x="68" y="21"/>
                  </a:lnTo>
                  <a:lnTo>
                    <a:pt x="76" y="37"/>
                  </a:lnTo>
                  <a:lnTo>
                    <a:pt x="83" y="55"/>
                  </a:lnTo>
                  <a:lnTo>
                    <a:pt x="92" y="74"/>
                  </a:lnTo>
                  <a:lnTo>
                    <a:pt x="97" y="95"/>
                  </a:lnTo>
                  <a:lnTo>
                    <a:pt x="100" y="106"/>
                  </a:lnTo>
                  <a:lnTo>
                    <a:pt x="101" y="116"/>
                  </a:lnTo>
                  <a:lnTo>
                    <a:pt x="101" y="125"/>
                  </a:lnTo>
                  <a:lnTo>
                    <a:pt x="101" y="133"/>
                  </a:lnTo>
                  <a:lnTo>
                    <a:pt x="99" y="140"/>
                  </a:lnTo>
                  <a:lnTo>
                    <a:pt x="94" y="144"/>
                  </a:lnTo>
                  <a:lnTo>
                    <a:pt x="21" y="261"/>
                  </a:lnTo>
                  <a:lnTo>
                    <a:pt x="24" y="198"/>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4" name="Freeform 40"/>
            <p:cNvSpPr>
              <a:spLocks/>
            </p:cNvSpPr>
            <p:nvPr/>
          </p:nvSpPr>
          <p:spPr bwMode="auto">
            <a:xfrm>
              <a:off x="4825" y="3778"/>
              <a:ext cx="293" cy="249"/>
            </a:xfrm>
            <a:custGeom>
              <a:avLst/>
              <a:gdLst/>
              <a:ahLst/>
              <a:cxnLst>
                <a:cxn ang="0">
                  <a:pos x="71" y="0"/>
                </a:cxn>
                <a:cxn ang="0">
                  <a:pos x="0" y="22"/>
                </a:cxn>
                <a:cxn ang="0">
                  <a:pos x="37" y="228"/>
                </a:cxn>
                <a:cxn ang="0">
                  <a:pos x="221" y="249"/>
                </a:cxn>
                <a:cxn ang="0">
                  <a:pos x="275" y="196"/>
                </a:cxn>
                <a:cxn ang="0">
                  <a:pos x="293" y="9"/>
                </a:cxn>
                <a:cxn ang="0">
                  <a:pos x="71" y="0"/>
                </a:cxn>
              </a:cxnLst>
              <a:rect l="0" t="0" r="r" b="b"/>
              <a:pathLst>
                <a:path w="293" h="249">
                  <a:moveTo>
                    <a:pt x="71" y="0"/>
                  </a:moveTo>
                  <a:lnTo>
                    <a:pt x="0" y="22"/>
                  </a:lnTo>
                  <a:lnTo>
                    <a:pt x="37" y="228"/>
                  </a:lnTo>
                  <a:lnTo>
                    <a:pt x="221" y="249"/>
                  </a:lnTo>
                  <a:lnTo>
                    <a:pt x="275" y="196"/>
                  </a:lnTo>
                  <a:lnTo>
                    <a:pt x="293" y="9"/>
                  </a:lnTo>
                  <a:lnTo>
                    <a:pt x="71" y="0"/>
                  </a:lnTo>
                  <a:close/>
                </a:path>
              </a:pathLst>
            </a:custGeom>
            <a:solidFill>
              <a:schemeClr val="tx2">
                <a:lumMod val="60000"/>
                <a:lumOff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5" name="Freeform 41"/>
            <p:cNvSpPr>
              <a:spLocks/>
            </p:cNvSpPr>
            <p:nvPr/>
          </p:nvSpPr>
          <p:spPr bwMode="auto">
            <a:xfrm>
              <a:off x="4725" y="3632"/>
              <a:ext cx="199" cy="181"/>
            </a:xfrm>
            <a:custGeom>
              <a:avLst/>
              <a:gdLst/>
              <a:ahLst/>
              <a:cxnLst>
                <a:cxn ang="0">
                  <a:pos x="105" y="181"/>
                </a:cxn>
                <a:cxn ang="0">
                  <a:pos x="0" y="41"/>
                </a:cxn>
                <a:cxn ang="0">
                  <a:pos x="138" y="0"/>
                </a:cxn>
                <a:cxn ang="0">
                  <a:pos x="199" y="152"/>
                </a:cxn>
                <a:cxn ang="0">
                  <a:pos x="105" y="181"/>
                </a:cxn>
              </a:cxnLst>
              <a:rect l="0" t="0" r="r" b="b"/>
              <a:pathLst>
                <a:path w="199" h="181">
                  <a:moveTo>
                    <a:pt x="105" y="181"/>
                  </a:moveTo>
                  <a:lnTo>
                    <a:pt x="0" y="41"/>
                  </a:lnTo>
                  <a:lnTo>
                    <a:pt x="138" y="0"/>
                  </a:lnTo>
                  <a:lnTo>
                    <a:pt x="199" y="152"/>
                  </a:lnTo>
                  <a:lnTo>
                    <a:pt x="105" y="181"/>
                  </a:lnTo>
                  <a:close/>
                </a:path>
              </a:pathLst>
            </a:custGeom>
            <a:solidFill>
              <a:schemeClr val="tx2">
                <a:lumMod val="60000"/>
                <a:lumOff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6" name="Freeform 42"/>
            <p:cNvSpPr>
              <a:spLocks/>
            </p:cNvSpPr>
            <p:nvPr/>
          </p:nvSpPr>
          <p:spPr bwMode="auto">
            <a:xfrm>
              <a:off x="4846" y="3795"/>
              <a:ext cx="249" cy="41"/>
            </a:xfrm>
            <a:custGeom>
              <a:avLst/>
              <a:gdLst/>
              <a:ahLst/>
              <a:cxnLst>
                <a:cxn ang="0">
                  <a:pos x="0" y="24"/>
                </a:cxn>
                <a:cxn ang="0">
                  <a:pos x="52" y="0"/>
                </a:cxn>
                <a:cxn ang="0">
                  <a:pos x="249" y="4"/>
                </a:cxn>
                <a:cxn ang="0">
                  <a:pos x="175" y="41"/>
                </a:cxn>
                <a:cxn ang="0">
                  <a:pos x="0" y="24"/>
                </a:cxn>
              </a:cxnLst>
              <a:rect l="0" t="0" r="r" b="b"/>
              <a:pathLst>
                <a:path w="249" h="41">
                  <a:moveTo>
                    <a:pt x="0" y="24"/>
                  </a:moveTo>
                  <a:lnTo>
                    <a:pt x="52" y="0"/>
                  </a:lnTo>
                  <a:lnTo>
                    <a:pt x="249" y="4"/>
                  </a:lnTo>
                  <a:lnTo>
                    <a:pt x="175" y="41"/>
                  </a:lnTo>
                  <a:lnTo>
                    <a:pt x="0" y="24"/>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7" name="Freeform 43"/>
            <p:cNvSpPr>
              <a:spLocks/>
            </p:cNvSpPr>
            <p:nvPr/>
          </p:nvSpPr>
          <p:spPr bwMode="auto">
            <a:xfrm>
              <a:off x="5002" y="3653"/>
              <a:ext cx="134" cy="85"/>
            </a:xfrm>
            <a:custGeom>
              <a:avLst/>
              <a:gdLst/>
              <a:ahLst/>
              <a:cxnLst>
                <a:cxn ang="0">
                  <a:pos x="134" y="83"/>
                </a:cxn>
                <a:cxn ang="0">
                  <a:pos x="134" y="83"/>
                </a:cxn>
                <a:cxn ang="0">
                  <a:pos x="91" y="84"/>
                </a:cxn>
                <a:cxn ang="0">
                  <a:pos x="48" y="85"/>
                </a:cxn>
                <a:cxn ang="0">
                  <a:pos x="48" y="85"/>
                </a:cxn>
                <a:cxn ang="0">
                  <a:pos x="38" y="85"/>
                </a:cxn>
                <a:cxn ang="0">
                  <a:pos x="24" y="84"/>
                </a:cxn>
                <a:cxn ang="0">
                  <a:pos x="12" y="81"/>
                </a:cxn>
                <a:cxn ang="0">
                  <a:pos x="7" y="78"/>
                </a:cxn>
                <a:cxn ang="0">
                  <a:pos x="2" y="76"/>
                </a:cxn>
                <a:cxn ang="0">
                  <a:pos x="2" y="76"/>
                </a:cxn>
                <a:cxn ang="0">
                  <a:pos x="1" y="73"/>
                </a:cxn>
                <a:cxn ang="0">
                  <a:pos x="0" y="70"/>
                </a:cxn>
                <a:cxn ang="0">
                  <a:pos x="1" y="66"/>
                </a:cxn>
                <a:cxn ang="0">
                  <a:pos x="2" y="61"/>
                </a:cxn>
                <a:cxn ang="0">
                  <a:pos x="6" y="52"/>
                </a:cxn>
                <a:cxn ang="0">
                  <a:pos x="12" y="40"/>
                </a:cxn>
                <a:cxn ang="0">
                  <a:pos x="19" y="29"/>
                </a:cxn>
                <a:cxn ang="0">
                  <a:pos x="27" y="20"/>
                </a:cxn>
                <a:cxn ang="0">
                  <a:pos x="38" y="6"/>
                </a:cxn>
                <a:cxn ang="0">
                  <a:pos x="38" y="6"/>
                </a:cxn>
                <a:cxn ang="0">
                  <a:pos x="42" y="3"/>
                </a:cxn>
                <a:cxn ang="0">
                  <a:pos x="45" y="2"/>
                </a:cxn>
                <a:cxn ang="0">
                  <a:pos x="49" y="0"/>
                </a:cxn>
                <a:cxn ang="0">
                  <a:pos x="52" y="0"/>
                </a:cxn>
                <a:cxn ang="0">
                  <a:pos x="59" y="2"/>
                </a:cxn>
                <a:cxn ang="0">
                  <a:pos x="64" y="5"/>
                </a:cxn>
                <a:cxn ang="0">
                  <a:pos x="67" y="11"/>
                </a:cxn>
                <a:cxn ang="0">
                  <a:pos x="67" y="13"/>
                </a:cxn>
                <a:cxn ang="0">
                  <a:pos x="67" y="16"/>
                </a:cxn>
                <a:cxn ang="0">
                  <a:pos x="66" y="19"/>
                </a:cxn>
                <a:cxn ang="0">
                  <a:pos x="65" y="21"/>
                </a:cxn>
                <a:cxn ang="0">
                  <a:pos x="63" y="24"/>
                </a:cxn>
                <a:cxn ang="0">
                  <a:pos x="59" y="25"/>
                </a:cxn>
                <a:cxn ang="0">
                  <a:pos x="59" y="25"/>
                </a:cxn>
                <a:cxn ang="0">
                  <a:pos x="56" y="26"/>
                </a:cxn>
                <a:cxn ang="0">
                  <a:pos x="52" y="26"/>
                </a:cxn>
                <a:cxn ang="0">
                  <a:pos x="47" y="26"/>
                </a:cxn>
                <a:cxn ang="0">
                  <a:pos x="44" y="26"/>
                </a:cxn>
                <a:cxn ang="0">
                  <a:pos x="42" y="27"/>
                </a:cxn>
                <a:cxn ang="0">
                  <a:pos x="38" y="28"/>
                </a:cxn>
                <a:cxn ang="0">
                  <a:pos x="36" y="32"/>
                </a:cxn>
                <a:cxn ang="0">
                  <a:pos x="36" y="32"/>
                </a:cxn>
                <a:cxn ang="0">
                  <a:pos x="23" y="47"/>
                </a:cxn>
                <a:cxn ang="0">
                  <a:pos x="16" y="56"/>
                </a:cxn>
                <a:cxn ang="0">
                  <a:pos x="13" y="63"/>
                </a:cxn>
                <a:cxn ang="0">
                  <a:pos x="13" y="63"/>
                </a:cxn>
                <a:cxn ang="0">
                  <a:pos x="19" y="64"/>
                </a:cxn>
                <a:cxn ang="0">
                  <a:pos x="28" y="64"/>
                </a:cxn>
                <a:cxn ang="0">
                  <a:pos x="49" y="62"/>
                </a:cxn>
                <a:cxn ang="0">
                  <a:pos x="70" y="59"/>
                </a:cxn>
                <a:cxn ang="0">
                  <a:pos x="85" y="55"/>
                </a:cxn>
                <a:cxn ang="0">
                  <a:pos x="85" y="55"/>
                </a:cxn>
                <a:cxn ang="0">
                  <a:pos x="90" y="54"/>
                </a:cxn>
                <a:cxn ang="0">
                  <a:pos x="95" y="53"/>
                </a:cxn>
                <a:cxn ang="0">
                  <a:pos x="100" y="54"/>
                </a:cxn>
                <a:cxn ang="0">
                  <a:pos x="105" y="55"/>
                </a:cxn>
                <a:cxn ang="0">
                  <a:pos x="108" y="57"/>
                </a:cxn>
                <a:cxn ang="0">
                  <a:pos x="112" y="60"/>
                </a:cxn>
                <a:cxn ang="0">
                  <a:pos x="114" y="64"/>
                </a:cxn>
                <a:cxn ang="0">
                  <a:pos x="115" y="69"/>
                </a:cxn>
                <a:cxn ang="0">
                  <a:pos x="134" y="83"/>
                </a:cxn>
              </a:cxnLst>
              <a:rect l="0" t="0" r="r" b="b"/>
              <a:pathLst>
                <a:path w="134" h="85">
                  <a:moveTo>
                    <a:pt x="134" y="83"/>
                  </a:moveTo>
                  <a:lnTo>
                    <a:pt x="134" y="83"/>
                  </a:lnTo>
                  <a:lnTo>
                    <a:pt x="91" y="84"/>
                  </a:lnTo>
                  <a:lnTo>
                    <a:pt x="48" y="85"/>
                  </a:lnTo>
                  <a:lnTo>
                    <a:pt x="48" y="85"/>
                  </a:lnTo>
                  <a:lnTo>
                    <a:pt x="38" y="85"/>
                  </a:lnTo>
                  <a:lnTo>
                    <a:pt x="24" y="84"/>
                  </a:lnTo>
                  <a:lnTo>
                    <a:pt x="12" y="81"/>
                  </a:lnTo>
                  <a:lnTo>
                    <a:pt x="7" y="78"/>
                  </a:lnTo>
                  <a:lnTo>
                    <a:pt x="2" y="76"/>
                  </a:lnTo>
                  <a:lnTo>
                    <a:pt x="2" y="76"/>
                  </a:lnTo>
                  <a:lnTo>
                    <a:pt x="1" y="73"/>
                  </a:lnTo>
                  <a:lnTo>
                    <a:pt x="0" y="70"/>
                  </a:lnTo>
                  <a:lnTo>
                    <a:pt x="1" y="66"/>
                  </a:lnTo>
                  <a:lnTo>
                    <a:pt x="2" y="61"/>
                  </a:lnTo>
                  <a:lnTo>
                    <a:pt x="6" y="52"/>
                  </a:lnTo>
                  <a:lnTo>
                    <a:pt x="12" y="40"/>
                  </a:lnTo>
                  <a:lnTo>
                    <a:pt x="19" y="29"/>
                  </a:lnTo>
                  <a:lnTo>
                    <a:pt x="27" y="20"/>
                  </a:lnTo>
                  <a:lnTo>
                    <a:pt x="38" y="6"/>
                  </a:lnTo>
                  <a:lnTo>
                    <a:pt x="38" y="6"/>
                  </a:lnTo>
                  <a:lnTo>
                    <a:pt x="42" y="3"/>
                  </a:lnTo>
                  <a:lnTo>
                    <a:pt x="45" y="2"/>
                  </a:lnTo>
                  <a:lnTo>
                    <a:pt x="49" y="0"/>
                  </a:lnTo>
                  <a:lnTo>
                    <a:pt x="52" y="0"/>
                  </a:lnTo>
                  <a:lnTo>
                    <a:pt x="59" y="2"/>
                  </a:lnTo>
                  <a:lnTo>
                    <a:pt x="64" y="5"/>
                  </a:lnTo>
                  <a:lnTo>
                    <a:pt x="67" y="11"/>
                  </a:lnTo>
                  <a:lnTo>
                    <a:pt x="67" y="13"/>
                  </a:lnTo>
                  <a:lnTo>
                    <a:pt x="67" y="16"/>
                  </a:lnTo>
                  <a:lnTo>
                    <a:pt x="66" y="19"/>
                  </a:lnTo>
                  <a:lnTo>
                    <a:pt x="65" y="21"/>
                  </a:lnTo>
                  <a:lnTo>
                    <a:pt x="63" y="24"/>
                  </a:lnTo>
                  <a:lnTo>
                    <a:pt x="59" y="25"/>
                  </a:lnTo>
                  <a:lnTo>
                    <a:pt x="59" y="25"/>
                  </a:lnTo>
                  <a:lnTo>
                    <a:pt x="56" y="26"/>
                  </a:lnTo>
                  <a:lnTo>
                    <a:pt x="52" y="26"/>
                  </a:lnTo>
                  <a:lnTo>
                    <a:pt x="47" y="26"/>
                  </a:lnTo>
                  <a:lnTo>
                    <a:pt x="44" y="26"/>
                  </a:lnTo>
                  <a:lnTo>
                    <a:pt x="42" y="27"/>
                  </a:lnTo>
                  <a:lnTo>
                    <a:pt x="38" y="28"/>
                  </a:lnTo>
                  <a:lnTo>
                    <a:pt x="36" y="32"/>
                  </a:lnTo>
                  <a:lnTo>
                    <a:pt x="36" y="32"/>
                  </a:lnTo>
                  <a:lnTo>
                    <a:pt x="23" y="47"/>
                  </a:lnTo>
                  <a:lnTo>
                    <a:pt x="16" y="56"/>
                  </a:lnTo>
                  <a:lnTo>
                    <a:pt x="13" y="63"/>
                  </a:lnTo>
                  <a:lnTo>
                    <a:pt x="13" y="63"/>
                  </a:lnTo>
                  <a:lnTo>
                    <a:pt x="19" y="64"/>
                  </a:lnTo>
                  <a:lnTo>
                    <a:pt x="28" y="64"/>
                  </a:lnTo>
                  <a:lnTo>
                    <a:pt x="49" y="62"/>
                  </a:lnTo>
                  <a:lnTo>
                    <a:pt x="70" y="59"/>
                  </a:lnTo>
                  <a:lnTo>
                    <a:pt x="85" y="55"/>
                  </a:lnTo>
                  <a:lnTo>
                    <a:pt x="85" y="55"/>
                  </a:lnTo>
                  <a:lnTo>
                    <a:pt x="90" y="54"/>
                  </a:lnTo>
                  <a:lnTo>
                    <a:pt x="95" y="53"/>
                  </a:lnTo>
                  <a:lnTo>
                    <a:pt x="100" y="54"/>
                  </a:lnTo>
                  <a:lnTo>
                    <a:pt x="105" y="55"/>
                  </a:lnTo>
                  <a:lnTo>
                    <a:pt x="108" y="57"/>
                  </a:lnTo>
                  <a:lnTo>
                    <a:pt x="112" y="60"/>
                  </a:lnTo>
                  <a:lnTo>
                    <a:pt x="114" y="64"/>
                  </a:lnTo>
                  <a:lnTo>
                    <a:pt x="115" y="69"/>
                  </a:lnTo>
                  <a:lnTo>
                    <a:pt x="134" y="83"/>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8" name="Freeform 44"/>
            <p:cNvSpPr>
              <a:spLocks/>
            </p:cNvSpPr>
            <p:nvPr/>
          </p:nvSpPr>
          <p:spPr bwMode="auto">
            <a:xfrm>
              <a:off x="4879" y="3375"/>
              <a:ext cx="128" cy="133"/>
            </a:xfrm>
            <a:custGeom>
              <a:avLst/>
              <a:gdLst/>
              <a:ahLst/>
              <a:cxnLst>
                <a:cxn ang="0">
                  <a:pos x="121" y="19"/>
                </a:cxn>
                <a:cxn ang="0">
                  <a:pos x="108" y="6"/>
                </a:cxn>
                <a:cxn ang="0">
                  <a:pos x="89" y="0"/>
                </a:cxn>
                <a:cxn ang="0">
                  <a:pos x="81" y="0"/>
                </a:cxn>
                <a:cxn ang="0">
                  <a:pos x="66" y="1"/>
                </a:cxn>
                <a:cxn ang="0">
                  <a:pos x="48" y="6"/>
                </a:cxn>
                <a:cxn ang="0">
                  <a:pos x="33" y="14"/>
                </a:cxn>
                <a:cxn ang="0">
                  <a:pos x="25" y="19"/>
                </a:cxn>
                <a:cxn ang="0">
                  <a:pos x="15" y="28"/>
                </a:cxn>
                <a:cxn ang="0">
                  <a:pos x="7" y="40"/>
                </a:cxn>
                <a:cxn ang="0">
                  <a:pos x="3" y="48"/>
                </a:cxn>
                <a:cxn ang="0">
                  <a:pos x="1" y="56"/>
                </a:cxn>
                <a:cxn ang="0">
                  <a:pos x="0" y="65"/>
                </a:cxn>
                <a:cxn ang="0">
                  <a:pos x="3" y="75"/>
                </a:cxn>
                <a:cxn ang="0">
                  <a:pos x="8" y="79"/>
                </a:cxn>
                <a:cxn ang="0">
                  <a:pos x="17" y="84"/>
                </a:cxn>
                <a:cxn ang="0">
                  <a:pos x="23" y="84"/>
                </a:cxn>
                <a:cxn ang="0">
                  <a:pos x="26" y="84"/>
                </a:cxn>
                <a:cxn ang="0">
                  <a:pos x="38" y="80"/>
                </a:cxn>
                <a:cxn ang="0">
                  <a:pos x="43" y="70"/>
                </a:cxn>
                <a:cxn ang="0">
                  <a:pos x="42" y="64"/>
                </a:cxn>
                <a:cxn ang="0">
                  <a:pos x="33" y="57"/>
                </a:cxn>
                <a:cxn ang="0">
                  <a:pos x="26" y="56"/>
                </a:cxn>
                <a:cxn ang="0">
                  <a:pos x="22" y="57"/>
                </a:cxn>
                <a:cxn ang="0">
                  <a:pos x="24" y="51"/>
                </a:cxn>
                <a:cxn ang="0">
                  <a:pos x="24" y="51"/>
                </a:cxn>
                <a:cxn ang="0">
                  <a:pos x="37" y="37"/>
                </a:cxn>
                <a:cxn ang="0">
                  <a:pos x="43" y="34"/>
                </a:cxn>
                <a:cxn ang="0">
                  <a:pos x="62" y="24"/>
                </a:cxn>
                <a:cxn ang="0">
                  <a:pos x="81" y="22"/>
                </a:cxn>
                <a:cxn ang="0">
                  <a:pos x="87" y="22"/>
                </a:cxn>
                <a:cxn ang="0">
                  <a:pos x="97" y="26"/>
                </a:cxn>
                <a:cxn ang="0">
                  <a:pos x="103" y="31"/>
                </a:cxn>
                <a:cxn ang="0">
                  <a:pos x="106" y="36"/>
                </a:cxn>
                <a:cxn ang="0">
                  <a:pos x="107" y="49"/>
                </a:cxn>
                <a:cxn ang="0">
                  <a:pos x="106" y="56"/>
                </a:cxn>
                <a:cxn ang="0">
                  <a:pos x="100" y="69"/>
                </a:cxn>
                <a:cxn ang="0">
                  <a:pos x="90" y="79"/>
                </a:cxn>
                <a:cxn ang="0">
                  <a:pos x="83" y="83"/>
                </a:cxn>
                <a:cxn ang="0">
                  <a:pos x="58" y="86"/>
                </a:cxn>
                <a:cxn ang="0">
                  <a:pos x="68" y="102"/>
                </a:cxn>
                <a:cxn ang="0">
                  <a:pos x="88" y="129"/>
                </a:cxn>
                <a:cxn ang="0">
                  <a:pos x="90" y="130"/>
                </a:cxn>
                <a:cxn ang="0">
                  <a:pos x="83" y="104"/>
                </a:cxn>
                <a:cxn ang="0">
                  <a:pos x="92" y="101"/>
                </a:cxn>
                <a:cxn ang="0">
                  <a:pos x="102" y="98"/>
                </a:cxn>
                <a:cxn ang="0">
                  <a:pos x="117" y="82"/>
                </a:cxn>
                <a:cxn ang="0">
                  <a:pos x="125" y="62"/>
                </a:cxn>
                <a:cxn ang="0">
                  <a:pos x="128" y="51"/>
                </a:cxn>
                <a:cxn ang="0">
                  <a:pos x="125" y="29"/>
                </a:cxn>
                <a:cxn ang="0">
                  <a:pos x="121" y="19"/>
                </a:cxn>
              </a:cxnLst>
              <a:rect l="0" t="0" r="r" b="b"/>
              <a:pathLst>
                <a:path w="128" h="133">
                  <a:moveTo>
                    <a:pt x="121" y="19"/>
                  </a:moveTo>
                  <a:lnTo>
                    <a:pt x="121" y="19"/>
                  </a:lnTo>
                  <a:lnTo>
                    <a:pt x="115" y="12"/>
                  </a:lnTo>
                  <a:lnTo>
                    <a:pt x="108" y="6"/>
                  </a:lnTo>
                  <a:lnTo>
                    <a:pt x="100" y="2"/>
                  </a:lnTo>
                  <a:lnTo>
                    <a:pt x="89" y="0"/>
                  </a:lnTo>
                  <a:lnTo>
                    <a:pt x="89" y="0"/>
                  </a:lnTo>
                  <a:lnTo>
                    <a:pt x="81" y="0"/>
                  </a:lnTo>
                  <a:lnTo>
                    <a:pt x="74" y="0"/>
                  </a:lnTo>
                  <a:lnTo>
                    <a:pt x="66" y="1"/>
                  </a:lnTo>
                  <a:lnTo>
                    <a:pt x="57" y="3"/>
                  </a:lnTo>
                  <a:lnTo>
                    <a:pt x="48" y="6"/>
                  </a:lnTo>
                  <a:lnTo>
                    <a:pt x="40" y="9"/>
                  </a:lnTo>
                  <a:lnTo>
                    <a:pt x="33" y="14"/>
                  </a:lnTo>
                  <a:lnTo>
                    <a:pt x="25" y="19"/>
                  </a:lnTo>
                  <a:lnTo>
                    <a:pt x="25" y="19"/>
                  </a:lnTo>
                  <a:lnTo>
                    <a:pt x="19" y="23"/>
                  </a:lnTo>
                  <a:lnTo>
                    <a:pt x="15" y="28"/>
                  </a:lnTo>
                  <a:lnTo>
                    <a:pt x="10" y="34"/>
                  </a:lnTo>
                  <a:lnTo>
                    <a:pt x="7" y="40"/>
                  </a:lnTo>
                  <a:lnTo>
                    <a:pt x="7" y="40"/>
                  </a:lnTo>
                  <a:lnTo>
                    <a:pt x="3" y="48"/>
                  </a:lnTo>
                  <a:lnTo>
                    <a:pt x="1" y="56"/>
                  </a:lnTo>
                  <a:lnTo>
                    <a:pt x="1" y="56"/>
                  </a:lnTo>
                  <a:lnTo>
                    <a:pt x="0" y="61"/>
                  </a:lnTo>
                  <a:lnTo>
                    <a:pt x="0" y="65"/>
                  </a:lnTo>
                  <a:lnTo>
                    <a:pt x="1" y="70"/>
                  </a:lnTo>
                  <a:lnTo>
                    <a:pt x="3" y="75"/>
                  </a:lnTo>
                  <a:lnTo>
                    <a:pt x="3" y="75"/>
                  </a:lnTo>
                  <a:lnTo>
                    <a:pt x="8" y="79"/>
                  </a:lnTo>
                  <a:lnTo>
                    <a:pt x="12" y="82"/>
                  </a:lnTo>
                  <a:lnTo>
                    <a:pt x="17" y="84"/>
                  </a:lnTo>
                  <a:lnTo>
                    <a:pt x="23" y="84"/>
                  </a:lnTo>
                  <a:lnTo>
                    <a:pt x="23" y="84"/>
                  </a:lnTo>
                  <a:lnTo>
                    <a:pt x="26" y="84"/>
                  </a:lnTo>
                  <a:lnTo>
                    <a:pt x="26" y="84"/>
                  </a:lnTo>
                  <a:lnTo>
                    <a:pt x="33" y="83"/>
                  </a:lnTo>
                  <a:lnTo>
                    <a:pt x="38" y="80"/>
                  </a:lnTo>
                  <a:lnTo>
                    <a:pt x="42" y="76"/>
                  </a:lnTo>
                  <a:lnTo>
                    <a:pt x="43" y="70"/>
                  </a:lnTo>
                  <a:lnTo>
                    <a:pt x="43" y="70"/>
                  </a:lnTo>
                  <a:lnTo>
                    <a:pt x="42" y="64"/>
                  </a:lnTo>
                  <a:lnTo>
                    <a:pt x="38" y="59"/>
                  </a:lnTo>
                  <a:lnTo>
                    <a:pt x="33" y="57"/>
                  </a:lnTo>
                  <a:lnTo>
                    <a:pt x="26" y="56"/>
                  </a:lnTo>
                  <a:lnTo>
                    <a:pt x="26" y="56"/>
                  </a:lnTo>
                  <a:lnTo>
                    <a:pt x="22" y="57"/>
                  </a:lnTo>
                  <a:lnTo>
                    <a:pt x="22" y="57"/>
                  </a:lnTo>
                  <a:lnTo>
                    <a:pt x="24" y="52"/>
                  </a:lnTo>
                  <a:lnTo>
                    <a:pt x="24" y="51"/>
                  </a:lnTo>
                  <a:lnTo>
                    <a:pt x="24" y="51"/>
                  </a:lnTo>
                  <a:lnTo>
                    <a:pt x="24" y="51"/>
                  </a:lnTo>
                  <a:lnTo>
                    <a:pt x="30" y="44"/>
                  </a:lnTo>
                  <a:lnTo>
                    <a:pt x="37" y="37"/>
                  </a:lnTo>
                  <a:lnTo>
                    <a:pt x="37" y="37"/>
                  </a:lnTo>
                  <a:lnTo>
                    <a:pt x="43" y="34"/>
                  </a:lnTo>
                  <a:lnTo>
                    <a:pt x="50" y="30"/>
                  </a:lnTo>
                  <a:lnTo>
                    <a:pt x="62" y="24"/>
                  </a:lnTo>
                  <a:lnTo>
                    <a:pt x="75" y="22"/>
                  </a:lnTo>
                  <a:lnTo>
                    <a:pt x="81" y="22"/>
                  </a:lnTo>
                  <a:lnTo>
                    <a:pt x="87" y="22"/>
                  </a:lnTo>
                  <a:lnTo>
                    <a:pt x="87" y="22"/>
                  </a:lnTo>
                  <a:lnTo>
                    <a:pt x="93" y="23"/>
                  </a:lnTo>
                  <a:lnTo>
                    <a:pt x="97" y="26"/>
                  </a:lnTo>
                  <a:lnTo>
                    <a:pt x="101" y="29"/>
                  </a:lnTo>
                  <a:lnTo>
                    <a:pt x="103" y="31"/>
                  </a:lnTo>
                  <a:lnTo>
                    <a:pt x="103" y="31"/>
                  </a:lnTo>
                  <a:lnTo>
                    <a:pt x="106" y="36"/>
                  </a:lnTo>
                  <a:lnTo>
                    <a:pt x="107" y="42"/>
                  </a:lnTo>
                  <a:lnTo>
                    <a:pt x="107" y="49"/>
                  </a:lnTo>
                  <a:lnTo>
                    <a:pt x="106" y="56"/>
                  </a:lnTo>
                  <a:lnTo>
                    <a:pt x="106" y="56"/>
                  </a:lnTo>
                  <a:lnTo>
                    <a:pt x="103" y="62"/>
                  </a:lnTo>
                  <a:lnTo>
                    <a:pt x="100" y="69"/>
                  </a:lnTo>
                  <a:lnTo>
                    <a:pt x="95" y="75"/>
                  </a:lnTo>
                  <a:lnTo>
                    <a:pt x="90" y="79"/>
                  </a:lnTo>
                  <a:lnTo>
                    <a:pt x="90" y="79"/>
                  </a:lnTo>
                  <a:lnTo>
                    <a:pt x="83" y="83"/>
                  </a:lnTo>
                  <a:lnTo>
                    <a:pt x="76" y="84"/>
                  </a:lnTo>
                  <a:lnTo>
                    <a:pt x="58" y="86"/>
                  </a:lnTo>
                  <a:lnTo>
                    <a:pt x="68" y="102"/>
                  </a:lnTo>
                  <a:lnTo>
                    <a:pt x="68" y="102"/>
                  </a:lnTo>
                  <a:lnTo>
                    <a:pt x="76" y="112"/>
                  </a:lnTo>
                  <a:lnTo>
                    <a:pt x="88" y="129"/>
                  </a:lnTo>
                  <a:lnTo>
                    <a:pt x="88" y="129"/>
                  </a:lnTo>
                  <a:lnTo>
                    <a:pt x="90" y="130"/>
                  </a:lnTo>
                  <a:lnTo>
                    <a:pt x="94" y="133"/>
                  </a:lnTo>
                  <a:lnTo>
                    <a:pt x="83" y="104"/>
                  </a:lnTo>
                  <a:lnTo>
                    <a:pt x="83" y="104"/>
                  </a:lnTo>
                  <a:lnTo>
                    <a:pt x="92" y="101"/>
                  </a:lnTo>
                  <a:lnTo>
                    <a:pt x="102" y="98"/>
                  </a:lnTo>
                  <a:lnTo>
                    <a:pt x="102" y="98"/>
                  </a:lnTo>
                  <a:lnTo>
                    <a:pt x="110" y="91"/>
                  </a:lnTo>
                  <a:lnTo>
                    <a:pt x="117" y="82"/>
                  </a:lnTo>
                  <a:lnTo>
                    <a:pt x="122" y="72"/>
                  </a:lnTo>
                  <a:lnTo>
                    <a:pt x="125" y="62"/>
                  </a:lnTo>
                  <a:lnTo>
                    <a:pt x="125" y="62"/>
                  </a:lnTo>
                  <a:lnTo>
                    <a:pt x="128" y="51"/>
                  </a:lnTo>
                  <a:lnTo>
                    <a:pt x="128" y="40"/>
                  </a:lnTo>
                  <a:lnTo>
                    <a:pt x="125" y="29"/>
                  </a:lnTo>
                  <a:lnTo>
                    <a:pt x="124" y="24"/>
                  </a:lnTo>
                  <a:lnTo>
                    <a:pt x="121" y="19"/>
                  </a:lnTo>
                  <a:lnTo>
                    <a:pt x="121" y="19"/>
                  </a:lnTo>
                  <a:close/>
                </a:path>
              </a:pathLst>
            </a:custGeom>
            <a:solidFill>
              <a:schemeClr val="tx2">
                <a:lumMod val="60000"/>
                <a:lumOff val="40000"/>
              </a:schemeClr>
            </a:solidFill>
            <a:ln w="9525">
              <a:solidFill>
                <a:schemeClr val="tx2">
                  <a:lumMod val="60000"/>
                  <a:lumOff val="40000"/>
                </a:schemeClr>
              </a:solid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9" name="Freeform 45"/>
            <p:cNvSpPr>
              <a:spLocks/>
            </p:cNvSpPr>
            <p:nvPr/>
          </p:nvSpPr>
          <p:spPr bwMode="auto">
            <a:xfrm>
              <a:off x="4973" y="3517"/>
              <a:ext cx="29" cy="28"/>
            </a:xfrm>
            <a:custGeom>
              <a:avLst/>
              <a:gdLst/>
              <a:ahLst/>
              <a:cxnLst>
                <a:cxn ang="0">
                  <a:pos x="29" y="14"/>
                </a:cxn>
                <a:cxn ang="0">
                  <a:pos x="29" y="14"/>
                </a:cxn>
                <a:cxn ang="0">
                  <a:pos x="28" y="20"/>
                </a:cxn>
                <a:cxn ang="0">
                  <a:pos x="25" y="23"/>
                </a:cxn>
                <a:cxn ang="0">
                  <a:pos x="21" y="27"/>
                </a:cxn>
                <a:cxn ang="0">
                  <a:pos x="15" y="28"/>
                </a:cxn>
                <a:cxn ang="0">
                  <a:pos x="15" y="28"/>
                </a:cxn>
                <a:cxn ang="0">
                  <a:pos x="9" y="27"/>
                </a:cxn>
                <a:cxn ang="0">
                  <a:pos x="5" y="23"/>
                </a:cxn>
                <a:cxn ang="0">
                  <a:pos x="1" y="20"/>
                </a:cxn>
                <a:cxn ang="0">
                  <a:pos x="0" y="14"/>
                </a:cxn>
                <a:cxn ang="0">
                  <a:pos x="0" y="14"/>
                </a:cxn>
                <a:cxn ang="0">
                  <a:pos x="1" y="8"/>
                </a:cxn>
                <a:cxn ang="0">
                  <a:pos x="5" y="5"/>
                </a:cxn>
                <a:cxn ang="0">
                  <a:pos x="9" y="1"/>
                </a:cxn>
                <a:cxn ang="0">
                  <a:pos x="15" y="0"/>
                </a:cxn>
                <a:cxn ang="0">
                  <a:pos x="15" y="0"/>
                </a:cxn>
                <a:cxn ang="0">
                  <a:pos x="21" y="1"/>
                </a:cxn>
                <a:cxn ang="0">
                  <a:pos x="25" y="5"/>
                </a:cxn>
                <a:cxn ang="0">
                  <a:pos x="28" y="8"/>
                </a:cxn>
                <a:cxn ang="0">
                  <a:pos x="29" y="14"/>
                </a:cxn>
                <a:cxn ang="0">
                  <a:pos x="29" y="14"/>
                </a:cxn>
              </a:cxnLst>
              <a:rect l="0" t="0" r="r" b="b"/>
              <a:pathLst>
                <a:path w="29" h="28">
                  <a:moveTo>
                    <a:pt x="29" y="14"/>
                  </a:moveTo>
                  <a:lnTo>
                    <a:pt x="29" y="14"/>
                  </a:lnTo>
                  <a:lnTo>
                    <a:pt x="28" y="20"/>
                  </a:lnTo>
                  <a:lnTo>
                    <a:pt x="25" y="23"/>
                  </a:lnTo>
                  <a:lnTo>
                    <a:pt x="21" y="27"/>
                  </a:lnTo>
                  <a:lnTo>
                    <a:pt x="15" y="28"/>
                  </a:lnTo>
                  <a:lnTo>
                    <a:pt x="15" y="28"/>
                  </a:lnTo>
                  <a:lnTo>
                    <a:pt x="9" y="27"/>
                  </a:lnTo>
                  <a:lnTo>
                    <a:pt x="5" y="23"/>
                  </a:lnTo>
                  <a:lnTo>
                    <a:pt x="1" y="20"/>
                  </a:lnTo>
                  <a:lnTo>
                    <a:pt x="0" y="14"/>
                  </a:lnTo>
                  <a:lnTo>
                    <a:pt x="0" y="14"/>
                  </a:lnTo>
                  <a:lnTo>
                    <a:pt x="1" y="8"/>
                  </a:lnTo>
                  <a:lnTo>
                    <a:pt x="5" y="5"/>
                  </a:lnTo>
                  <a:lnTo>
                    <a:pt x="9" y="1"/>
                  </a:lnTo>
                  <a:lnTo>
                    <a:pt x="15" y="0"/>
                  </a:lnTo>
                  <a:lnTo>
                    <a:pt x="15" y="0"/>
                  </a:lnTo>
                  <a:lnTo>
                    <a:pt x="21" y="1"/>
                  </a:lnTo>
                  <a:lnTo>
                    <a:pt x="25" y="5"/>
                  </a:lnTo>
                  <a:lnTo>
                    <a:pt x="28" y="8"/>
                  </a:lnTo>
                  <a:lnTo>
                    <a:pt x="29" y="14"/>
                  </a:lnTo>
                  <a:lnTo>
                    <a:pt x="29" y="14"/>
                  </a:lnTo>
                  <a:close/>
                </a:path>
              </a:pathLst>
            </a:custGeom>
            <a:solidFill>
              <a:schemeClr val="tx2">
                <a:lumMod val="60000"/>
                <a:lumOff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Tree>
  </p:cSld>
  <p:clrMapOvr>
    <a:masterClrMapping/>
  </p:clrMapOvr>
  <p:transition>
    <p:dissolv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4633</TotalTime>
  <Words>1834</Words>
  <Application>Microsoft Office PowerPoint</Application>
  <PresentationFormat>On-screen Show (4:3)</PresentationFormat>
  <Paragraphs>372</Paragraphs>
  <Slides>27</Slides>
  <Notes>24</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Slide 1</vt:lpstr>
      <vt:lpstr>Definitions</vt:lpstr>
      <vt:lpstr>How well do we:   1) utilize our classroom space?  2) utilize the seats within those  classrooms?</vt:lpstr>
      <vt:lpstr>Utilization Rates</vt:lpstr>
      <vt:lpstr>A closer look at Seat Utilization</vt:lpstr>
      <vt:lpstr>A closer look at Seat Utilization</vt:lpstr>
      <vt:lpstr>A closer look at Classroom Utilization</vt:lpstr>
      <vt:lpstr>A closer look at Arts &amp; Education Building</vt:lpstr>
      <vt:lpstr>Which sized classrooms are used most frequently?</vt:lpstr>
      <vt:lpstr>Classroom Size vs. Course Enrolment</vt:lpstr>
      <vt:lpstr>Classroom Size vs. Course Enrolment</vt:lpstr>
      <vt:lpstr>Should TRU expand its class sizes?</vt:lpstr>
      <vt:lpstr>Student Opinion on Small Class Sizes</vt:lpstr>
      <vt:lpstr>Are classes scheduled evenly over the 5-day week?</vt:lpstr>
      <vt:lpstr>Weekly Schedule Classroom Utilization</vt:lpstr>
      <vt:lpstr>What is the most popular class start time?</vt:lpstr>
      <vt:lpstr>Distribution of Course Start Times</vt:lpstr>
      <vt:lpstr>In which building is the majority of each faculty’s classes scheduled?</vt:lpstr>
      <vt:lpstr>Distribution of Courses by Building</vt:lpstr>
      <vt:lpstr>Given current space constraints, how much room is there for growth at TRU?</vt:lpstr>
      <vt:lpstr>Projection of FTE Growth</vt:lpstr>
      <vt:lpstr>Scenario 1: the 8-hour day</vt:lpstr>
      <vt:lpstr>Scenario 2: the 13-hour day</vt:lpstr>
      <vt:lpstr>Projection of FTE Growth</vt:lpstr>
      <vt:lpstr>Proposed Policy Baseline</vt:lpstr>
      <vt:lpstr>Distribution of classes by department scheduled during peak times  (8:30am to 2:30pm)</vt:lpstr>
      <vt:lpstr>Thank You!</vt:lpstr>
    </vt:vector>
  </TitlesOfParts>
  <Company>TRU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TRU-XP-PC</dc:creator>
  <cp:lastModifiedBy>TRU-XP-PC</cp:lastModifiedBy>
  <cp:revision>513</cp:revision>
  <dcterms:created xsi:type="dcterms:W3CDTF">2012-01-08T21:56:45Z</dcterms:created>
  <dcterms:modified xsi:type="dcterms:W3CDTF">2012-03-22T22:20:40Z</dcterms:modified>
</cp:coreProperties>
</file>