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68" r:id="rId9"/>
    <p:sldId id="267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A9"/>
    <a:srgbClr val="003E51"/>
    <a:srgbClr val="FFCD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/>
    <p:restoredTop sz="96330"/>
  </p:normalViewPr>
  <p:slideViewPr>
    <p:cSldViewPr snapToGrid="0">
      <p:cViewPr varScale="1">
        <p:scale>
          <a:sx n="179" d="100"/>
          <a:sy n="179" d="100"/>
        </p:scale>
        <p:origin x="202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looking at a city&#10;&#10;Description automatically generated with low confidence">
            <a:extLst>
              <a:ext uri="{FF2B5EF4-FFF2-40B4-BE49-F238E27FC236}">
                <a16:creationId xmlns:a16="http://schemas.microsoft.com/office/drawing/2014/main" id="{9765E084-22AC-A283-0DD0-FF6CA6472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7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ECBB5F-DB51-467E-2DE2-D5F218537C60}"/>
              </a:ext>
            </a:extLst>
          </p:cNvPr>
          <p:cNvCxnSpPr>
            <a:cxnSpLocks/>
          </p:cNvCxnSpPr>
          <p:nvPr userDrawn="1"/>
        </p:nvCxnSpPr>
        <p:spPr>
          <a:xfrm>
            <a:off x="874203" y="1988840"/>
            <a:ext cx="104435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E5D631-793D-DBD5-A09C-052B3676C314}"/>
              </a:ext>
            </a:extLst>
          </p:cNvPr>
          <p:cNvCxnSpPr>
            <a:cxnSpLocks/>
          </p:cNvCxnSpPr>
          <p:nvPr userDrawn="1"/>
        </p:nvCxnSpPr>
        <p:spPr>
          <a:xfrm>
            <a:off x="874203" y="5013176"/>
            <a:ext cx="104435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03933FE-5586-F0DB-2B33-D69421B567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17AD4-3A24-4493-DF82-AFBDA95327F6}"/>
              </a:ext>
            </a:extLst>
          </p:cNvPr>
          <p:cNvSpPr txBox="1"/>
          <p:nvPr userDrawn="1"/>
        </p:nvSpPr>
        <p:spPr>
          <a:xfrm>
            <a:off x="1521813" y="2346846"/>
            <a:ext cx="91483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Thompson Rivers University campuses are on the  traditional lands of the </a:t>
            </a:r>
            <a:r>
              <a:rPr lang="en-CA" sz="24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Tk'emlúps</a:t>
            </a:r>
            <a:r>
              <a:rPr lang="en-CA" sz="24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CA" sz="24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</a:t>
            </a:r>
            <a:r>
              <a:rPr lang="en-CA" sz="24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CA" sz="24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Secwépemc</a:t>
            </a:r>
            <a:r>
              <a:rPr lang="en-CA" sz="24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(Kamloops campus) and the </a:t>
            </a:r>
            <a:r>
              <a:rPr lang="en-CA" sz="24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T’exelc</a:t>
            </a:r>
            <a:r>
              <a:rPr lang="en-CA" sz="24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(Williams Lake campus) within </a:t>
            </a:r>
            <a:r>
              <a:rPr lang="en-CA" sz="24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Secwepemcúlucw</a:t>
            </a:r>
            <a:r>
              <a:rPr lang="en-CA" sz="24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the traditional and unceded territory of the </a:t>
            </a:r>
            <a:r>
              <a:rPr lang="en-CA" sz="24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Secwépemc</a:t>
            </a:r>
            <a:r>
              <a:rPr lang="en-CA" sz="24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The region TRU serves also extends into the territories of the </a:t>
            </a:r>
            <a:r>
              <a:rPr lang="en-CA" sz="24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St’át’imc</a:t>
            </a:r>
            <a:r>
              <a:rPr lang="en-CA" sz="24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Nlaka’pamux, </a:t>
            </a:r>
            <a:r>
              <a:rPr lang="en-CA" sz="24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Nuxalk</a:t>
            </a:r>
            <a:r>
              <a:rPr lang="en-CA" sz="24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CA" sz="2400" b="0" i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Tŝilhqot'in</a:t>
            </a:r>
            <a:r>
              <a:rPr lang="en-CA" sz="2400" b="0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Dakelh, and Syilx peoples.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A92283-78DC-6269-0D0F-1D4EF48D986B}"/>
              </a:ext>
            </a:extLst>
          </p:cNvPr>
          <p:cNvCxnSpPr>
            <a:cxnSpLocks/>
          </p:cNvCxnSpPr>
          <p:nvPr userDrawn="1"/>
        </p:nvCxnSpPr>
        <p:spPr>
          <a:xfrm>
            <a:off x="1396369" y="2077218"/>
            <a:ext cx="9399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10BBE7-3EB4-0252-933F-87BB69DC4781}"/>
              </a:ext>
            </a:extLst>
          </p:cNvPr>
          <p:cNvCxnSpPr>
            <a:cxnSpLocks/>
          </p:cNvCxnSpPr>
          <p:nvPr userDrawn="1"/>
        </p:nvCxnSpPr>
        <p:spPr>
          <a:xfrm>
            <a:off x="1396369" y="4893164"/>
            <a:ext cx="9399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10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uple of people looking at a map&#10;&#10;Description automatically generated with medium confidence">
            <a:extLst>
              <a:ext uri="{FF2B5EF4-FFF2-40B4-BE49-F238E27FC236}">
                <a16:creationId xmlns:a16="http://schemas.microsoft.com/office/drawing/2014/main" id="{B43D3543-404E-E5E8-34B8-686A07993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4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ky, tree&#10;&#10;Description automatically generated">
            <a:extLst>
              <a:ext uri="{FF2B5EF4-FFF2-40B4-BE49-F238E27FC236}">
                <a16:creationId xmlns:a16="http://schemas.microsoft.com/office/drawing/2014/main" id="{8732D5B7-7376-F0DD-1436-287C76672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om, interior design, design, wall&#10;&#10;Description automatically generated">
            <a:extLst>
              <a:ext uri="{FF2B5EF4-FFF2-40B4-BE49-F238E27FC236}">
                <a16:creationId xmlns:a16="http://schemas.microsoft.com/office/drawing/2014/main" id="{ED7B37F8-F127-66E1-816B-814DEA5BA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3E48F4-4742-DC59-B4FB-DCB62719C29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65188" y="809624"/>
            <a:ext cx="10787062" cy="67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2B6D30-1FD4-EF4D-FB14-7A4919C1688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5188" y="1998663"/>
            <a:ext cx="10787062" cy="776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64F769-FF75-C57E-1D6D-C86F73D5D8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65188" y="3908439"/>
            <a:ext cx="10787062" cy="154559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89DBAED-7BD2-9A25-1C3E-9CD2732FFB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65188" y="3195638"/>
            <a:ext cx="10787062" cy="494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7667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yellow text&#10;&#10;Description automatically generated with low confidence">
            <a:extLst>
              <a:ext uri="{FF2B5EF4-FFF2-40B4-BE49-F238E27FC236}">
                <a16:creationId xmlns:a16="http://schemas.microsoft.com/office/drawing/2014/main" id="{912F79E0-52CA-A329-94C0-167D6C063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1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design, screenshot&#10;&#10;Description automatically generated">
            <a:extLst>
              <a:ext uri="{FF2B5EF4-FFF2-40B4-BE49-F238E27FC236}">
                <a16:creationId xmlns:a16="http://schemas.microsoft.com/office/drawing/2014/main" id="{2EA348DA-905E-C1B6-E7D6-41B8650BC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building, tree, outdoor&#10;&#10;Description automatically generated">
            <a:extLst>
              <a:ext uri="{FF2B5EF4-FFF2-40B4-BE49-F238E27FC236}">
                <a16:creationId xmlns:a16="http://schemas.microsoft.com/office/drawing/2014/main" id="{991E07A6-8CA2-2B0C-4D3B-B4B0241653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1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33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51" r:id="rId4"/>
    <p:sldLayoutId id="2147483657" r:id="rId5"/>
    <p:sldLayoutId id="2147483661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D1DDAC6-A2C1-0C96-452F-722359BDBAB4}"/>
              </a:ext>
            </a:extLst>
          </p:cNvPr>
          <p:cNvSpPr txBox="1"/>
          <p:nvPr/>
        </p:nvSpPr>
        <p:spPr>
          <a:xfrm>
            <a:off x="707923" y="3918009"/>
            <a:ext cx="876054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203790" dist="50800" dir="5400000" algn="ctr" rotWithShape="0">
                    <a:srgbClr val="000000">
                      <a:alpha val="335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Name of Program</a:t>
            </a:r>
            <a:br>
              <a:rPr lang="en-US" sz="3600" b="1" dirty="0">
                <a:solidFill>
                  <a:srgbClr val="FFCD00"/>
                </a:solidFill>
                <a:effectLst>
                  <a:outerShdw blurRad="203790" dist="50800" dir="5400000" algn="ctr" rotWithShape="0">
                    <a:srgbClr val="000000">
                      <a:alpha val="335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3600" b="1" dirty="0">
                <a:solidFill>
                  <a:srgbClr val="FFCD00"/>
                </a:solidFill>
                <a:effectLst>
                  <a:outerShdw blurRad="203790" dist="50800" dir="5400000" algn="ctr" rotWithShape="0">
                    <a:srgbClr val="000000">
                      <a:alpha val="335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INFO SESSION</a:t>
            </a:r>
            <a:endParaRPr lang="en-US" sz="3600" dirty="0">
              <a:solidFill>
                <a:srgbClr val="FFCD00"/>
              </a:solidFill>
              <a:effectLst>
                <a:outerShdw blurRad="203790" dist="50800" dir="5400000" algn="ctr" rotWithShape="0">
                  <a:srgbClr val="000000">
                    <a:alpha val="335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B708A-D0E6-AB6E-FC8F-6BE6B766130D}"/>
              </a:ext>
            </a:extLst>
          </p:cNvPr>
          <p:cNvSpPr txBox="1"/>
          <p:nvPr/>
        </p:nvSpPr>
        <p:spPr>
          <a:xfrm>
            <a:off x="3394666" y="5689604"/>
            <a:ext cx="4202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tru.ca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facultyurlhere</a:t>
            </a: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2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21D91-D796-DADF-4455-B4532DF95011}"/>
              </a:ext>
            </a:extLst>
          </p:cNvPr>
          <p:cNvSpPr txBox="1"/>
          <p:nvPr/>
        </p:nvSpPr>
        <p:spPr>
          <a:xfrm>
            <a:off x="3411600" y="5698070"/>
            <a:ext cx="4202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tru.ca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facultyurlhere</a:t>
            </a: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0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74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0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10535-AD59-565E-642E-A53BBF1C82F1}"/>
              </a:ext>
            </a:extLst>
          </p:cNvPr>
          <p:cNvSpPr txBox="1"/>
          <p:nvPr/>
        </p:nvSpPr>
        <p:spPr>
          <a:xfrm>
            <a:off x="12103510" y="44540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1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14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9C0B30-90B6-F284-A710-981F752414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A6D3-2DFE-3E6C-75A7-E81E730ADD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5188" y="1565999"/>
            <a:ext cx="10787062" cy="776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1FF54-70CF-318A-CD24-B3D67CDCA7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5188" y="3239928"/>
            <a:ext cx="10787062" cy="15455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F7B0B0-C746-5208-0434-535C338CD0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5188" y="2527127"/>
            <a:ext cx="10787062" cy="4943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5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1FF54-70CF-318A-CD24-B3D67CDCA7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5188" y="1534073"/>
            <a:ext cx="10787062" cy="15455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F7B0B0-C746-5208-0434-535C338CD0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5188" y="821272"/>
            <a:ext cx="10787062" cy="4943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9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4DB53D-A0FA-0CE7-DC43-A53BF4D6F799}"/>
              </a:ext>
            </a:extLst>
          </p:cNvPr>
          <p:cNvSpPr/>
          <p:nvPr/>
        </p:nvSpPr>
        <p:spPr>
          <a:xfrm>
            <a:off x="5798292" y="2684222"/>
            <a:ext cx="2760171" cy="2160580"/>
          </a:xfrm>
          <a:prstGeom prst="rect">
            <a:avLst/>
          </a:prstGeom>
          <a:solidFill>
            <a:srgbClr val="003E51">
              <a:alpha val="11043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C3328-AB05-60F5-E440-712FD49FCE8C}"/>
              </a:ext>
            </a:extLst>
          </p:cNvPr>
          <p:cNvSpPr/>
          <p:nvPr/>
        </p:nvSpPr>
        <p:spPr>
          <a:xfrm>
            <a:off x="8790142" y="2684222"/>
            <a:ext cx="2760171" cy="2710595"/>
          </a:xfrm>
          <a:prstGeom prst="rect">
            <a:avLst/>
          </a:prstGeom>
          <a:solidFill>
            <a:srgbClr val="003E51">
              <a:alpha val="11043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E9B2F-C375-D58A-0BC3-32A27BEA89A9}"/>
              </a:ext>
            </a:extLst>
          </p:cNvPr>
          <p:cNvSpPr txBox="1"/>
          <p:nvPr/>
        </p:nvSpPr>
        <p:spPr>
          <a:xfrm>
            <a:off x="8790141" y="2945741"/>
            <a:ext cx="27601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Submit your transcripts</a:t>
            </a:r>
            <a:b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br>
              <a:rPr lang="en-US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Interim &amp; final high school transcripts – BC Transcript Service</a:t>
            </a:r>
            <a:br>
              <a:rPr lang="en-US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br>
              <a:rPr lang="en-US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Post-secondary transcripts </a:t>
            </a:r>
            <a:br>
              <a:rPr lang="en-US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(if applicable)</a:t>
            </a:r>
            <a:br>
              <a:rPr lang="en-US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400" b="1" dirty="0" err="1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tru.ca</a:t>
            </a:r>
            <a:r>
              <a:rPr lang="en-US" sz="2400" b="1" dirty="0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/transcript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74710-E797-3845-23A2-C141DC5247ED}"/>
              </a:ext>
            </a:extLst>
          </p:cNvPr>
          <p:cNvSpPr txBox="1"/>
          <p:nvPr/>
        </p:nvSpPr>
        <p:spPr>
          <a:xfrm>
            <a:off x="5792348" y="2993866"/>
            <a:ext cx="27601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Apply online – Application Fee $31.64</a:t>
            </a:r>
            <a:b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400" b="1" dirty="0" err="1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tru.ca</a:t>
            </a:r>
            <a:r>
              <a:rPr lang="en-US" sz="2400" b="1" dirty="0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/apply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A12DFB-F223-1885-E820-88D1FDB9F8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805" y="1567241"/>
            <a:ext cx="786841" cy="9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B8BCAB-6060-C2E4-5F9E-D6BB6F9E13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626" y="1567241"/>
            <a:ext cx="729614" cy="9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0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A0283A9-B8AD-8E40-5C08-4ECF2D7C4A66}"/>
              </a:ext>
            </a:extLst>
          </p:cNvPr>
          <p:cNvSpPr/>
          <p:nvPr/>
        </p:nvSpPr>
        <p:spPr>
          <a:xfrm>
            <a:off x="5572280" y="785436"/>
            <a:ext cx="6180028" cy="1117193"/>
          </a:xfrm>
          <a:prstGeom prst="rect">
            <a:avLst/>
          </a:prstGeom>
          <a:solidFill>
            <a:srgbClr val="00A8A9">
              <a:alpha val="11043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695F47-B4A4-CCE9-1B4A-7C1384A9A2E2}"/>
              </a:ext>
            </a:extLst>
          </p:cNvPr>
          <p:cNvSpPr txBox="1"/>
          <p:nvPr/>
        </p:nvSpPr>
        <p:spPr>
          <a:xfrm>
            <a:off x="6668374" y="946504"/>
            <a:ext cx="5345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3E5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Book a one-to-one </a:t>
            </a:r>
            <a:r>
              <a:rPr lang="en-US" sz="2400" b="1" dirty="0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meeting</a:t>
            </a:r>
            <a:r>
              <a:rPr lang="en-US" sz="2400" dirty="0">
                <a:solidFill>
                  <a:srgbClr val="003E5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with us:  </a:t>
            </a:r>
            <a:r>
              <a:rPr lang="en-US" sz="2400" b="1" dirty="0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tru.ca/future/contact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BAE509-FE05-028A-2E2C-1979BE5994C6}"/>
              </a:ext>
            </a:extLst>
          </p:cNvPr>
          <p:cNvSpPr/>
          <p:nvPr/>
        </p:nvSpPr>
        <p:spPr>
          <a:xfrm>
            <a:off x="5572280" y="2065917"/>
            <a:ext cx="6180028" cy="1117193"/>
          </a:xfrm>
          <a:prstGeom prst="rect">
            <a:avLst/>
          </a:prstGeom>
          <a:solidFill>
            <a:srgbClr val="00A8A9">
              <a:alpha val="11043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8A9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09BA3F-9119-3FAB-405D-6AAE73CF65D2}"/>
              </a:ext>
            </a:extLst>
          </p:cNvPr>
          <p:cNvSpPr/>
          <p:nvPr/>
        </p:nvSpPr>
        <p:spPr>
          <a:xfrm>
            <a:off x="5572280" y="3346398"/>
            <a:ext cx="6180028" cy="1467382"/>
          </a:xfrm>
          <a:prstGeom prst="rect">
            <a:avLst/>
          </a:prstGeom>
          <a:solidFill>
            <a:srgbClr val="00A8A9">
              <a:alpha val="11043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BB3458-3A81-4E7B-F43A-B6836EF0769B}"/>
              </a:ext>
            </a:extLst>
          </p:cNvPr>
          <p:cNvSpPr/>
          <p:nvPr/>
        </p:nvSpPr>
        <p:spPr>
          <a:xfrm>
            <a:off x="5572280" y="4956879"/>
            <a:ext cx="6180028" cy="1117193"/>
          </a:xfrm>
          <a:prstGeom prst="rect">
            <a:avLst/>
          </a:prstGeom>
          <a:solidFill>
            <a:srgbClr val="00A8A9">
              <a:alpha val="11043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4D483C-3121-050D-B38A-845DA6381833}"/>
              </a:ext>
            </a:extLst>
          </p:cNvPr>
          <p:cNvSpPr txBox="1"/>
          <p:nvPr/>
        </p:nvSpPr>
        <p:spPr>
          <a:xfrm>
            <a:off x="6668374" y="2209014"/>
            <a:ext cx="44790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3E5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Attend a </a:t>
            </a:r>
            <a:r>
              <a:rPr lang="en-US" sz="2400" b="1" dirty="0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Campus </a:t>
            </a:r>
            <a:r>
              <a:rPr lang="en-US" sz="2400" b="1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Tour </a:t>
            </a:r>
            <a:br>
              <a:rPr lang="en-US" sz="2400" b="1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 b="1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</a:t>
            </a:r>
            <a:r>
              <a:rPr lang="en-US" sz="2400" b="1" dirty="0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.ca/tours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E5CC3A-D954-FB48-0901-0027DFB00C68}"/>
              </a:ext>
            </a:extLst>
          </p:cNvPr>
          <p:cNvSpPr txBox="1"/>
          <p:nvPr/>
        </p:nvSpPr>
        <p:spPr>
          <a:xfrm>
            <a:off x="6668374" y="3542807"/>
            <a:ext cx="4482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3E5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Attend our</a:t>
            </a:r>
            <a:r>
              <a:rPr lang="en-US" sz="2400" b="1" dirty="0">
                <a:solidFill>
                  <a:srgbClr val="003E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b="1" dirty="0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 House</a:t>
            </a:r>
            <a:r>
              <a:rPr lang="en-US" sz="2400" dirty="0">
                <a:solidFill>
                  <a:srgbClr val="003E5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</a:t>
            </a:r>
            <a:br>
              <a:rPr lang="en-US" sz="2400" dirty="0">
                <a:solidFill>
                  <a:srgbClr val="003E5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400" dirty="0">
                <a:solidFill>
                  <a:srgbClr val="003E5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Saturday, October 21, 2023  </a:t>
            </a:r>
            <a:r>
              <a:rPr lang="en-US" sz="2400" b="1" dirty="0" err="1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tru.ca</a:t>
            </a:r>
            <a:r>
              <a:rPr lang="en-US" sz="2400" b="1" dirty="0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400" b="1" dirty="0" err="1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openhouse</a:t>
            </a:r>
            <a:endParaRPr lang="en-US" sz="2400" b="1" dirty="0">
              <a:solidFill>
                <a:srgbClr val="00A8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86F3D4-6858-CF9F-E08F-5FDA38FB1040}"/>
              </a:ext>
            </a:extLst>
          </p:cNvPr>
          <p:cNvSpPr txBox="1"/>
          <p:nvPr/>
        </p:nvSpPr>
        <p:spPr>
          <a:xfrm>
            <a:off x="6668374" y="5099976"/>
            <a:ext cx="4482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3E5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Attend an info session:</a:t>
            </a:r>
            <a:br>
              <a:rPr lang="en-US" sz="2400" dirty="0">
                <a:solidFill>
                  <a:srgbClr val="003E5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400" b="1" dirty="0" err="1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tru.ca</a:t>
            </a:r>
            <a:r>
              <a:rPr lang="en-US" sz="2400" b="1" dirty="0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400" b="1" dirty="0" err="1">
                <a:solidFill>
                  <a:srgbClr val="00A8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infosessions</a:t>
            </a:r>
            <a:endParaRPr lang="en-US" sz="2400" dirty="0">
              <a:solidFill>
                <a:srgbClr val="00A8A9"/>
              </a:solidFill>
              <a:latin typeface="Adelle Sans Lt" panose="02000503000000020004" pitchFamily="2" charset="77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8C4550D-E9CB-E898-52BB-241E825FCB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885" y="1083564"/>
            <a:ext cx="759238" cy="5721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7EB451-C59A-F5DB-7356-8B34E6BBAA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063" y="5184032"/>
            <a:ext cx="662883" cy="6628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1C7F572-EB62-B22A-2A33-550663A8F7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910" y="2322600"/>
            <a:ext cx="798739" cy="61641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C00A177A-74CB-1B6F-C6E8-3D4C31C5FB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7692" y="3706172"/>
            <a:ext cx="729431" cy="7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22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U Brand">
      <a:dk1>
        <a:srgbClr val="000000"/>
      </a:dk1>
      <a:lt1>
        <a:srgbClr val="FFFFFF"/>
      </a:lt1>
      <a:dk2>
        <a:srgbClr val="003D50"/>
      </a:dk2>
      <a:lt2>
        <a:srgbClr val="00AEB9"/>
      </a:lt2>
      <a:accent1>
        <a:srgbClr val="7899AB"/>
      </a:accent1>
      <a:accent2>
        <a:srgbClr val="B9CFA3"/>
      </a:accent2>
      <a:accent3>
        <a:srgbClr val="E1612F"/>
      </a:accent3>
      <a:accent4>
        <a:srgbClr val="FFCC00"/>
      </a:accent4>
      <a:accent5>
        <a:srgbClr val="FFF4DE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111</Words>
  <Application>Microsoft Macintosh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Adelle Sans Lt</vt:lpstr>
      <vt:lpstr>Arial</vt:lpstr>
      <vt:lpstr>Calibri</vt:lpstr>
      <vt:lpstr>Roboto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WEYT-K</dc:title>
  <dc:creator>Amanda Johnson</dc:creator>
  <cp:lastModifiedBy>Amanda Johnson</cp:lastModifiedBy>
  <cp:revision>36</cp:revision>
  <dcterms:created xsi:type="dcterms:W3CDTF">2023-04-05T22:25:10Z</dcterms:created>
  <dcterms:modified xsi:type="dcterms:W3CDTF">2023-06-09T20:13:30Z</dcterms:modified>
</cp:coreProperties>
</file>